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8" r:id="rId2"/>
    <p:sldId id="292" r:id="rId3"/>
    <p:sldId id="295" r:id="rId4"/>
    <p:sldId id="290" r:id="rId5"/>
    <p:sldId id="298" r:id="rId6"/>
    <p:sldId id="297" r:id="rId7"/>
    <p:sldId id="291" r:id="rId8"/>
    <p:sldId id="271" r:id="rId9"/>
    <p:sldId id="317" r:id="rId10"/>
    <p:sldId id="318" r:id="rId11"/>
    <p:sldId id="300" r:id="rId12"/>
    <p:sldId id="301" r:id="rId13"/>
    <p:sldId id="302" r:id="rId14"/>
    <p:sldId id="289" r:id="rId15"/>
    <p:sldId id="299" r:id="rId16"/>
    <p:sldId id="257" r:id="rId17"/>
    <p:sldId id="293" r:id="rId18"/>
    <p:sldId id="316" r:id="rId19"/>
    <p:sldId id="274" r:id="rId20"/>
    <p:sldId id="261" r:id="rId21"/>
    <p:sldId id="313" r:id="rId22"/>
    <p:sldId id="279" r:id="rId23"/>
    <p:sldId id="312" r:id="rId24"/>
    <p:sldId id="280" r:id="rId25"/>
    <p:sldId id="311" r:id="rId26"/>
    <p:sldId id="276" r:id="rId27"/>
    <p:sldId id="310" r:id="rId28"/>
    <p:sldId id="281" r:id="rId29"/>
    <p:sldId id="307" r:id="rId30"/>
    <p:sldId id="265" r:id="rId31"/>
    <p:sldId id="294" r:id="rId32"/>
    <p:sldId id="268" r:id="rId33"/>
    <p:sldId id="282" r:id="rId34"/>
    <p:sldId id="304" r:id="rId35"/>
    <p:sldId id="283" r:id="rId36"/>
    <p:sldId id="305" r:id="rId37"/>
    <p:sldId id="284" r:id="rId38"/>
    <p:sldId id="306" r:id="rId39"/>
    <p:sldId id="285" r:id="rId40"/>
    <p:sldId id="309" r:id="rId41"/>
    <p:sldId id="303" r:id="rId42"/>
    <p:sldId id="30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03" d="100"/>
          <a:sy n="103" d="100"/>
        </p:scale>
        <p:origin x="204" y="90"/>
      </p:cViewPr>
      <p:guideLst>
        <p:guide orient="horz" pos="2160"/>
        <p:guide pos="287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#1">
  <dgm:title val=""/>
  <dgm:desc val=""/>
  <dgm:catLst>
    <dgm:cat type="accent2" pri="11200"/>
  </dgm:catLst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8EE5B6-8066-4588-B037-371CDD7DCAD8}" type="doc">
      <dgm:prSet loTypeId="urn:microsoft.com/office/officeart/2005/8/layout/hList1" loCatId="list" qsTypeId="urn:microsoft.com/office/officeart/2005/8/quickstyle/simple1#1" qsCatId="simple" csTypeId="urn:microsoft.com/office/officeart/2005/8/colors/accent2_2#1" csCatId="accent2" phldr="1"/>
      <dgm:spPr/>
      <dgm:t>
        <a:bodyPr/>
        <a:lstStyle/>
        <a:p>
          <a:endParaRPr lang="ru-RU"/>
        </a:p>
      </dgm:t>
    </dgm:pt>
    <dgm:pt modelId="{27DB3664-4089-49BC-AF5B-66B1623A587A}">
      <dgm:prSet phldrT="[Текст]" custT="1"/>
      <dgm:spPr/>
      <dgm:t>
        <a:bodyPr/>
        <a:lstStyle/>
        <a:p>
          <a:r>
            <a:rPr lang="ru-RU" sz="2400" b="1" dirty="0"/>
            <a:t>словесные</a:t>
          </a:r>
        </a:p>
      </dgm:t>
    </dgm:pt>
    <dgm:pt modelId="{BAB5E24F-91D0-4673-91B6-9D33500038C8}" type="parTrans" cxnId="{A4804175-505A-4324-9BBF-033B18558063}">
      <dgm:prSet/>
      <dgm:spPr/>
      <dgm:t>
        <a:bodyPr/>
        <a:lstStyle/>
        <a:p>
          <a:endParaRPr lang="ru-RU"/>
        </a:p>
      </dgm:t>
    </dgm:pt>
    <dgm:pt modelId="{58F03D19-2707-41C3-8E4E-FD46268CD4A0}" type="sibTrans" cxnId="{A4804175-505A-4324-9BBF-033B18558063}">
      <dgm:prSet/>
      <dgm:spPr/>
      <dgm:t>
        <a:bodyPr/>
        <a:lstStyle/>
        <a:p>
          <a:endParaRPr lang="ru-RU"/>
        </a:p>
      </dgm:t>
    </dgm:pt>
    <dgm:pt modelId="{50638685-50E8-4ABC-B863-0119B50226F8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400" b="0" i="0" dirty="0">
              <a:solidFill>
                <a:srgbClr val="002060"/>
              </a:solidFill>
            </a:rPr>
            <a:t>беседы</a:t>
          </a:r>
          <a:endParaRPr lang="ru-RU" sz="2400" dirty="0">
            <a:solidFill>
              <a:srgbClr val="002060"/>
            </a:solidFill>
          </a:endParaRPr>
        </a:p>
      </dgm:t>
    </dgm:pt>
    <dgm:pt modelId="{22B7EDAA-F89C-49D7-B71C-5FD7E4E256B5}" type="parTrans" cxnId="{26002477-5F68-425D-BF99-DBAE1D5A9911}">
      <dgm:prSet/>
      <dgm:spPr/>
      <dgm:t>
        <a:bodyPr/>
        <a:lstStyle/>
        <a:p>
          <a:endParaRPr lang="ru-RU"/>
        </a:p>
      </dgm:t>
    </dgm:pt>
    <dgm:pt modelId="{F04EAAD8-A55C-4373-B387-B6654989CDFA}" type="sibTrans" cxnId="{26002477-5F68-425D-BF99-DBAE1D5A9911}">
      <dgm:prSet/>
      <dgm:spPr/>
      <dgm:t>
        <a:bodyPr/>
        <a:lstStyle/>
        <a:p>
          <a:endParaRPr lang="ru-RU"/>
        </a:p>
      </dgm:t>
    </dgm:pt>
    <dgm:pt modelId="{BBB4E0EC-7DE0-4BDC-BB84-A4171BDD2B90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400" b="0" i="0" dirty="0">
              <a:solidFill>
                <a:srgbClr val="002060"/>
              </a:solidFill>
            </a:rPr>
            <a:t>чтение</a:t>
          </a:r>
          <a:endParaRPr lang="ru-RU" sz="2400" dirty="0">
            <a:solidFill>
              <a:srgbClr val="002060"/>
            </a:solidFill>
          </a:endParaRPr>
        </a:p>
      </dgm:t>
    </dgm:pt>
    <dgm:pt modelId="{CE059CF6-4608-4D4E-B3A6-1A408CD2E408}" type="parTrans" cxnId="{84187300-B715-488A-BC14-8F6F6A112FC9}">
      <dgm:prSet/>
      <dgm:spPr/>
    </dgm:pt>
    <dgm:pt modelId="{24392301-58C1-4242-B382-9173B24940EA}" type="sibTrans" cxnId="{84187300-B715-488A-BC14-8F6F6A112FC9}">
      <dgm:prSet/>
      <dgm:spPr/>
    </dgm:pt>
    <dgm:pt modelId="{A043BD4C-E627-472C-9927-B68EAFE2BFE3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400" b="0" i="0" dirty="0">
              <a:solidFill>
                <a:srgbClr val="002060"/>
              </a:solidFill>
            </a:rPr>
            <a:t>игры</a:t>
          </a:r>
          <a:endParaRPr lang="ru-RU" sz="2400" dirty="0">
            <a:solidFill>
              <a:srgbClr val="002060"/>
            </a:solidFill>
          </a:endParaRPr>
        </a:p>
      </dgm:t>
    </dgm:pt>
    <dgm:pt modelId="{A0485EF4-9372-4D5B-919C-D2CB549EF693}" type="parTrans" cxnId="{854D3B16-977E-4C65-9A6B-9573F92566C7}">
      <dgm:prSet/>
      <dgm:spPr/>
    </dgm:pt>
    <dgm:pt modelId="{EDBBF1BC-3DF3-49D0-8BC8-7CBF9A974ADF}" type="sibTrans" cxnId="{854D3B16-977E-4C65-9A6B-9573F92566C7}">
      <dgm:prSet/>
      <dgm:spPr/>
    </dgm:pt>
    <dgm:pt modelId="{C5AB5ECA-63C7-4A72-B36E-0C69A30D36C4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400" b="0" i="0" dirty="0">
              <a:solidFill>
                <a:srgbClr val="002060"/>
              </a:solidFill>
            </a:rPr>
            <a:t>упражнения</a:t>
          </a:r>
          <a:endParaRPr lang="ru-RU" sz="2400" dirty="0">
            <a:solidFill>
              <a:srgbClr val="002060"/>
            </a:solidFill>
          </a:endParaRPr>
        </a:p>
      </dgm:t>
    </dgm:pt>
    <dgm:pt modelId="{94853F92-1CEC-475B-9E96-882848CDD3B2}" type="parTrans" cxnId="{A35BC5B4-CCC9-44F4-BA48-83724D6117A0}">
      <dgm:prSet/>
      <dgm:spPr/>
    </dgm:pt>
    <dgm:pt modelId="{0C38338F-FDB0-4231-AC8D-EDEA34383F66}" type="sibTrans" cxnId="{A35BC5B4-CCC9-44F4-BA48-83724D6117A0}">
      <dgm:prSet/>
      <dgm:spPr/>
    </dgm:pt>
    <dgm:pt modelId="{8EF3755E-02DE-4160-9FEC-609A0A11492C}">
      <dgm:prSet phldrT="[Текст]" custT="1"/>
      <dgm:spPr/>
      <dgm:t>
        <a:bodyPr/>
        <a:lstStyle/>
        <a:p>
          <a:r>
            <a:rPr lang="ru-RU" sz="2400" b="1" dirty="0"/>
            <a:t>наглядные</a:t>
          </a:r>
        </a:p>
      </dgm:t>
    </dgm:pt>
    <dgm:pt modelId="{FDE39950-099E-4451-A39E-4CEA8D9913AF}" type="parTrans" cxnId="{6B4677F7-5C70-4319-A477-05E1FFBD32B1}">
      <dgm:prSet/>
      <dgm:spPr/>
      <dgm:t>
        <a:bodyPr/>
        <a:lstStyle/>
        <a:p>
          <a:endParaRPr lang="ru-RU"/>
        </a:p>
      </dgm:t>
    </dgm:pt>
    <dgm:pt modelId="{26AF9D20-E678-4400-88E1-C7408BFC7BC8}" type="sibTrans" cxnId="{6B4677F7-5C70-4319-A477-05E1FFBD32B1}">
      <dgm:prSet/>
      <dgm:spPr/>
      <dgm:t>
        <a:bodyPr/>
        <a:lstStyle/>
        <a:p>
          <a:endParaRPr lang="ru-RU"/>
        </a:p>
      </dgm:t>
    </dgm:pt>
    <dgm:pt modelId="{2CB68990-BC1C-479C-979B-C77DD7563C1B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наглядное моделирование</a:t>
          </a:r>
          <a:endParaRPr lang="ru-RU" sz="2000" dirty="0">
            <a:solidFill>
              <a:srgbClr val="002060"/>
            </a:solidFill>
          </a:endParaRPr>
        </a:p>
      </dgm:t>
    </dgm:pt>
    <dgm:pt modelId="{2AA8367F-2570-4274-855F-AD4D5B1437FC}" type="parTrans" cxnId="{BECEFFC6-57B1-47C9-95A0-6B40E48A8191}">
      <dgm:prSet/>
      <dgm:spPr/>
      <dgm:t>
        <a:bodyPr/>
        <a:lstStyle/>
        <a:p>
          <a:endParaRPr lang="ru-RU"/>
        </a:p>
      </dgm:t>
    </dgm:pt>
    <dgm:pt modelId="{ECED4FB1-C9BD-4AFF-9E9C-A9E6715EC97B}" type="sibTrans" cxnId="{BECEFFC6-57B1-47C9-95A0-6B40E48A8191}">
      <dgm:prSet/>
      <dgm:spPr/>
      <dgm:t>
        <a:bodyPr/>
        <a:lstStyle/>
        <a:p>
          <a:endParaRPr lang="ru-RU"/>
        </a:p>
      </dgm:t>
    </dgm:pt>
    <dgm:pt modelId="{159AEF01-E8CA-464E-897B-47852714A93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дидактические игры</a:t>
          </a:r>
          <a:endParaRPr lang="ru-RU" sz="2000" dirty="0">
            <a:solidFill>
              <a:srgbClr val="002060"/>
            </a:solidFill>
          </a:endParaRPr>
        </a:p>
      </dgm:t>
    </dgm:pt>
    <dgm:pt modelId="{7464A063-9DA5-4CDC-9BF8-CEF41EA067A5}" type="parTrans" cxnId="{D6FFE64F-1BE2-41F4-8070-AF0D8964C915}">
      <dgm:prSet/>
      <dgm:spPr/>
    </dgm:pt>
    <dgm:pt modelId="{05F7A1FC-8C98-4282-AA72-DB2935E728BE}" type="sibTrans" cxnId="{D6FFE64F-1BE2-41F4-8070-AF0D8964C915}">
      <dgm:prSet/>
      <dgm:spPr/>
    </dgm:pt>
    <dgm:pt modelId="{8CD720BA-A9EC-4249-A266-5AE3C2E5E2A0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 упражнения</a:t>
          </a:r>
          <a:endParaRPr lang="ru-RU" sz="2000" dirty="0">
            <a:solidFill>
              <a:srgbClr val="002060"/>
            </a:solidFill>
          </a:endParaRPr>
        </a:p>
      </dgm:t>
    </dgm:pt>
    <dgm:pt modelId="{3543079F-AB26-49C0-9586-7728746BC1AE}" type="parTrans" cxnId="{85C499BB-E5CC-436B-AE79-17B49C5BE388}">
      <dgm:prSet/>
      <dgm:spPr/>
    </dgm:pt>
    <dgm:pt modelId="{DD3DA4D2-FF2A-4CD7-84CE-F71637C58559}" type="sibTrans" cxnId="{85C499BB-E5CC-436B-AE79-17B49C5BE388}">
      <dgm:prSet/>
      <dgm:spPr/>
    </dgm:pt>
    <dgm:pt modelId="{AFAE74A3-A1CB-45D9-BEAC-D034378FDAFC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 пособия </a:t>
          </a:r>
        </a:p>
      </dgm:t>
    </dgm:pt>
    <dgm:pt modelId="{C46A042B-F0B4-4396-BAF5-6DE059A6D9B3}" type="parTrans" cxnId="{A1F4F6EE-228B-4AD8-A0EC-DAAE85E287DE}">
      <dgm:prSet/>
      <dgm:spPr/>
    </dgm:pt>
    <dgm:pt modelId="{9401C4B8-6C0C-4D52-82CA-B1CC2CD4A64D}" type="sibTrans" cxnId="{A1F4F6EE-228B-4AD8-A0EC-DAAE85E287DE}">
      <dgm:prSet/>
      <dgm:spPr/>
    </dgm:pt>
    <dgm:pt modelId="{B55E9528-BCC5-4ED0-B498-DEF5BD87C23D}">
      <dgm:prSet phldrT="[Текст]" custT="1"/>
      <dgm:spPr/>
      <dgm:t>
        <a:bodyPr/>
        <a:lstStyle/>
        <a:p>
          <a:r>
            <a:rPr lang="ru-RU" sz="2400" dirty="0"/>
            <a:t>практические</a:t>
          </a:r>
        </a:p>
      </dgm:t>
    </dgm:pt>
    <dgm:pt modelId="{FCBFAD54-3464-42D0-9C9E-88E4650E1D98}" type="parTrans" cxnId="{26A4F21F-363F-43DF-9246-661FCDBC6002}">
      <dgm:prSet/>
      <dgm:spPr/>
      <dgm:t>
        <a:bodyPr/>
        <a:lstStyle/>
        <a:p>
          <a:endParaRPr lang="ru-RU"/>
        </a:p>
      </dgm:t>
    </dgm:pt>
    <dgm:pt modelId="{24A34EE7-74FF-4006-9089-C0731CD5E5D2}" type="sibTrans" cxnId="{26A4F21F-363F-43DF-9246-661FCDBC6002}">
      <dgm:prSet/>
      <dgm:spPr/>
      <dgm:t>
        <a:bodyPr/>
        <a:lstStyle/>
        <a:p>
          <a:endParaRPr lang="ru-RU"/>
        </a:p>
      </dgm:t>
    </dgm:pt>
    <dgm:pt modelId="{AE6C5557-52EA-4405-95DC-4883E284AFD1}">
      <dgm:prSet phldrT="[Текст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игры</a:t>
          </a:r>
          <a:endParaRPr lang="ru-RU" sz="2000" b="0" dirty="0">
            <a:solidFill>
              <a:srgbClr val="002060"/>
            </a:solidFill>
          </a:endParaRPr>
        </a:p>
      </dgm:t>
    </dgm:pt>
    <dgm:pt modelId="{3E9A50AD-3B9A-4B91-B8C0-33D7E945DDB2}" type="parTrans" cxnId="{95FA0BA4-066A-4231-B1FC-698615536C5F}">
      <dgm:prSet/>
      <dgm:spPr/>
      <dgm:t>
        <a:bodyPr/>
        <a:lstStyle/>
        <a:p>
          <a:endParaRPr lang="ru-RU"/>
        </a:p>
      </dgm:t>
    </dgm:pt>
    <dgm:pt modelId="{CCCB4C9E-F4DB-4F83-817B-AAE6447801BD}" type="sibTrans" cxnId="{95FA0BA4-066A-4231-B1FC-698615536C5F}">
      <dgm:prSet/>
      <dgm:spPr/>
      <dgm:t>
        <a:bodyPr/>
        <a:lstStyle/>
        <a:p>
          <a:endParaRPr lang="ru-RU"/>
        </a:p>
      </dgm:t>
    </dgm:pt>
    <dgm:pt modelId="{0991FCFB-F476-4BC4-96C4-FE7926680DD7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упражнения </a:t>
          </a:r>
          <a:endParaRPr lang="ru-RU" sz="2000" b="0" dirty="0">
            <a:solidFill>
              <a:srgbClr val="002060"/>
            </a:solidFill>
          </a:endParaRPr>
        </a:p>
      </dgm:t>
    </dgm:pt>
    <dgm:pt modelId="{CE714D45-8FD1-4D6C-9221-CCA86A063A82}" type="parTrans" cxnId="{283E35E1-C32A-40C5-AB1A-EFC36B0EBE8C}">
      <dgm:prSet/>
      <dgm:spPr/>
    </dgm:pt>
    <dgm:pt modelId="{5A381582-6474-45F5-BDFC-F16DF4B025D8}" type="sibTrans" cxnId="{283E35E1-C32A-40C5-AB1A-EFC36B0EBE8C}">
      <dgm:prSet/>
      <dgm:spPr/>
    </dgm:pt>
    <dgm:pt modelId="{63417F1A-E869-4B7F-8B7F-F49534CCFA6D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наглядных пособий</a:t>
          </a:r>
          <a:endParaRPr lang="ru-RU" sz="2000" b="0" dirty="0">
            <a:solidFill>
              <a:srgbClr val="002060"/>
            </a:solidFill>
          </a:endParaRPr>
        </a:p>
      </dgm:t>
    </dgm:pt>
    <dgm:pt modelId="{859F9749-8942-4187-B13C-13893EEE845B}" type="parTrans" cxnId="{066056B1-0835-44CD-B74A-D37C5DFD1DED}">
      <dgm:prSet/>
      <dgm:spPr/>
    </dgm:pt>
    <dgm:pt modelId="{3E6B8B27-530A-490F-B31E-F5C46CBD6276}" type="sibTrans" cxnId="{066056B1-0835-44CD-B74A-D37C5DFD1DED}">
      <dgm:prSet/>
      <dgm:spPr/>
    </dgm:pt>
    <dgm:pt modelId="{BF600612-5966-408F-995B-CD1453B37C7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15000"/>
            </a:spcAft>
          </a:pPr>
          <a:r>
            <a:rPr lang="ru-RU" sz="2000" b="0" i="0" dirty="0">
              <a:solidFill>
                <a:srgbClr val="002060"/>
              </a:solidFill>
            </a:rPr>
            <a:t>Работа художественной литературой</a:t>
          </a:r>
        </a:p>
      </dgm:t>
    </dgm:pt>
    <dgm:pt modelId="{E3A49D0A-EEFB-47AE-8245-D573B14C6853}" type="parTrans" cxnId="{C1A43269-3F48-487C-9CD3-52E5882298C4}">
      <dgm:prSet/>
      <dgm:spPr/>
    </dgm:pt>
    <dgm:pt modelId="{5CAAFD5F-A490-47C7-B75B-36D1EAAAD4B2}" type="sibTrans" cxnId="{C1A43269-3F48-487C-9CD3-52E5882298C4}">
      <dgm:prSet/>
      <dgm:spPr/>
    </dgm:pt>
    <dgm:pt modelId="{0255E34B-62DB-484D-BF64-422767F3EC3A}" type="pres">
      <dgm:prSet presAssocID="{D08EE5B6-8066-4588-B037-371CDD7DCAD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B4332B3-DD22-41F5-8EAF-CB0C669F3F34}" type="pres">
      <dgm:prSet presAssocID="{27DB3664-4089-49BC-AF5B-66B1623A587A}" presName="composite" presStyleCnt="0"/>
      <dgm:spPr/>
    </dgm:pt>
    <dgm:pt modelId="{873C093C-08A8-4B3F-A7C0-A0D3410FE29A}" type="pres">
      <dgm:prSet presAssocID="{27DB3664-4089-49BC-AF5B-66B1623A587A}" presName="parTx" presStyleLbl="alignNode1" presStyleIdx="0" presStyleCnt="3" custLinFactNeighborX="1172" custLinFactNeighborY="-38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907396-52F7-426C-8485-091D6717F35E}" type="pres">
      <dgm:prSet presAssocID="{27DB3664-4089-49BC-AF5B-66B1623A587A}" presName="desTx" presStyleLbl="alignAccFollowNode1" presStyleIdx="0" presStyleCnt="3" custScaleX="1240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268D6A-385F-4553-910D-484C86FABFCB}" type="pres">
      <dgm:prSet presAssocID="{58F03D19-2707-41C3-8E4E-FD46268CD4A0}" presName="space" presStyleCnt="0"/>
      <dgm:spPr/>
    </dgm:pt>
    <dgm:pt modelId="{E5E1EDCF-71C4-450B-9A88-31BEE3B3AA2A}" type="pres">
      <dgm:prSet presAssocID="{8EF3755E-02DE-4160-9FEC-609A0A11492C}" presName="composite" presStyleCnt="0"/>
      <dgm:spPr/>
    </dgm:pt>
    <dgm:pt modelId="{E36D1243-F60B-44AE-A817-0F04A3F07848}" type="pres">
      <dgm:prSet presAssocID="{8EF3755E-02DE-4160-9FEC-609A0A11492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6F72F0-55FB-4538-8166-419E5ACD665E}" type="pres">
      <dgm:prSet presAssocID="{8EF3755E-02DE-4160-9FEC-609A0A11492C}" presName="desTx" presStyleLbl="alignAccFollowNode1" presStyleIdx="1" presStyleCnt="3" custScaleX="126279" custScaleY="1008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CC7BC8-3595-4CD6-9A15-C46D2F8DEE76}" type="pres">
      <dgm:prSet presAssocID="{26AF9D20-E678-4400-88E1-C7408BFC7BC8}" presName="space" presStyleCnt="0"/>
      <dgm:spPr/>
    </dgm:pt>
    <dgm:pt modelId="{FBFB0306-4806-46E0-80F7-43C4846892FD}" type="pres">
      <dgm:prSet presAssocID="{B55E9528-BCC5-4ED0-B498-DEF5BD87C23D}" presName="composite" presStyleCnt="0"/>
      <dgm:spPr/>
    </dgm:pt>
    <dgm:pt modelId="{0AD891B7-D983-4802-AAB1-063DCAD1DB77}" type="pres">
      <dgm:prSet presAssocID="{B55E9528-BCC5-4ED0-B498-DEF5BD87C23D}" presName="parTx" presStyleLbl="alignNode1" presStyleIdx="2" presStyleCnt="3" custScaleX="1070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7400D1-EEEC-48C3-8BFA-6A92D6EDF1CE}" type="pres">
      <dgm:prSet presAssocID="{B55E9528-BCC5-4ED0-B498-DEF5BD87C23D}" presName="desTx" presStyleLbl="alignAccFollowNode1" presStyleIdx="2" presStyleCnt="3" custScaleX="1276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FFE64F-1BE2-41F4-8070-AF0D8964C915}" srcId="{8EF3755E-02DE-4160-9FEC-609A0A11492C}" destId="{159AEF01-E8CA-464E-897B-47852714A931}" srcOrd="1" destOrd="0" parTransId="{7464A063-9DA5-4CDC-9BF8-CEF41EA067A5}" sibTransId="{05F7A1FC-8C98-4282-AA72-DB2935E728BE}"/>
    <dgm:cxn modelId="{AC95F5C9-8FC8-4502-BCA7-C816B62ED0F3}" type="presOf" srcId="{8EF3755E-02DE-4160-9FEC-609A0A11492C}" destId="{E36D1243-F60B-44AE-A817-0F04A3F07848}" srcOrd="0" destOrd="0" presId="urn:microsoft.com/office/officeart/2005/8/layout/hList1"/>
    <dgm:cxn modelId="{F163C578-2934-4EBD-BE24-C86F59E4AEB0}" type="presOf" srcId="{AFAE74A3-A1CB-45D9-BEAC-D034378FDAFC}" destId="{136F72F0-55FB-4538-8166-419E5ACD665E}" srcOrd="0" destOrd="3" presId="urn:microsoft.com/office/officeart/2005/8/layout/hList1"/>
    <dgm:cxn modelId="{D2041E9D-171B-47E8-9EA2-8939264ACA46}" type="presOf" srcId="{27DB3664-4089-49BC-AF5B-66B1623A587A}" destId="{873C093C-08A8-4B3F-A7C0-A0D3410FE29A}" srcOrd="0" destOrd="0" presId="urn:microsoft.com/office/officeart/2005/8/layout/hList1"/>
    <dgm:cxn modelId="{D2B6AEB0-DEFD-44B7-A368-61ABBE48B6E5}" type="presOf" srcId="{2CB68990-BC1C-479C-979B-C77DD7563C1B}" destId="{136F72F0-55FB-4538-8166-419E5ACD665E}" srcOrd="0" destOrd="0" presId="urn:microsoft.com/office/officeart/2005/8/layout/hList1"/>
    <dgm:cxn modelId="{BECEFFC6-57B1-47C9-95A0-6B40E48A8191}" srcId="{8EF3755E-02DE-4160-9FEC-609A0A11492C}" destId="{2CB68990-BC1C-479C-979B-C77DD7563C1B}" srcOrd="0" destOrd="0" parTransId="{2AA8367F-2570-4274-855F-AD4D5B1437FC}" sibTransId="{ECED4FB1-C9BD-4AFF-9E9C-A9E6715EC97B}"/>
    <dgm:cxn modelId="{A1F4F6EE-228B-4AD8-A0EC-DAAE85E287DE}" srcId="{8EF3755E-02DE-4160-9FEC-609A0A11492C}" destId="{AFAE74A3-A1CB-45D9-BEAC-D034378FDAFC}" srcOrd="3" destOrd="0" parTransId="{C46A042B-F0B4-4396-BAF5-6DE059A6D9B3}" sibTransId="{9401C4B8-6C0C-4D52-82CA-B1CC2CD4A64D}"/>
    <dgm:cxn modelId="{7BAEE99F-5603-4C5E-8C1F-D81D33C84E5E}" type="presOf" srcId="{BF600612-5966-408F-995B-CD1453B37C71}" destId="{5A7400D1-EEEC-48C3-8BFA-6A92D6EDF1CE}" srcOrd="0" destOrd="3" presId="urn:microsoft.com/office/officeart/2005/8/layout/hList1"/>
    <dgm:cxn modelId="{32FBCA1D-0C26-4903-BDA6-D3E868DBA6BD}" type="presOf" srcId="{AE6C5557-52EA-4405-95DC-4883E284AFD1}" destId="{5A7400D1-EEEC-48C3-8BFA-6A92D6EDF1CE}" srcOrd="0" destOrd="0" presId="urn:microsoft.com/office/officeart/2005/8/layout/hList1"/>
    <dgm:cxn modelId="{85C499BB-E5CC-436B-AE79-17B49C5BE388}" srcId="{8EF3755E-02DE-4160-9FEC-609A0A11492C}" destId="{8CD720BA-A9EC-4249-A266-5AE3C2E5E2A0}" srcOrd="2" destOrd="0" parTransId="{3543079F-AB26-49C0-9586-7728746BC1AE}" sibTransId="{DD3DA4D2-FF2A-4CD7-84CE-F71637C58559}"/>
    <dgm:cxn modelId="{3FADC1FF-88E3-4658-8AD8-14177216B7A5}" type="presOf" srcId="{A043BD4C-E627-472C-9927-B68EAFE2BFE3}" destId="{2A907396-52F7-426C-8485-091D6717F35E}" srcOrd="0" destOrd="2" presId="urn:microsoft.com/office/officeart/2005/8/layout/hList1"/>
    <dgm:cxn modelId="{95FA0BA4-066A-4231-B1FC-698615536C5F}" srcId="{B55E9528-BCC5-4ED0-B498-DEF5BD87C23D}" destId="{AE6C5557-52EA-4405-95DC-4883E284AFD1}" srcOrd="0" destOrd="0" parTransId="{3E9A50AD-3B9A-4B91-B8C0-33D7E945DDB2}" sibTransId="{CCCB4C9E-F4DB-4F83-817B-AAE6447801BD}"/>
    <dgm:cxn modelId="{C1A43269-3F48-487C-9CD3-52E5882298C4}" srcId="{B55E9528-BCC5-4ED0-B498-DEF5BD87C23D}" destId="{BF600612-5966-408F-995B-CD1453B37C71}" srcOrd="3" destOrd="0" parTransId="{E3A49D0A-EEFB-47AE-8245-D573B14C6853}" sibTransId="{5CAAFD5F-A490-47C7-B75B-36D1EAAAD4B2}"/>
    <dgm:cxn modelId="{B1C599C5-71D2-4D7D-95B1-0BFA5BAB01CC}" type="presOf" srcId="{BBB4E0EC-7DE0-4BDC-BB84-A4171BDD2B90}" destId="{2A907396-52F7-426C-8485-091D6717F35E}" srcOrd="0" destOrd="1" presId="urn:microsoft.com/office/officeart/2005/8/layout/hList1"/>
    <dgm:cxn modelId="{9A55544E-3CC2-467B-AA23-5C3ABBC09992}" type="presOf" srcId="{63417F1A-E869-4B7F-8B7F-F49534CCFA6D}" destId="{5A7400D1-EEEC-48C3-8BFA-6A92D6EDF1CE}" srcOrd="0" destOrd="2" presId="urn:microsoft.com/office/officeart/2005/8/layout/hList1"/>
    <dgm:cxn modelId="{B9469BF2-D132-4C4F-B715-E9118BAEC8D9}" type="presOf" srcId="{D08EE5B6-8066-4588-B037-371CDD7DCAD8}" destId="{0255E34B-62DB-484D-BF64-422767F3EC3A}" srcOrd="0" destOrd="0" presId="urn:microsoft.com/office/officeart/2005/8/layout/hList1"/>
    <dgm:cxn modelId="{A4804175-505A-4324-9BBF-033B18558063}" srcId="{D08EE5B6-8066-4588-B037-371CDD7DCAD8}" destId="{27DB3664-4089-49BC-AF5B-66B1623A587A}" srcOrd="0" destOrd="0" parTransId="{BAB5E24F-91D0-4673-91B6-9D33500038C8}" sibTransId="{58F03D19-2707-41C3-8E4E-FD46268CD4A0}"/>
    <dgm:cxn modelId="{84187300-B715-488A-BC14-8F6F6A112FC9}" srcId="{27DB3664-4089-49BC-AF5B-66B1623A587A}" destId="{BBB4E0EC-7DE0-4BDC-BB84-A4171BDD2B90}" srcOrd="1" destOrd="0" parTransId="{CE059CF6-4608-4D4E-B3A6-1A408CD2E408}" sibTransId="{24392301-58C1-4242-B382-9173B24940EA}"/>
    <dgm:cxn modelId="{26002477-5F68-425D-BF99-DBAE1D5A9911}" srcId="{27DB3664-4089-49BC-AF5B-66B1623A587A}" destId="{50638685-50E8-4ABC-B863-0119B50226F8}" srcOrd="0" destOrd="0" parTransId="{22B7EDAA-F89C-49D7-B71C-5FD7E4E256B5}" sibTransId="{F04EAAD8-A55C-4373-B387-B6654989CDFA}"/>
    <dgm:cxn modelId="{066056B1-0835-44CD-B74A-D37C5DFD1DED}" srcId="{B55E9528-BCC5-4ED0-B498-DEF5BD87C23D}" destId="{63417F1A-E869-4B7F-8B7F-F49534CCFA6D}" srcOrd="2" destOrd="0" parTransId="{859F9749-8942-4187-B13C-13893EEE845B}" sibTransId="{3E6B8B27-530A-490F-B31E-F5C46CBD6276}"/>
    <dgm:cxn modelId="{283E35E1-C32A-40C5-AB1A-EFC36B0EBE8C}" srcId="{B55E9528-BCC5-4ED0-B498-DEF5BD87C23D}" destId="{0991FCFB-F476-4BC4-96C4-FE7926680DD7}" srcOrd="1" destOrd="0" parTransId="{CE714D45-8FD1-4D6C-9221-CCA86A063A82}" sibTransId="{5A381582-6474-45F5-BDFC-F16DF4B025D8}"/>
    <dgm:cxn modelId="{F69C5C66-DF9B-4BE1-AE01-DF150D014357}" type="presOf" srcId="{C5AB5ECA-63C7-4A72-B36E-0C69A30D36C4}" destId="{2A907396-52F7-426C-8485-091D6717F35E}" srcOrd="0" destOrd="3" presId="urn:microsoft.com/office/officeart/2005/8/layout/hList1"/>
    <dgm:cxn modelId="{27F02F58-D110-4734-BB89-740272F9FFD6}" type="presOf" srcId="{B55E9528-BCC5-4ED0-B498-DEF5BD87C23D}" destId="{0AD891B7-D983-4802-AAB1-063DCAD1DB77}" srcOrd="0" destOrd="0" presId="urn:microsoft.com/office/officeart/2005/8/layout/hList1"/>
    <dgm:cxn modelId="{4EB160F3-8276-44C4-B428-11BF3334653E}" type="presOf" srcId="{159AEF01-E8CA-464E-897B-47852714A931}" destId="{136F72F0-55FB-4538-8166-419E5ACD665E}" srcOrd="0" destOrd="1" presId="urn:microsoft.com/office/officeart/2005/8/layout/hList1"/>
    <dgm:cxn modelId="{92CC6B4F-BA46-4155-A02B-07C49CE6F59F}" type="presOf" srcId="{0991FCFB-F476-4BC4-96C4-FE7926680DD7}" destId="{5A7400D1-EEEC-48C3-8BFA-6A92D6EDF1CE}" srcOrd="0" destOrd="1" presId="urn:microsoft.com/office/officeart/2005/8/layout/hList1"/>
    <dgm:cxn modelId="{A35BC5B4-CCC9-44F4-BA48-83724D6117A0}" srcId="{27DB3664-4089-49BC-AF5B-66B1623A587A}" destId="{C5AB5ECA-63C7-4A72-B36E-0C69A30D36C4}" srcOrd="3" destOrd="0" parTransId="{94853F92-1CEC-475B-9E96-882848CDD3B2}" sibTransId="{0C38338F-FDB0-4231-AC8D-EDEA34383F66}"/>
    <dgm:cxn modelId="{9ED3F689-D157-4742-8FB4-256ED93E1B30}" type="presOf" srcId="{50638685-50E8-4ABC-B863-0119B50226F8}" destId="{2A907396-52F7-426C-8485-091D6717F35E}" srcOrd="0" destOrd="0" presId="urn:microsoft.com/office/officeart/2005/8/layout/hList1"/>
    <dgm:cxn modelId="{6B4677F7-5C70-4319-A477-05E1FFBD32B1}" srcId="{D08EE5B6-8066-4588-B037-371CDD7DCAD8}" destId="{8EF3755E-02DE-4160-9FEC-609A0A11492C}" srcOrd="1" destOrd="0" parTransId="{FDE39950-099E-4451-A39E-4CEA8D9913AF}" sibTransId="{26AF9D20-E678-4400-88E1-C7408BFC7BC8}"/>
    <dgm:cxn modelId="{854D3B16-977E-4C65-9A6B-9573F92566C7}" srcId="{27DB3664-4089-49BC-AF5B-66B1623A587A}" destId="{A043BD4C-E627-472C-9927-B68EAFE2BFE3}" srcOrd="2" destOrd="0" parTransId="{A0485EF4-9372-4D5B-919C-D2CB549EF693}" sibTransId="{EDBBF1BC-3DF3-49D0-8BC8-7CBF9A974ADF}"/>
    <dgm:cxn modelId="{A441A678-1EB4-49C1-A20E-B6F7BF8FA7DD}" type="presOf" srcId="{8CD720BA-A9EC-4249-A266-5AE3C2E5E2A0}" destId="{136F72F0-55FB-4538-8166-419E5ACD665E}" srcOrd="0" destOrd="2" presId="urn:microsoft.com/office/officeart/2005/8/layout/hList1"/>
    <dgm:cxn modelId="{26A4F21F-363F-43DF-9246-661FCDBC6002}" srcId="{D08EE5B6-8066-4588-B037-371CDD7DCAD8}" destId="{B55E9528-BCC5-4ED0-B498-DEF5BD87C23D}" srcOrd="2" destOrd="0" parTransId="{FCBFAD54-3464-42D0-9C9E-88E4650E1D98}" sibTransId="{24A34EE7-74FF-4006-9089-C0731CD5E5D2}"/>
    <dgm:cxn modelId="{27AA6F3F-6E4B-4096-9159-B6C1D932B62E}" type="presParOf" srcId="{0255E34B-62DB-484D-BF64-422767F3EC3A}" destId="{9B4332B3-DD22-41F5-8EAF-CB0C669F3F34}" srcOrd="0" destOrd="0" presId="urn:microsoft.com/office/officeart/2005/8/layout/hList1"/>
    <dgm:cxn modelId="{86DDF14B-78B2-4CB1-B0C0-95C247D1D7B6}" type="presParOf" srcId="{9B4332B3-DD22-41F5-8EAF-CB0C669F3F34}" destId="{873C093C-08A8-4B3F-A7C0-A0D3410FE29A}" srcOrd="0" destOrd="0" presId="urn:microsoft.com/office/officeart/2005/8/layout/hList1"/>
    <dgm:cxn modelId="{E2924058-4FCA-4011-B262-07FDF0C77442}" type="presParOf" srcId="{9B4332B3-DD22-41F5-8EAF-CB0C669F3F34}" destId="{2A907396-52F7-426C-8485-091D6717F35E}" srcOrd="1" destOrd="0" presId="urn:microsoft.com/office/officeart/2005/8/layout/hList1"/>
    <dgm:cxn modelId="{7C9A8229-375F-44CC-928C-A5EF4CFAF5EE}" type="presParOf" srcId="{0255E34B-62DB-484D-BF64-422767F3EC3A}" destId="{FC268D6A-385F-4553-910D-484C86FABFCB}" srcOrd="1" destOrd="0" presId="urn:microsoft.com/office/officeart/2005/8/layout/hList1"/>
    <dgm:cxn modelId="{2131FAA3-046E-4DE4-9386-A857ACFFACC3}" type="presParOf" srcId="{0255E34B-62DB-484D-BF64-422767F3EC3A}" destId="{E5E1EDCF-71C4-450B-9A88-31BEE3B3AA2A}" srcOrd="2" destOrd="0" presId="urn:microsoft.com/office/officeart/2005/8/layout/hList1"/>
    <dgm:cxn modelId="{C21E5837-5FB7-44BD-93A0-2E92345D16AE}" type="presParOf" srcId="{E5E1EDCF-71C4-450B-9A88-31BEE3B3AA2A}" destId="{E36D1243-F60B-44AE-A817-0F04A3F07848}" srcOrd="0" destOrd="0" presId="urn:microsoft.com/office/officeart/2005/8/layout/hList1"/>
    <dgm:cxn modelId="{3E172EEE-74C2-46A8-9A41-11313602D29E}" type="presParOf" srcId="{E5E1EDCF-71C4-450B-9A88-31BEE3B3AA2A}" destId="{136F72F0-55FB-4538-8166-419E5ACD665E}" srcOrd="1" destOrd="0" presId="urn:microsoft.com/office/officeart/2005/8/layout/hList1"/>
    <dgm:cxn modelId="{2E7A69B1-446C-4CA8-B91D-BD4652510472}" type="presParOf" srcId="{0255E34B-62DB-484D-BF64-422767F3EC3A}" destId="{91CC7BC8-3595-4CD6-9A15-C46D2F8DEE76}" srcOrd="3" destOrd="0" presId="urn:microsoft.com/office/officeart/2005/8/layout/hList1"/>
    <dgm:cxn modelId="{3CA0E722-26EB-4CCA-A89E-EEFADB7FD443}" type="presParOf" srcId="{0255E34B-62DB-484D-BF64-422767F3EC3A}" destId="{FBFB0306-4806-46E0-80F7-43C4846892FD}" srcOrd="4" destOrd="0" presId="urn:microsoft.com/office/officeart/2005/8/layout/hList1"/>
    <dgm:cxn modelId="{11AA4E02-5D5A-4C25-B006-46AED9D7DBDD}" type="presParOf" srcId="{FBFB0306-4806-46E0-80F7-43C4846892FD}" destId="{0AD891B7-D983-4802-AAB1-063DCAD1DB77}" srcOrd="0" destOrd="0" presId="urn:microsoft.com/office/officeart/2005/8/layout/hList1"/>
    <dgm:cxn modelId="{07A4EEA1-54D0-4BE8-BD28-F8D79CBACCDA}" type="presParOf" srcId="{FBFB0306-4806-46E0-80F7-43C4846892FD}" destId="{5A7400D1-EEEC-48C3-8BFA-6A92D6EDF1C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3C093C-08A8-4B3F-A7C0-A0D3410FE29A}">
      <dsp:nvSpPr>
        <dsp:cNvPr id="0" name=""/>
        <dsp:cNvSpPr/>
      </dsp:nvSpPr>
      <dsp:spPr>
        <a:xfrm>
          <a:off x="271190" y="427444"/>
          <a:ext cx="2000485" cy="8001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словесные</a:t>
          </a:r>
        </a:p>
      </dsp:txBody>
      <dsp:txXfrm>
        <a:off x="271190" y="427444"/>
        <a:ext cx="2000485" cy="800194"/>
      </dsp:txXfrm>
    </dsp:sp>
    <dsp:sp modelId="{2A907396-52F7-426C-8485-091D6717F35E}">
      <dsp:nvSpPr>
        <dsp:cNvPr id="0" name=""/>
        <dsp:cNvSpPr/>
      </dsp:nvSpPr>
      <dsp:spPr>
        <a:xfrm>
          <a:off x="7215" y="1258134"/>
          <a:ext cx="2481542" cy="274842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kern="1200" dirty="0">
              <a:solidFill>
                <a:srgbClr val="002060"/>
              </a:solidFill>
            </a:rPr>
            <a:t>беседы</a:t>
          </a:r>
          <a:endParaRPr lang="ru-RU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kern="1200" dirty="0">
              <a:solidFill>
                <a:srgbClr val="002060"/>
              </a:solidFill>
            </a:rPr>
            <a:t>чтение</a:t>
          </a:r>
          <a:endParaRPr lang="ru-RU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kern="1200" dirty="0">
              <a:solidFill>
                <a:srgbClr val="002060"/>
              </a:solidFill>
            </a:rPr>
            <a:t>игры</a:t>
          </a:r>
          <a:endParaRPr lang="ru-RU" sz="2400" kern="1200" dirty="0">
            <a:solidFill>
              <a:srgbClr val="002060"/>
            </a:solidFill>
          </a:endParaRPr>
        </a:p>
        <a:p>
          <a:pPr marL="228600" lvl="1" indent="-228600" algn="l" defTabSz="10668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0" i="0" kern="1200" dirty="0">
              <a:solidFill>
                <a:srgbClr val="002060"/>
              </a:solidFill>
            </a:rPr>
            <a:t>упражнения</a:t>
          </a:r>
          <a:endParaRPr lang="ru-RU" sz="2400" kern="1200" dirty="0">
            <a:solidFill>
              <a:srgbClr val="002060"/>
            </a:solidFill>
          </a:endParaRPr>
        </a:p>
      </dsp:txBody>
      <dsp:txXfrm>
        <a:off x="7215" y="1258134"/>
        <a:ext cx="2481542" cy="2748421"/>
      </dsp:txXfrm>
    </dsp:sp>
    <dsp:sp modelId="{E36D1243-F60B-44AE-A817-0F04A3F07848}">
      <dsp:nvSpPr>
        <dsp:cNvPr id="0" name=""/>
        <dsp:cNvSpPr/>
      </dsp:nvSpPr>
      <dsp:spPr>
        <a:xfrm>
          <a:off x="3031680" y="440534"/>
          <a:ext cx="2000485" cy="8001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/>
            <a:t>наглядные</a:t>
          </a:r>
        </a:p>
      </dsp:txBody>
      <dsp:txXfrm>
        <a:off x="3031680" y="440534"/>
        <a:ext cx="2000485" cy="800194"/>
      </dsp:txXfrm>
    </dsp:sp>
    <dsp:sp modelId="{136F72F0-55FB-4538-8166-419E5ACD665E}">
      <dsp:nvSpPr>
        <dsp:cNvPr id="0" name=""/>
        <dsp:cNvSpPr/>
      </dsp:nvSpPr>
      <dsp:spPr>
        <a:xfrm>
          <a:off x="2768826" y="1229060"/>
          <a:ext cx="2526193" cy="27949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наглядное моделирование</a:t>
          </a: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дидактические игры</a:t>
          </a: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 упражнения</a:t>
          </a:r>
          <a:endParaRPr lang="ru-RU" sz="200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 пособия </a:t>
          </a:r>
        </a:p>
      </dsp:txBody>
      <dsp:txXfrm>
        <a:off x="2768826" y="1229060"/>
        <a:ext cx="2526193" cy="2794900"/>
      </dsp:txXfrm>
    </dsp:sp>
    <dsp:sp modelId="{0AD891B7-D983-4802-AAB1-063DCAD1DB77}">
      <dsp:nvSpPr>
        <dsp:cNvPr id="0" name=""/>
        <dsp:cNvSpPr/>
      </dsp:nvSpPr>
      <dsp:spPr>
        <a:xfrm>
          <a:off x="5781587" y="457939"/>
          <a:ext cx="2141599" cy="80019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/>
            <a:t>практические</a:t>
          </a:r>
        </a:p>
      </dsp:txBody>
      <dsp:txXfrm>
        <a:off x="5781587" y="457939"/>
        <a:ext cx="2141599" cy="800194"/>
      </dsp:txXfrm>
    </dsp:sp>
    <dsp:sp modelId="{5A7400D1-EEEC-48C3-8BFA-6A92D6EDF1CE}">
      <dsp:nvSpPr>
        <dsp:cNvPr id="0" name=""/>
        <dsp:cNvSpPr/>
      </dsp:nvSpPr>
      <dsp:spPr>
        <a:xfrm>
          <a:off x="5575087" y="1258134"/>
          <a:ext cx="2554600" cy="274842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игры</a:t>
          </a:r>
          <a:endParaRPr lang="ru-RU" sz="2000" b="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упражнения </a:t>
          </a:r>
          <a:endParaRPr lang="ru-RU" sz="2000" b="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наглядных пособий</a:t>
          </a:r>
          <a:endParaRPr lang="ru-RU" sz="2000" b="0" kern="1200" dirty="0">
            <a:solidFill>
              <a:srgbClr val="002060"/>
            </a:solidFill>
          </a:endParaRP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b="0" i="0" kern="1200" dirty="0">
              <a:solidFill>
                <a:srgbClr val="002060"/>
              </a:solidFill>
            </a:rPr>
            <a:t>Работа художественной литературой</a:t>
          </a:r>
        </a:p>
      </dsp:txBody>
      <dsp:txXfrm>
        <a:off x="5575087" y="1258134"/>
        <a:ext cx="2554600" cy="2748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varlamova-nfdou62.edumsko.ru/articles/post/3560908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varlamova-nfdou62.edumsko.ru/articles/post/356090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varlamova-nfdou62.edumsko.ru/articles/post/3560908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s://varlamova-nfdou62.edumsko.ru/articles/post/3560908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varlamova-nfdou62.edumsko.ru/articles/post/3560908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varlamova-nfdou62.edumsko.ru/articles/post/3560908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microsoft.com/office/2007/relationships/hdphoto" Target="../media/hdphoto6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GIF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png"/><Relationship Id="rId3" Type="http://schemas.openxmlformats.org/officeDocument/2006/relationships/image" Target="../media/image63.GIF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GIF"/><Relationship Id="rId15" Type="http://schemas.openxmlformats.org/officeDocument/2006/relationships/image" Target="../media/image75.GIF"/><Relationship Id="rId10" Type="http://schemas.openxmlformats.org/officeDocument/2006/relationships/image" Target="../media/image70.jpeg"/><Relationship Id="rId4" Type="http://schemas.openxmlformats.org/officeDocument/2006/relationships/image" Target="../media/image64.GIF"/><Relationship Id="rId9" Type="http://schemas.openxmlformats.org/officeDocument/2006/relationships/image" Target="../media/image69.jpeg"/><Relationship Id="rId14" Type="http://schemas.openxmlformats.org/officeDocument/2006/relationships/image" Target="../media/image7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slide" Target="slid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maam.ru/detskijsad/formirovanie-u-doshkolnikov-analitiko-sinteticheskoi-aktivnosti-kak-predposylki-k-obucheniyu-gramote.html" TargetMode="Externa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maam.ru/detskijsad/formirovanie-u-doshkolnikov-analitiko-sinteticheskoi-aktivnosti-kak-predposylki-k-obucheniyu-gramote.html" TargetMode="Externa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Олег\Desktop\1024х76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852" y="764704"/>
            <a:ext cx="7884368" cy="521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26971" y="1340768"/>
            <a:ext cx="350046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Сообщение из опыта работы: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Формирование звукового анализа и синтеза посредством игровых технологий у детей старшего дошкольного возраста с общим недоразвитием речи</a:t>
            </a:r>
            <a:endParaRPr lang="ru-RU" sz="2000" b="1" i="1" dirty="0">
              <a:solidFill>
                <a:srgbClr val="002060"/>
              </a:solidFill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27433" y="4221088"/>
            <a:ext cx="27463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Выполнил:</a:t>
            </a:r>
          </a:p>
          <a:p>
            <a:r>
              <a:rPr lang="ru-RU" sz="1100" b="1" i="1" dirty="0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учитель-логопед </a:t>
            </a:r>
            <a:endParaRPr lang="en-US" sz="1100" b="1" i="1" dirty="0">
              <a:solidFill>
                <a:srgbClr val="002060"/>
              </a:solidFill>
              <a:latin typeface="Bookman Old Style" panose="02050604050505020204" pitchFamily="18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b="1" i="1" dirty="0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</a:t>
            </a:r>
            <a:r>
              <a:rPr lang="ru-RU" sz="1100" b="1" i="1" dirty="0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квалификационной категории</a:t>
            </a:r>
          </a:p>
          <a:p>
            <a:r>
              <a:rPr lang="ru-RU" sz="1100" b="1" i="1" dirty="0" err="1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Милокумова</a:t>
            </a:r>
            <a:r>
              <a:rPr lang="ru-RU" sz="1100" b="1" i="1" dirty="0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Анна Александровна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79712" y="13607"/>
            <a:ext cx="58326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Муниципальное дошкольное автономное учреждение «Детский сад № 99 «Домовенок» г. Орска»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535" y="1557293"/>
            <a:ext cx="2578778" cy="177291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5553" y="4509418"/>
            <a:ext cx="36593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Форма работы:</a:t>
            </a:r>
          </a:p>
          <a:p>
            <a:r>
              <a:rPr lang="ru-RU" sz="1400" b="1" i="1" dirty="0">
                <a:solidFill>
                  <a:srgbClr val="002060"/>
                </a:solidFill>
                <a:latin typeface="Bookman Old Style" panose="02050604050505020204" pitchFamily="18" charset="0"/>
                <a:ea typeface="Verdana" panose="020B0604030504040204" pitchFamily="34" charset="0"/>
                <a:cs typeface="Verdana" panose="020B0604030504040204" pitchFamily="34" charset="0"/>
              </a:rPr>
              <a:t>круглый стол</a:t>
            </a:r>
          </a:p>
        </p:txBody>
      </p:sp>
      <p:pic>
        <p:nvPicPr>
          <p:cNvPr id="8" name="Изображение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1700" y="1556792"/>
            <a:ext cx="2578778" cy="17729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187624" y="692696"/>
            <a:ext cx="7653536" cy="4525963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marL="457200" indent="-457200" algn="ctr">
              <a:buAutoNum type="arabicPeriod"/>
            </a:pPr>
            <a:endParaRPr lang="ru-RU" sz="2000" dirty="0" smtClean="0">
              <a:solidFill>
                <a:srgbClr val="C00000"/>
              </a:solidFill>
            </a:endParaRPr>
          </a:p>
          <a:p>
            <a:pPr marL="457200" indent="-457200" algn="ctr">
              <a:buAutoNum type="arabicPeriod"/>
            </a:pPr>
            <a:endParaRPr lang="ru-RU" sz="2000" dirty="0">
              <a:solidFill>
                <a:srgbClr val="C00000"/>
              </a:solidFill>
            </a:endParaRPr>
          </a:p>
          <a:p>
            <a:pPr marL="457200" indent="-457200" algn="ctr">
              <a:buAutoNum type="arabicPeriod"/>
            </a:pPr>
            <a:endParaRPr lang="ru-RU" sz="2000" dirty="0" smtClean="0">
              <a:solidFill>
                <a:srgbClr val="C00000"/>
              </a:solidFill>
            </a:endParaRPr>
          </a:p>
          <a:p>
            <a:pPr marL="457200" indent="-457200" algn="ctr">
              <a:buAutoNum type="arabicPeriod"/>
            </a:pPr>
            <a:endParaRPr lang="ru-RU" sz="2000" dirty="0">
              <a:solidFill>
                <a:srgbClr val="C00000"/>
              </a:solidFill>
            </a:endParaRPr>
          </a:p>
          <a:p>
            <a:pPr marL="457200" indent="-457200" algn="ctr">
              <a:buAutoNum type="arabicPeriod"/>
            </a:pPr>
            <a:endParaRPr lang="ru-RU" sz="2000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Узнавание </a:t>
            </a:r>
            <a:r>
              <a:rPr lang="ru-RU" sz="2000" dirty="0">
                <a:solidFill>
                  <a:srgbClr val="002060"/>
                </a:solidFill>
              </a:rPr>
              <a:t>неречевых </a:t>
            </a:r>
            <a:r>
              <a:rPr lang="ru-RU" sz="2000" dirty="0" smtClean="0">
                <a:solidFill>
                  <a:srgbClr val="002060"/>
                </a:solidFill>
              </a:rPr>
              <a:t>звуков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Различение </a:t>
            </a:r>
            <a:r>
              <a:rPr lang="ru-RU" sz="2000" dirty="0">
                <a:solidFill>
                  <a:srgbClr val="002060"/>
                </a:solidFill>
              </a:rPr>
              <a:t>одинаковых </a:t>
            </a:r>
            <a:r>
              <a:rPr lang="ru-RU" sz="2000" dirty="0" err="1">
                <a:solidFill>
                  <a:srgbClr val="002060"/>
                </a:solidFill>
              </a:rPr>
              <a:t>звуко</a:t>
            </a:r>
            <a:r>
              <a:rPr lang="ru-RU" sz="2000" dirty="0">
                <a:solidFill>
                  <a:srgbClr val="002060"/>
                </a:solidFill>
              </a:rPr>
              <a:t>-комплексов по высоте, силе и </a:t>
            </a:r>
            <a:r>
              <a:rPr lang="ru-RU" sz="2000" dirty="0" smtClean="0">
                <a:solidFill>
                  <a:srgbClr val="002060"/>
                </a:solidFill>
              </a:rPr>
              <a:t>тембру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Различение </a:t>
            </a:r>
            <a:r>
              <a:rPr lang="ru-RU" sz="2000" dirty="0">
                <a:solidFill>
                  <a:srgbClr val="002060"/>
                </a:solidFill>
              </a:rPr>
              <a:t>слов, близких по звуковому </a:t>
            </a:r>
            <a:r>
              <a:rPr lang="ru-RU" sz="2000" dirty="0" smtClean="0">
                <a:solidFill>
                  <a:srgbClr val="002060"/>
                </a:solidFill>
              </a:rPr>
              <a:t>составу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Дифференциация слогов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Дифференциация фонем</a:t>
            </a:r>
            <a:endParaRPr lang="ru-RU" sz="2000" dirty="0">
              <a:solidFill>
                <a:srgbClr val="002060"/>
              </a:solidFill>
            </a:endParaRPr>
          </a:p>
          <a:p>
            <a:pPr marL="457200" indent="-457200" algn="ctr">
              <a:buAutoNum type="arabicPeriod"/>
            </a:pPr>
            <a:endParaRPr lang="ru-RU" sz="2000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>
                <a:solidFill>
                  <a:srgbClr val="C00000"/>
                </a:solidFill>
                <a:latin typeface="+mn-lt"/>
              </a:rPr>
              <a:t/>
            </a:r>
            <a:br>
              <a:rPr lang="ru-RU" sz="2400" b="1" dirty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5 ступеней развития </a:t>
            </a:r>
            <a:br>
              <a:rPr lang="ru-RU" sz="2400" b="1" dirty="0" smtClean="0">
                <a:solidFill>
                  <a:srgbClr val="C00000"/>
                </a:solidFill>
                <a:latin typeface="+mn-lt"/>
              </a:rPr>
            </a:br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фонематического восприятия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167" l="4500" r="97167">
                        <a14:foregroundMark x1="23833" y1="85167" x2="23833" y2="85167"/>
                        <a14:foregroundMark x1="27333" y1="94500" x2="27333" y2="94500"/>
                        <a14:foregroundMark x1="57000" y1="56167" x2="57000" y2="56167"/>
                        <a14:foregroundMark x1="68500" y1="41000" x2="68500" y2="41000"/>
                        <a14:foregroundMark x1="82667" y1="27833" x2="82667" y2="278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096" y="2145135"/>
            <a:ext cx="3073524" cy="3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6677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620" y="356870"/>
            <a:ext cx="7961630" cy="5798185"/>
          </a:xfrm>
        </p:spPr>
        <p:txBody>
          <a:bodyPr>
            <a:noAutofit/>
          </a:bodyPr>
          <a:lstStyle/>
          <a:p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> 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dirty="0">
                <a:hlinkClick r:id="rId2"/>
              </a:rPr>
              <a:t/>
            </a:r>
            <a:br>
              <a:rPr lang="ru-RU" sz="6000" dirty="0">
                <a:hlinkClick r:id="rId2"/>
              </a:rPr>
            </a:br>
            <a:endParaRPr lang="ru-RU" sz="60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220388" y="692696"/>
            <a:ext cx="7416824" cy="5832648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en-US" sz="2400" b="1" i="1" dirty="0" smtClean="0">
                <a:solidFill>
                  <a:srgbClr val="C00000"/>
                </a:solidFill>
              </a:rPr>
              <a:t>I</a:t>
            </a:r>
            <a:r>
              <a:rPr lang="ru-RU" sz="2400" b="1" i="1" dirty="0">
                <a:solidFill>
                  <a:srgbClr val="C00000"/>
                </a:solidFill>
              </a:rPr>
              <a:t> этап – подготовительный</a:t>
            </a:r>
            <a:r>
              <a:rPr lang="ru-RU" sz="2400" b="1" i="1" dirty="0">
                <a:solidFill>
                  <a:srgbClr val="002060"/>
                </a:solidFill>
              </a:rPr>
              <a:t>  </a:t>
            </a:r>
          </a:p>
          <a:p>
            <a:r>
              <a:rPr lang="ru-RU" sz="2400" dirty="0">
                <a:solidFill>
                  <a:srgbClr val="C00000"/>
                </a:solidFill>
              </a:rPr>
              <a:t>Цель:  </a:t>
            </a:r>
            <a:r>
              <a:rPr lang="ru-RU" sz="2400" dirty="0">
                <a:solidFill>
                  <a:srgbClr val="002060"/>
                </a:solidFill>
              </a:rPr>
              <a:t>развитие навыков звукового анализа и синтеза.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Задачи: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развивать фонематический  слух;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учить различать гласные и согласные звуки;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учить выделять  гласный звук из состава слова;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учить выделять согласный звук из состава слова;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учить членить слова на слоги, а слоги на звуки;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учить ребенка объединять звуки и слоги в слова;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учить членить предложения на слова;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2060"/>
                </a:solidFill>
              </a:rPr>
              <a:t>учить определять последовательность звука в слове.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23" b="96626" l="9783" r="89946">
                        <a14:foregroundMark x1="58424" y1="20108" x2="58424" y2="20108"/>
                        <a14:foregroundMark x1="68886" y1="51687" x2="68886" y2="51687"/>
                        <a14:foregroundMark x1="67799" y1="45749" x2="67799" y2="45749"/>
                        <a14:foregroundMark x1="69293" y1="48988" x2="69293" y2="48988"/>
                        <a14:foregroundMark x1="68342" y1="47503" x2="68342" y2="47503"/>
                        <a14:foregroundMark x1="69973" y1="50607" x2="69973" y2="50607"/>
                        <a14:foregroundMark x1="67663" y1="53981" x2="67663" y2="53981"/>
                        <a14:foregroundMark x1="65489" y1="56140" x2="65489" y2="561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589872"/>
            <a:ext cx="1888181" cy="1901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620" y="356870"/>
            <a:ext cx="7961630" cy="5798185"/>
          </a:xfrm>
        </p:spPr>
        <p:txBody>
          <a:bodyPr>
            <a:noAutofit/>
          </a:bodyPr>
          <a:lstStyle/>
          <a:p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> 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dirty="0">
                <a:hlinkClick r:id="rId2"/>
              </a:rPr>
              <a:t/>
            </a:r>
            <a:br>
              <a:rPr lang="ru-RU" sz="6000" dirty="0">
                <a:hlinkClick r:id="rId2"/>
              </a:rPr>
            </a:br>
            <a:endParaRPr lang="ru-RU" sz="60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27584" y="238035"/>
            <a:ext cx="7776864" cy="5832648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sz="2400" dirty="0">
              <a:solidFill>
                <a:srgbClr val="002060"/>
              </a:solidFill>
            </a:endParaRPr>
          </a:p>
          <a:p>
            <a:r>
              <a:rPr lang="en-US" sz="2400" b="1" i="1" dirty="0">
                <a:solidFill>
                  <a:srgbClr val="C00000"/>
                </a:solidFill>
              </a:rPr>
              <a:t>II</a:t>
            </a:r>
            <a:r>
              <a:rPr lang="ru-RU" sz="2400" b="1" i="1" dirty="0">
                <a:solidFill>
                  <a:srgbClr val="C00000"/>
                </a:solidFill>
              </a:rPr>
              <a:t> этап – основной </a:t>
            </a:r>
          </a:p>
          <a:p>
            <a:r>
              <a:rPr lang="ru-RU" sz="2400" dirty="0">
                <a:solidFill>
                  <a:srgbClr val="C00000"/>
                </a:solidFill>
              </a:rPr>
              <a:t>Цель:</a:t>
            </a:r>
            <a:r>
              <a:rPr lang="ru-RU" sz="2400" dirty="0"/>
              <a:t> </a:t>
            </a:r>
            <a:r>
              <a:rPr lang="ru-RU" sz="2400" dirty="0">
                <a:solidFill>
                  <a:srgbClr val="002060"/>
                </a:solidFill>
              </a:rPr>
              <a:t>контроль за овладением навыков звукового анализа и синтеза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Задачи: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закрепить навыки звукового анализа и синтеза;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выявить уровень </a:t>
            </a:r>
            <a:r>
              <a:rPr lang="ru-RU" sz="2400" dirty="0" err="1">
                <a:solidFill>
                  <a:srgbClr val="002060"/>
                </a:solidFill>
              </a:rPr>
              <a:t>сформированности</a:t>
            </a:r>
            <a:r>
              <a:rPr lang="ru-RU" sz="2400" dirty="0">
                <a:solidFill>
                  <a:srgbClr val="002060"/>
                </a:solidFill>
              </a:rPr>
              <a:t> навыков звукового анализа и синтеза;</a:t>
            </a:r>
          </a:p>
          <a:p>
            <a:pPr marL="342900" indent="-342900">
              <a:buFontTx/>
              <a:buChar char="-"/>
            </a:pPr>
            <a:r>
              <a:rPr lang="ru-RU" sz="2400" dirty="0">
                <a:solidFill>
                  <a:srgbClr val="002060"/>
                </a:solidFill>
              </a:rPr>
              <a:t>определить степень готовности к школьному обучению</a:t>
            </a:r>
          </a:p>
          <a:p>
            <a:pPr marL="342900" indent="-342900">
              <a:buFontTx/>
              <a:buChar char="-"/>
            </a:pPr>
            <a:endParaRPr lang="ru-RU" sz="2400" dirty="0"/>
          </a:p>
          <a:p>
            <a:pPr marL="342900" indent="-342900">
              <a:buFontTx/>
              <a:buChar char="-"/>
            </a:pPr>
            <a:endParaRPr lang="ru-RU" sz="2400" dirty="0"/>
          </a:p>
          <a:p>
            <a:pPr marL="342900" indent="-342900">
              <a:buFontTx/>
              <a:buChar char="-"/>
            </a:pPr>
            <a:endParaRPr lang="ru-RU" sz="2400" dirty="0"/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156" y="3429000"/>
            <a:ext cx="2399719" cy="2497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620" y="356870"/>
            <a:ext cx="7961630" cy="5798185"/>
          </a:xfrm>
        </p:spPr>
        <p:txBody>
          <a:bodyPr>
            <a:noAutofit/>
          </a:bodyPr>
          <a:lstStyle/>
          <a:p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> 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dirty="0">
                <a:hlinkClick r:id="rId2"/>
              </a:rPr>
              <a:t/>
            </a:r>
            <a:br>
              <a:rPr lang="ru-RU" sz="6000" dirty="0">
                <a:hlinkClick r:id="rId2"/>
              </a:rPr>
            </a:br>
            <a:endParaRPr lang="ru-RU" sz="60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27584" y="238035"/>
            <a:ext cx="7776864" cy="5832648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400" b="1" i="1" dirty="0">
                <a:solidFill>
                  <a:srgbClr val="C00000"/>
                </a:solidFill>
              </a:rPr>
              <a:t>III</a:t>
            </a:r>
            <a:r>
              <a:rPr lang="ru-RU" sz="2400" b="1" i="1" dirty="0">
                <a:solidFill>
                  <a:srgbClr val="C00000"/>
                </a:solidFill>
              </a:rPr>
              <a:t> этап – заключительный </a:t>
            </a:r>
          </a:p>
          <a:p>
            <a:r>
              <a:rPr lang="ru-RU" sz="2400" dirty="0">
                <a:solidFill>
                  <a:srgbClr val="C00000"/>
                </a:solidFill>
              </a:rPr>
              <a:t>Цель:</a:t>
            </a:r>
            <a:r>
              <a:rPr lang="ru-RU" sz="2400" dirty="0">
                <a:solidFill>
                  <a:srgbClr val="002060"/>
                </a:solidFill>
              </a:rPr>
              <a:t> контроль за овладением навыков звукового анализа и синтеза</a:t>
            </a:r>
          </a:p>
          <a:p>
            <a:r>
              <a:rPr lang="ru-RU" sz="2400" dirty="0">
                <a:solidFill>
                  <a:srgbClr val="C00000"/>
                </a:solidFill>
              </a:rPr>
              <a:t>Задачи: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закрепить навыки звукового анализа и синтеза;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выявить уровень </a:t>
            </a:r>
            <a:r>
              <a:rPr lang="ru-RU" sz="2400" dirty="0" err="1">
                <a:solidFill>
                  <a:srgbClr val="002060"/>
                </a:solidFill>
              </a:rPr>
              <a:t>сформированности</a:t>
            </a:r>
            <a:r>
              <a:rPr lang="ru-RU" sz="2400" dirty="0">
                <a:solidFill>
                  <a:srgbClr val="002060"/>
                </a:solidFill>
              </a:rPr>
              <a:t> навыков звукового анализа и синтеза;</a:t>
            </a:r>
          </a:p>
          <a:p>
            <a:r>
              <a:rPr lang="ru-RU" sz="2400" dirty="0">
                <a:solidFill>
                  <a:srgbClr val="002060"/>
                </a:solidFill>
              </a:rPr>
              <a:t>- определить степень готовности к школьному обучению.</a:t>
            </a: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buFontTx/>
              <a:buChar char="-"/>
            </a:pPr>
            <a:endParaRPr lang="ru-RU" sz="2400" dirty="0">
              <a:solidFill>
                <a:srgbClr val="002060"/>
              </a:solidFill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570" y="3510136"/>
            <a:ext cx="2373949" cy="2373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620" y="356870"/>
            <a:ext cx="7961630" cy="5798185"/>
          </a:xfrm>
        </p:spPr>
        <p:txBody>
          <a:bodyPr>
            <a:noAutofit/>
          </a:bodyPr>
          <a:lstStyle/>
          <a:p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> 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dirty="0">
                <a:hlinkClick r:id="rId2"/>
              </a:rPr>
              <a:t/>
            </a:r>
            <a:br>
              <a:rPr lang="ru-RU" sz="6000" dirty="0">
                <a:hlinkClick r:id="rId2"/>
              </a:rPr>
            </a:br>
            <a:endParaRPr lang="ru-RU" sz="60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79512" y="332656"/>
            <a:ext cx="8568952" cy="6120680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/>
          </a:p>
          <a:p>
            <a:endParaRPr lang="ru-RU" sz="2400" dirty="0"/>
          </a:p>
          <a:p>
            <a:pPr algn="ctr"/>
            <a:r>
              <a:rPr lang="ru-RU" sz="4400" b="1" dirty="0">
                <a:solidFill>
                  <a:srgbClr val="C00000"/>
                </a:solidFill>
              </a:rPr>
              <a:t>Методы работы: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graphicFrame>
        <p:nvGraphicFramePr>
          <p:cNvPr id="6" name="Схема 5"/>
          <p:cNvGraphicFramePr/>
          <p:nvPr/>
        </p:nvGraphicFramePr>
        <p:xfrm>
          <a:off x="539552" y="1268760"/>
          <a:ext cx="8136904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620" y="356870"/>
            <a:ext cx="7961630" cy="5798185"/>
          </a:xfrm>
        </p:spPr>
        <p:txBody>
          <a:bodyPr>
            <a:noAutofit/>
          </a:bodyPr>
          <a:lstStyle/>
          <a:p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> </a:t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dirty="0">
                <a:hlinkClick r:id="rId2"/>
              </a:rPr>
              <a:t/>
            </a:r>
            <a:br>
              <a:rPr lang="ru-RU" sz="6000" dirty="0">
                <a:hlinkClick r:id="rId2"/>
              </a:rPr>
            </a:br>
            <a:endParaRPr lang="ru-RU" sz="6000" b="1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83568" y="260648"/>
            <a:ext cx="8136904" cy="6120680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Принципы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: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с точки зрения целей формирования личности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обучение грамоте по аналитико-синтетическому методу носит воспитывающий и развивающий характер, обеспечивает умственное развитие через систему аналитико-синтетических упражнений, через речевые упражнения;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с точки зрения организационной: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выделяются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добукварный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, букварный и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послебукварный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периоды обучения грамоте;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с точки зрения психолого-лингвистической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algn="just"/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обучение грамоте опирается на живую речь воспитанников, включает в себя систему мер по развитию речи; 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- за основу обучения грамоте берется звук; отсюда — огромное внимание выделению звуков, звуковому анализу и синтезу, 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артикулированию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звуков, развитию фонематического слуха у детей;</a:t>
            </a:r>
          </a:p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-  в качестве единицы чтения берется слог (слоговой, или позиционный, принцип чтения — как следствие диалогичного принципа русской графики.</a:t>
            </a: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just"/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899592" y="332655"/>
            <a:ext cx="7848872" cy="6126323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Наиболее </a:t>
            </a:r>
            <a:r>
              <a:rPr lang="ru-RU" sz="2400" b="1" dirty="0">
                <a:solidFill>
                  <a:srgbClr val="002060"/>
                </a:solidFill>
              </a:rPr>
              <a:t>эффективно проводить обучение по формированию звукового анализа и синтеза в игровой форме на протяжении всего этапа коррекционного воздействия, так как ведущим видом деятельности ребенка дошкольного возраста является игра.</a:t>
            </a:r>
          </a:p>
          <a:p>
            <a:pPr algn="ctr"/>
            <a:endParaRPr lang="ru-RU" sz="2400" b="1" dirty="0">
              <a:solidFill>
                <a:srgbClr val="002060"/>
              </a:solidFill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При формировании звукового анализа и синтеза, главное место необходимо отводить работе со звуком, буквой и предложением. Необходимо достаточно времени уделять слуховому восприятию слова. </a:t>
            </a:r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pPr algn="just"/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383382"/>
            <a:ext cx="2300084" cy="18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скругленными противолежащими углами 2"/>
          <p:cNvSpPr/>
          <p:nvPr/>
        </p:nvSpPr>
        <p:spPr>
          <a:xfrm>
            <a:off x="179512" y="332656"/>
            <a:ext cx="8568952" cy="6120680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56870"/>
            <a:ext cx="8496944" cy="5798185"/>
          </a:xfrm>
        </p:spPr>
        <p:txBody>
          <a:bodyPr>
            <a:noAutofit/>
          </a:bodyPr>
          <a:lstStyle/>
          <a:p>
            <a:pPr algn="just"/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2400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+mn-lt"/>
              </a:rPr>
            </a:br>
            <a:r>
              <a:rPr lang="ru-RU" sz="2400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+mn-lt"/>
              </a:rPr>
            </a:br>
            <a:r>
              <a:rPr lang="ru-RU" sz="2400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i="1" dirty="0">
                <a:solidFill>
                  <a:srgbClr val="002060"/>
                </a:solidFill>
                <a:latin typeface="+mn-lt"/>
              </a:rPr>
            </a:br>
            <a:r>
              <a:rPr lang="ru-RU" sz="2400" b="1" dirty="0">
                <a:solidFill>
                  <a:srgbClr val="C00000"/>
                </a:solidFill>
                <a:latin typeface="+mn-lt"/>
              </a:rPr>
              <a:t>Игровые технологии</a:t>
            </a:r>
            <a:r>
              <a:rPr lang="ru-RU" sz="2400" dirty="0">
                <a:latin typeface="+mn-lt"/>
              </a:rPr>
              <a:t> 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— это методы обучения грамоте у дошкольников, которые используют игру как средство стимулирования учебной деятельности</a:t>
            </a:r>
            <a:r>
              <a:rPr lang="ru-RU" sz="2400" dirty="0">
                <a:latin typeface="+mn-lt"/>
              </a:rPr>
              <a:t>.</a:t>
            </a:r>
            <a:br>
              <a:rPr lang="ru-RU" sz="2400" dirty="0">
                <a:latin typeface="+mn-lt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это системный подход, направленный на использование игровых форм и методов для формирования навыков анализа и синтеза в учебном процессе. </a:t>
            </a: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> </a:t>
            </a:r>
            <a:b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400" dirty="0">
                <a:solidFill>
                  <a:srgbClr val="002060"/>
                </a:solidFill>
                <a:latin typeface="+mn-lt"/>
              </a:rPr>
              <a:t>Они могут включать дидактические игры, творческие задания, проблемные ситуации и использование стихотворных текстов</a:t>
            </a:r>
            <a:r>
              <a:rPr lang="ru-RU" sz="2400" dirty="0">
                <a:solidFill>
                  <a:srgbClr val="002060"/>
                </a:solidFill>
                <a:latin typeface="+mn-lt"/>
                <a:cs typeface="Times New Roman" panose="0202060305040502030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+mn-lt"/>
                <a:cs typeface="Times New Roman" panose="02020603050405020304" charset="0"/>
              </a:rPr>
            </a:br>
            <a:r>
              <a:rPr lang="ru-RU" sz="2400" dirty="0"/>
              <a:t> </a:t>
            </a:r>
            <a:br>
              <a:rPr lang="ru-RU" sz="2400" dirty="0"/>
            </a:br>
            <a: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240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2400" i="1" dirty="0">
                <a:solidFill>
                  <a:srgbClr val="C00000"/>
                </a:solidFill>
              </a:rPr>
              <a:t>Игровые технологии — эффективный путь развития звукового восприятия у детей с ОНР.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sz="2400" b="1" i="1" dirty="0">
                <a:solidFill>
                  <a:srgbClr val="002060"/>
                </a:solidFill>
                <a:latin typeface="+mn-lt"/>
              </a:rPr>
              <a:t/>
            </a:r>
            <a:br>
              <a:rPr lang="ru-RU" sz="2400" b="1" i="1" dirty="0">
                <a:solidFill>
                  <a:srgbClr val="002060"/>
                </a:solidFill>
                <a:latin typeface="+mn-lt"/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4000" b="1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>
                <a:latin typeface="+mn-lt"/>
              </a:rPr>
              <a:t/>
            </a:r>
            <a:br>
              <a:rPr lang="ru-RU" sz="2400" dirty="0">
                <a:latin typeface="+mn-lt"/>
              </a:rPr>
            </a:br>
            <a:r>
              <a:rPr lang="ru-RU" sz="9600" dirty="0"/>
              <a:t/>
            </a:r>
            <a:br>
              <a:rPr lang="ru-RU" sz="9600" dirty="0"/>
            </a:br>
            <a:r>
              <a:rPr lang="ru-RU" sz="4000" b="1" i="1" dirty="0">
                <a:solidFill>
                  <a:srgbClr val="002060"/>
                </a:solidFill>
              </a:rPr>
              <a:t/>
            </a:r>
            <a:br>
              <a:rPr lang="ru-RU" sz="4000" b="1" i="1" dirty="0">
                <a:solidFill>
                  <a:srgbClr val="002060"/>
                </a:solidFill>
              </a:rPr>
            </a:br>
            <a:r>
              <a:rPr lang="ru-RU" sz="6000" b="1" i="1" dirty="0">
                <a:solidFill>
                  <a:srgbClr val="002060"/>
                </a:solidFill>
              </a:rPr>
              <a:t/>
            </a:r>
            <a:br>
              <a:rPr lang="ru-RU" sz="6000" b="1" i="1" dirty="0">
                <a:solidFill>
                  <a:srgbClr val="002060"/>
                </a:solidFill>
              </a:rPr>
            </a:br>
            <a:r>
              <a:rPr lang="ru-RU" sz="6000" dirty="0"/>
              <a:t/>
            </a:r>
            <a:br>
              <a:rPr lang="ru-RU" sz="6000" dirty="0"/>
            </a:br>
            <a:r>
              <a:rPr lang="ru-RU" sz="6000" dirty="0">
                <a:hlinkClick r:id="rId2"/>
              </a:rPr>
              <a:t/>
            </a:r>
            <a:br>
              <a:rPr lang="ru-RU" sz="6000" dirty="0">
                <a:hlinkClick r:id="rId2"/>
              </a:rPr>
            </a:br>
            <a:endParaRPr lang="ru-RU" sz="6000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851" y="350253"/>
            <a:ext cx="8608298" cy="615749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A594F54-4273-4EBC-A7F3-B8F9FB18B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25920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+mn-lt"/>
              </a:rPr>
              <a:t>Принципы игровых технологий:</a:t>
            </a:r>
            <a:br>
              <a:rPr lang="ru-RU" sz="2400" b="1" dirty="0">
                <a:solidFill>
                  <a:srgbClr val="C00000"/>
                </a:solidFill>
                <a:latin typeface="+mn-lt"/>
              </a:rPr>
            </a:b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2D5BC88-BD1D-4044-9647-EE5A8F788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875" y="1124744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sz="3400" dirty="0" smtClean="0">
                <a:solidFill>
                  <a:srgbClr val="002060"/>
                </a:solidFill>
              </a:rPr>
              <a:t>Создание </a:t>
            </a:r>
            <a:r>
              <a:rPr lang="ru-RU" sz="3400" dirty="0">
                <a:solidFill>
                  <a:srgbClr val="002060"/>
                </a:solidFill>
              </a:rPr>
              <a:t>игровой мотивации использование персонажа-</a:t>
            </a:r>
            <a:r>
              <a:rPr lang="ru-RU" sz="3400" dirty="0" err="1">
                <a:solidFill>
                  <a:srgbClr val="002060"/>
                </a:solidFill>
              </a:rPr>
              <a:t>мотиватора</a:t>
            </a:r>
            <a:r>
              <a:rPr lang="ru-RU" sz="3400" dirty="0">
                <a:solidFill>
                  <a:srgbClr val="002060"/>
                </a:solidFill>
              </a:rPr>
              <a:t>, который выполняет различные функции: приносит задания, просит о помощи; </a:t>
            </a:r>
          </a:p>
          <a:p>
            <a:pPr lvl="0"/>
            <a:r>
              <a:rPr lang="ru-RU" sz="3400" dirty="0">
                <a:solidFill>
                  <a:srgbClr val="002060"/>
                </a:solidFill>
              </a:rPr>
              <a:t>Создание игровой ситуации создается игровая ситуация (единый сюжет), в ходе которой воспитанники решают поставленные задачи;</a:t>
            </a:r>
          </a:p>
          <a:p>
            <a:pPr lvl="0"/>
            <a:r>
              <a:rPr lang="ru-RU" sz="3400" dirty="0">
                <a:solidFill>
                  <a:srgbClr val="002060"/>
                </a:solidFill>
              </a:rPr>
              <a:t>Использование дидактических игр и игровых упражнений. В ходе игры ребёнку предлагается выполнить задание, а игровая ситуация помогает ему в этом;</a:t>
            </a:r>
          </a:p>
          <a:p>
            <a:pPr lvl="0"/>
            <a:r>
              <a:rPr lang="ru-RU" sz="3400" dirty="0">
                <a:solidFill>
                  <a:srgbClr val="002060"/>
                </a:solidFill>
              </a:rPr>
              <a:t>Усложнение речевого материала предъявляемый материал постепенно усложняется: от звукосочетаний гласных звуков до односложных слов. </a:t>
            </a:r>
          </a:p>
          <a:p>
            <a:pPr lvl="0"/>
            <a:r>
              <a:rPr lang="ru-RU" sz="3400" dirty="0">
                <a:solidFill>
                  <a:srgbClr val="002060"/>
                </a:solidFill>
              </a:rPr>
              <a:t>Плавный переход от игровой активности к осмыслению полученного опыта.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939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40" y="1285860"/>
            <a:ext cx="8572560" cy="485778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77284" y="218674"/>
            <a:ext cx="3918575" cy="84699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Символы звуков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814" y="3413128"/>
            <a:ext cx="2776611" cy="2439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2" t="12077" r="6035" b="8080"/>
          <a:stretch>
            <a:fillRect/>
          </a:stretch>
        </p:blipFill>
        <p:spPr>
          <a:xfrm>
            <a:off x="330050" y="1526597"/>
            <a:ext cx="3024336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025" y="1329087"/>
            <a:ext cx="2292295" cy="282269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9235" r="20342" b="11121"/>
          <a:stretch>
            <a:fillRect/>
          </a:stretch>
        </p:blipFill>
        <p:spPr>
          <a:xfrm>
            <a:off x="4398201" y="4293096"/>
            <a:ext cx="3425690" cy="217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801" r="17713" b="6602"/>
          <a:stretch>
            <a:fillRect/>
          </a:stretch>
        </p:blipFill>
        <p:spPr>
          <a:xfrm>
            <a:off x="6189871" y="1494200"/>
            <a:ext cx="2808312" cy="1975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067944" y="449788"/>
            <a:ext cx="4464496" cy="5859532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rgbClr val="C00000"/>
                </a:solidFill>
              </a:rPr>
              <a:t>Общее недоразвитие речи </a:t>
            </a:r>
            <a:r>
              <a:rPr lang="ru-RU" sz="2400" dirty="0"/>
              <a:t>– 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это тяжелые нарушения речи, при которых нарушено формирование всех компонентов речевой системы, относящихся к ее звуковой и смысловой сторонам, при сохранном слухе и интеллекте.</a:t>
            </a: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96" b="2147"/>
          <a:stretch>
            <a:fillRect/>
          </a:stretch>
        </p:blipFill>
        <p:spPr bwMode="auto">
          <a:xfrm>
            <a:off x="827585" y="980728"/>
            <a:ext cx="2984562" cy="4244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1440" y="1285860"/>
            <a:ext cx="8572560" cy="485778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8" t="6595" r="5827" b="10433"/>
          <a:stretch>
            <a:fillRect/>
          </a:stretch>
        </p:blipFill>
        <p:spPr>
          <a:xfrm rot="5400000" flipH="1">
            <a:off x="5560627" y="-710499"/>
            <a:ext cx="1272141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5351"/>
          <a:stretch>
            <a:fillRect/>
          </a:stretch>
        </p:blipFill>
        <p:spPr>
          <a:xfrm>
            <a:off x="676692" y="561642"/>
            <a:ext cx="2624355" cy="3331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36000" b="30400"/>
          <a:stretch>
            <a:fillRect/>
          </a:stretch>
        </p:blipFill>
        <p:spPr>
          <a:xfrm rot="10800000">
            <a:off x="651501" y="5203273"/>
            <a:ext cx="5652120" cy="1195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1190" y="2641384"/>
            <a:ext cx="2747086" cy="1975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/>
          <a:srcRect l="38046" t="54968" r="35419" b="6251"/>
          <a:stretch>
            <a:fillRect/>
          </a:stretch>
        </p:blipFill>
        <p:spPr>
          <a:xfrm>
            <a:off x="3993624" y="2255619"/>
            <a:ext cx="1728192" cy="2525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60648"/>
            <a:ext cx="2783554" cy="4182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02" y="2636912"/>
            <a:ext cx="2908164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 b="10999"/>
          <a:stretch/>
        </p:blipFill>
        <p:spPr>
          <a:xfrm>
            <a:off x="79794" y="262321"/>
            <a:ext cx="2916190" cy="4035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2994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1176" y="92466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Цель: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учить детей определять место звука в слове, выделять каждый звук.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82" y="2282093"/>
            <a:ext cx="3274917" cy="1999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1" r="15517"/>
          <a:stretch>
            <a:fillRect/>
          </a:stretch>
        </p:blipFill>
        <p:spPr>
          <a:xfrm rot="16200000">
            <a:off x="5809308" y="1692858"/>
            <a:ext cx="1999266" cy="317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2"/>
          <a:stretch>
            <a:fillRect/>
          </a:stretch>
        </p:blipFill>
        <p:spPr>
          <a:xfrm rot="5400000">
            <a:off x="6025032" y="3819647"/>
            <a:ext cx="1623660" cy="32678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9" t="-1" r="31151" b="7487"/>
          <a:stretch>
            <a:fillRect/>
          </a:stretch>
        </p:blipFill>
        <p:spPr>
          <a:xfrm rot="16200000">
            <a:off x="1741368" y="3811361"/>
            <a:ext cx="1612254" cy="3295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627784" y="133994"/>
            <a:ext cx="3960440" cy="8467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 «Звуковая линейка»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59"/>
          <a:stretch/>
        </p:blipFill>
        <p:spPr>
          <a:xfrm>
            <a:off x="683568" y="419797"/>
            <a:ext cx="3816424" cy="60140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19797"/>
            <a:ext cx="3600400" cy="6016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9929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241176" y="92466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Цель: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учить детей определять место звука в слове, выделять каждый звук.</a:t>
            </a:r>
          </a:p>
          <a:p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2402972" y="116632"/>
            <a:ext cx="4707791" cy="84673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 «Логопедический поезд»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852936"/>
            <a:ext cx="3582825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543" y="2884303"/>
            <a:ext cx="3421516" cy="2920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888432" cy="6016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06620"/>
            <a:ext cx="4032448" cy="6016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3571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183418" y="2111871"/>
            <a:ext cx="1332442" cy="128983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77284" y="218673"/>
            <a:ext cx="4731020" cy="8859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Подбери слово к схеме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92" b="16384"/>
          <a:stretch>
            <a:fillRect/>
          </a:stretch>
        </p:blipFill>
        <p:spPr>
          <a:xfrm rot="10800000" flipH="1">
            <a:off x="5611733" y="2276872"/>
            <a:ext cx="2952328" cy="24365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7" y="2610077"/>
            <a:ext cx="4398153" cy="2660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2" name="Picture 6" descr="Picture backgroun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54" b="98134" l="5435" r="93207">
                        <a14:foregroundMark x1="34647" y1="29860" x2="34647" y2="29860"/>
                        <a14:foregroundMark x1="35190" y1="24728" x2="34918" y2="23795"/>
                        <a14:foregroundMark x1="37908" y1="41991" x2="37908" y2="41991"/>
                        <a14:foregroundMark x1="21060" y1="14774" x2="21060" y2="14774"/>
                        <a14:foregroundMark x1="25408" y1="23484" x2="25408" y2="23484"/>
                        <a14:foregroundMark x1="17663" y1="18196" x2="17663" y2="18196"/>
                        <a14:foregroundMark x1="17663" y1="18196" x2="17663" y2="18196"/>
                        <a14:foregroundMark x1="17120" y1="19440" x2="16848" y2="20995"/>
                        <a14:foregroundMark x1="17391" y1="22240" x2="17391" y2="22240"/>
                        <a14:foregroundMark x1="19158" y1="24106" x2="19158" y2="24106"/>
                        <a14:foregroundMark x1="22690" y1="24728" x2="27310" y2="26128"/>
                        <a14:foregroundMark x1="27310" y1="26128" x2="27310" y2="26128"/>
                        <a14:foregroundMark x1="29755" y1="34837" x2="29755" y2="34837"/>
                        <a14:foregroundMark x1="25408" y1="34837" x2="25408" y2="34837"/>
                        <a14:foregroundMark x1="13315" y1="31726" x2="13315" y2="31726"/>
                        <a14:foregroundMark x1="25136" y1="32348" x2="25136" y2="32348"/>
                        <a14:foregroundMark x1="14946" y1="34837" x2="14946" y2="34837"/>
                        <a14:foregroundMark x1="26223" y1="36392" x2="26223" y2="36392"/>
                        <a14:foregroundMark x1="25136" y1="50700" x2="25136" y2="50700"/>
                        <a14:foregroundMark x1="30027" y1="49145" x2="30027" y2="49145"/>
                        <a14:foregroundMark x1="36821" y1="44479" x2="36821" y2="44479"/>
                        <a14:foregroundMark x1="19158" y1="51944" x2="19158" y2="51944"/>
                        <a14:foregroundMark x1="14674" y1="51944" x2="14674" y2="51944"/>
                        <a14:foregroundMark x1="9783" y1="31104" x2="9783" y2="31104"/>
                        <a14:foregroundMark x1="14674" y1="56921" x2="14674" y2="56921"/>
                        <a14:foregroundMark x1="31658" y1="54432" x2="31658" y2="54432"/>
                        <a14:foregroundMark x1="31929" y1="56921" x2="31929" y2="56921"/>
                        <a14:foregroundMark x1="37092" y1="55365" x2="37092" y2="55365"/>
                        <a14:foregroundMark x1="39266" y1="55365" x2="39266" y2="55365"/>
                        <a14:foregroundMark x1="40897" y1="52566" x2="40897" y2="52566"/>
                        <a14:foregroundMark x1="11141" y1="57543" x2="11141" y2="57543"/>
                        <a14:foregroundMark x1="14130" y1="61586" x2="14130" y2="61586"/>
                        <a14:foregroundMark x1="21332" y1="60342" x2="21332" y2="60342"/>
                        <a14:foregroundMark x1="21060" y1="73717" x2="21060" y2="73717"/>
                        <a14:foregroundMark x1="22418" y1="84137" x2="22418" y2="84137"/>
                        <a14:foregroundMark x1="16304" y1="81649" x2="16304" y2="81649"/>
                        <a14:foregroundMark x1="16304" y1="81649" x2="16304" y2="81649"/>
                        <a14:foregroundMark x1="21332" y1="81649" x2="24049" y2="81649"/>
                        <a14:foregroundMark x1="24864" y1="81337" x2="24864" y2="81337"/>
                        <a14:foregroundMark x1="24864" y1="81337" x2="27038" y2="81337"/>
                        <a14:foregroundMark x1="30027" y1="81337" x2="30027" y2="81337"/>
                        <a14:foregroundMark x1="30027" y1="81649" x2="30027" y2="81649"/>
                        <a14:foregroundMark x1="30027" y1="81960" x2="30027" y2="81960"/>
                        <a14:foregroundMark x1="29755" y1="80093" x2="29755" y2="80093"/>
                        <a14:foregroundMark x1="29755" y1="80093" x2="30299" y2="83515"/>
                        <a14:foregroundMark x1="31658" y1="84137" x2="31658" y2="84137"/>
                        <a14:foregroundMark x1="36277" y1="84759" x2="36277" y2="84759"/>
                        <a14:foregroundMark x1="31114" y1="85692" x2="31114" y2="85692"/>
                        <a14:foregroundMark x1="28668" y1="85070" x2="28668" y2="85070"/>
                        <a14:foregroundMark x1="27310" y1="86003" x2="24864" y2="86314"/>
                        <a14:foregroundMark x1="19973" y1="86003" x2="19973" y2="86003"/>
                        <a14:foregroundMark x1="19158" y1="85381" x2="19158" y2="78538"/>
                        <a14:foregroundMark x1="19158" y1="78227" x2="19158" y2="76050"/>
                        <a14:foregroundMark x1="18886" y1="73406" x2="18886" y2="72473"/>
                        <a14:foregroundMark x1="18886" y1="71540" x2="18886" y2="73717"/>
                        <a14:foregroundMark x1="18614" y1="74806" x2="18071" y2="76050"/>
                        <a14:foregroundMark x1="17120" y1="73717" x2="17120" y2="73717"/>
                        <a14:foregroundMark x1="15761" y1="69051" x2="15761" y2="69051"/>
                        <a14:foregroundMark x1="15489" y1="68118" x2="16304" y2="66874"/>
                        <a14:foregroundMark x1="18886" y1="64386" x2="18886" y2="64386"/>
                        <a14:foregroundMark x1="19973" y1="61275" x2="19973" y2="61275"/>
                        <a14:foregroundMark x1="20245" y1="59098" x2="20245" y2="59098"/>
                        <a14:foregroundMark x1="20788" y1="58787" x2="20788" y2="58787"/>
                        <a14:foregroundMark x1="21332" y1="58787" x2="21332" y2="58787"/>
                        <a14:foregroundMark x1="22690" y1="58165" x2="22690" y2="58165"/>
                        <a14:foregroundMark x1="23505" y1="57854" x2="23505" y2="57854"/>
                        <a14:foregroundMark x1="21332" y1="55677" x2="18886" y2="56921"/>
                        <a14:foregroundMark x1="13043" y1="55365" x2="13043" y2="55365"/>
                        <a14:foregroundMark x1="12772" y1="55365" x2="12772" y2="55365"/>
                        <a14:foregroundMark x1="16848" y1="55054" x2="16848" y2="55054"/>
                        <a14:foregroundMark x1="16848" y1="55677" x2="16848" y2="56921"/>
                        <a14:foregroundMark x1="17663" y1="57232" x2="18614" y2="56610"/>
                        <a14:foregroundMark x1="18614" y1="56299" x2="18614" y2="56299"/>
                        <a14:foregroundMark x1="20245" y1="51322" x2="20516" y2="49767"/>
                        <a14:foregroundMark x1="20245" y1="45723" x2="20245" y2="44790"/>
                        <a14:foregroundMark x1="20245" y1="43546" x2="20245" y2="42613"/>
                        <a14:foregroundMark x1="17663" y1="37947" x2="15761" y2="37325"/>
                        <a14:foregroundMark x1="13859" y1="35148" x2="13859" y2="35148"/>
                        <a14:foregroundMark x1="12500" y1="33593" x2="13315" y2="35148"/>
                        <a14:foregroundMark x1="16033" y1="36392" x2="19158" y2="38880"/>
                        <a14:foregroundMark x1="20788" y1="38258" x2="20788" y2="38258"/>
                        <a14:foregroundMark x1="21332" y1="38880" x2="21875" y2="40124"/>
                        <a14:foregroundMark x1="22418" y1="41369" x2="22962" y2="42613"/>
                        <a14:foregroundMark x1="38451" y1="89114" x2="38451" y2="89114"/>
                        <a14:foregroundMark x1="37092" y1="92224" x2="37092" y2="92224"/>
                        <a14:foregroundMark x1="33832" y1="93779" x2="33832" y2="93779"/>
                        <a14:foregroundMark x1="13043" y1="95023" x2="13043" y2="95023"/>
                        <a14:foregroundMark x1="18071" y1="93468" x2="18071" y2="93468"/>
                        <a14:foregroundMark x1="21060" y1="95023" x2="21060" y2="95023"/>
                        <a14:foregroundMark x1="40082" y1="86003" x2="40082" y2="86003"/>
                        <a14:foregroundMark x1="16033" y1="95023" x2="16033" y2="95023"/>
                        <a14:foregroundMark x1="14130" y1="93468" x2="14130" y2="93468"/>
                        <a14:foregroundMark x1="8967" y1="53499" x2="8967" y2="53499"/>
                        <a14:foregroundMark x1="12500" y1="51944" x2="12228" y2="5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11" b="2277"/>
          <a:stretch>
            <a:fillRect/>
          </a:stretch>
        </p:blipFill>
        <p:spPr bwMode="auto">
          <a:xfrm>
            <a:off x="7621738" y="4293096"/>
            <a:ext cx="1533372" cy="241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15" b="95773" l="9932" r="94558">
                        <a14:foregroundMark x1="43810" y1="19500" x2="43810" y2="19500"/>
                        <a14:foregroundMark x1="50476" y1="14505" x2="50476" y2="14505"/>
                        <a14:foregroundMark x1="52789" y1="13160" x2="52789" y2="13160"/>
                        <a14:foregroundMark x1="77687" y1="14217" x2="77687" y2="14217"/>
                        <a14:foregroundMark x1="85170" y1="24207" x2="85170" y2="24207"/>
                        <a14:foregroundMark x1="82721" y1="23151" x2="82721" y2="23151"/>
                        <a14:foregroundMark x1="83129" y1="28722" x2="83129" y2="28722"/>
                        <a14:foregroundMark x1="83129" y1="30644" x2="82721" y2="31508"/>
                        <a14:foregroundMark x1="82721" y1="31796" x2="80816" y2="35351"/>
                        <a14:foregroundMark x1="80816" y1="35351" x2="80816" y2="35351"/>
                        <a14:foregroundMark x1="81224" y1="36215" x2="82449" y2="37080"/>
                        <a14:foregroundMark x1="82449" y1="37080" x2="82449" y2="37080"/>
                        <a14:foregroundMark x1="83946" y1="37848" x2="83946" y2="37848"/>
                        <a14:foregroundMark x1="83946" y1="38713" x2="83946" y2="38713"/>
                        <a14:foregroundMark x1="84762" y1="41499" x2="84762" y2="41499"/>
                        <a14:foregroundMark x1="84762" y1="41787" x2="84762" y2="41787"/>
                        <a14:foregroundMark x1="84354" y1="43132" x2="84354" y2="43132"/>
                        <a14:foregroundMark x1="83946" y1="43420" x2="83946" y2="43420"/>
                        <a14:foregroundMark x1="70612" y1="41499" x2="69388" y2="42843"/>
                        <a14:foregroundMark x1="76054" y1="43420" x2="75646" y2="44284"/>
                        <a14:foregroundMark x1="74966" y1="44861" x2="72925" y2="46494"/>
                        <a14:foregroundMark x1="72109" y1="46782" x2="68980" y2="48991"/>
                        <a14:foregroundMark x1="68163" y1="48991" x2="68163" y2="48991"/>
                        <a14:foregroundMark x1="40272" y1="25072" x2="40272" y2="25072"/>
                        <a14:foregroundMark x1="37823" y1="36215" x2="37823" y2="36215"/>
                        <a14:foregroundMark x1="36327" y1="31988" x2="36327" y2="31988"/>
                        <a14:foregroundMark x1="37823" y1="27858" x2="37823" y2="27858"/>
                        <a14:foregroundMark x1="57143" y1="52930" x2="57143" y2="52930"/>
                        <a14:foregroundMark x1="40272" y1="67339" x2="40272" y2="67339"/>
                        <a14:foregroundMark x1="40272" y1="67339" x2="40272" y2="67339"/>
                        <a14:foregroundMark x1="42993" y1="62920" x2="42993" y2="62920"/>
                        <a14:foregroundMark x1="42993" y1="62920" x2="42993" y2="62920"/>
                        <a14:foregroundMark x1="42993" y1="62920" x2="42993" y2="62920"/>
                        <a14:foregroundMark x1="45306" y1="62632" x2="45306" y2="62632"/>
                        <a14:foregroundMark x1="47347" y1="61768" x2="48571" y2="61768"/>
                        <a14:foregroundMark x1="48571" y1="61768" x2="49660" y2="62632"/>
                        <a14:foregroundMark x1="53197" y1="64265" x2="53197" y2="64265"/>
                        <a14:foregroundMark x1="53197" y1="65994" x2="54014" y2="69837"/>
                        <a14:foregroundMark x1="54014" y1="71854" x2="54014" y2="71854"/>
                        <a14:foregroundMark x1="54014" y1="73487" x2="54014" y2="73487"/>
                        <a14:foregroundMark x1="49660" y1="64265" x2="49660" y2="64265"/>
                        <a14:foregroundMark x1="53605" y1="64073" x2="53605" y2="66282"/>
                        <a14:foregroundMark x1="53605" y1="66763" x2="53605" y2="66763"/>
                        <a14:foregroundMark x1="52789" y1="66282" x2="52789" y2="66282"/>
                        <a14:foregroundMark x1="52789" y1="66282" x2="52789" y2="66282"/>
                        <a14:foregroundMark x1="42585" y1="65994" x2="42585" y2="65994"/>
                        <a14:foregroundMark x1="42585" y1="65994" x2="42177" y2="68780"/>
                        <a14:foregroundMark x1="42177" y1="70701" x2="42177" y2="70701"/>
                        <a14:foregroundMark x1="42993" y1="70413" x2="45306" y2="72046"/>
                        <a14:foregroundMark x1="46531" y1="72334" x2="46531" y2="72334"/>
                        <a14:foregroundMark x1="45714" y1="73487" x2="44626" y2="73775"/>
                        <a14:foregroundMark x1="39864" y1="73775" x2="39864" y2="73775"/>
                        <a14:foregroundMark x1="39048" y1="74352" x2="38231" y2="76273"/>
                        <a14:foregroundMark x1="34694" y1="80115" x2="34694" y2="80115"/>
                        <a14:foregroundMark x1="34694" y1="80115" x2="33605" y2="80692"/>
                        <a14:foregroundMark x1="28844" y1="80692" x2="29660" y2="81556"/>
                        <a14:foregroundMark x1="30748" y1="81844" x2="30748" y2="81844"/>
                        <a14:foregroundMark x1="30748" y1="81844" x2="30748" y2="81844"/>
                        <a14:foregroundMark x1="37415" y1="82421" x2="37415" y2="82421"/>
                        <a14:foregroundMark x1="37415" y1="82709" x2="37415" y2="82709"/>
                        <a14:foregroundMark x1="42993" y1="83766" x2="42993" y2="83766"/>
                        <a14:foregroundMark x1="44898" y1="83766" x2="44898" y2="83766"/>
                        <a14:foregroundMark x1="46122" y1="83766" x2="46122" y2="83766"/>
                        <a14:foregroundMark x1="49252" y1="84054" x2="49252" y2="84054"/>
                        <a14:foregroundMark x1="51293" y1="84054" x2="51293" y2="84054"/>
                        <a14:foregroundMark x1="55646" y1="84054" x2="55646" y2="84054"/>
                        <a14:foregroundMark x1="55646" y1="84054" x2="55646" y2="84054"/>
                        <a14:foregroundMark x1="58776" y1="85207" x2="58776" y2="85207"/>
                        <a14:foregroundMark x1="60272" y1="85207" x2="60272" y2="85207"/>
                        <a14:foregroundMark x1="60680" y1="85687" x2="60680" y2="85687"/>
                        <a14:foregroundMark x1="63129" y1="84918" x2="63129" y2="84918"/>
                        <a14:foregroundMark x1="64218" y1="84054" x2="64218" y2="84054"/>
                        <a14:foregroundMark x1="63129" y1="81556" x2="63129" y2="81556"/>
                        <a14:foregroundMark x1="60272" y1="81268" x2="60272" y2="81268"/>
                        <a14:foregroundMark x1="60272" y1="81268" x2="60272" y2="81268"/>
                        <a14:foregroundMark x1="60272" y1="81268" x2="60272" y2="81268"/>
                        <a14:foregroundMark x1="55646" y1="82421" x2="55646" y2="82421"/>
                        <a14:foregroundMark x1="55646" y1="82421" x2="55646" y2="82421"/>
                        <a14:foregroundMark x1="52517" y1="82133" x2="52517" y2="82133"/>
                        <a14:foregroundMark x1="52517" y1="82133" x2="52517" y2="82133"/>
                        <a14:foregroundMark x1="52517" y1="82133" x2="52517" y2="82133"/>
                        <a14:foregroundMark x1="42993" y1="80403" x2="42993" y2="80403"/>
                        <a14:foregroundMark x1="42177" y1="80692" x2="42177" y2="80692"/>
                        <a14:foregroundMark x1="42177" y1="80692" x2="41361" y2="82133"/>
                        <a14:foregroundMark x1="41361" y1="82133" x2="41361" y2="82133"/>
                        <a14:foregroundMark x1="37823" y1="79635" x2="37823" y2="79635"/>
                        <a14:foregroundMark x1="49252" y1="77906" x2="49252" y2="77906"/>
                        <a14:foregroundMark x1="50884" y1="77137" x2="53197" y2="77906"/>
                        <a14:foregroundMark x1="54422" y1="76849" x2="54422" y2="76849"/>
                        <a14:foregroundMark x1="54830" y1="74352" x2="54830" y2="74352"/>
                        <a14:foregroundMark x1="55646" y1="69356" x2="56054" y2="70701"/>
                        <a14:foregroundMark x1="56054" y1="70989" x2="56735" y2="74063"/>
                        <a14:foregroundMark x1="56735" y1="74352" x2="56735" y2="74352"/>
                        <a14:foregroundMark x1="57551" y1="74640" x2="57551" y2="74640"/>
                        <a14:foregroundMark x1="57959" y1="65418" x2="57959" y2="654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415" y="4322343"/>
            <a:ext cx="1747339" cy="247480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1560" y="1257204"/>
            <a:ext cx="77768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cs typeface="Times New Roman" panose="02020603050405020304" charset="0"/>
              </a:rPr>
              <a:t>Цель:</a:t>
            </a:r>
          </a:p>
          <a:p>
            <a:r>
              <a:rPr lang="ru-RU" sz="2400" dirty="0">
                <a:solidFill>
                  <a:srgbClr val="002060"/>
                </a:solidFill>
                <a:cs typeface="Times New Roman" panose="02020603050405020304" charset="0"/>
              </a:rPr>
              <a:t>Учить определять последовательность звуков в слове, выделять каждый звук.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51" y="646988"/>
            <a:ext cx="3662909" cy="56152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88" y="646988"/>
            <a:ext cx="3586644" cy="5579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71368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183418" y="2111871"/>
            <a:ext cx="1332442" cy="128983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4482" y="188912"/>
            <a:ext cx="4731020" cy="8859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«Подели слова на слоги»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257204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cs typeface="Times New Roman" panose="02020603050405020304" charset="0"/>
              </a:rPr>
              <a:t>Цель:</a:t>
            </a:r>
          </a:p>
          <a:p>
            <a:r>
              <a:rPr lang="ru-RU" sz="2400" dirty="0">
                <a:solidFill>
                  <a:srgbClr val="002060"/>
                </a:solidFill>
                <a:cs typeface="Times New Roman" panose="02020603050405020304" charset="0"/>
              </a:rPr>
              <a:t>Формирование у детей понятия «слог», упражнять в делении слов на слоги, определении количества слогов в слове.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r="20697"/>
          <a:stretch>
            <a:fillRect/>
          </a:stretch>
        </p:blipFill>
        <p:spPr>
          <a:xfrm>
            <a:off x="755576" y="3847717"/>
            <a:ext cx="384483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1623" y="2539822"/>
            <a:ext cx="2355524" cy="2247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74092" y="4716473"/>
            <a:ext cx="2220679" cy="2033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082" y="2636912"/>
            <a:ext cx="3965744" cy="9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002060"/>
                </a:solidFill>
                <a:latin typeface="+mn-lt"/>
              </a:rPr>
              <a:t>«Веселый </a:t>
            </a:r>
            <a:r>
              <a:rPr lang="ru-RU" sz="4900" b="1" dirty="0" err="1">
                <a:solidFill>
                  <a:srgbClr val="002060"/>
                </a:solidFill>
                <a:latin typeface="+mn-lt"/>
              </a:rPr>
              <a:t>паравозик</a:t>
            </a:r>
            <a:r>
              <a:rPr lang="ru-RU" sz="4900" b="1" dirty="0">
                <a:solidFill>
                  <a:srgbClr val="002060"/>
                </a:solidFill>
                <a:latin typeface="+mn-lt"/>
              </a:rPr>
              <a:t>»</a:t>
            </a:r>
            <a:br>
              <a:rPr lang="ru-RU" sz="4900" b="1" dirty="0">
                <a:solidFill>
                  <a:srgbClr val="002060"/>
                </a:solidFill>
                <a:latin typeface="+mn-lt"/>
              </a:rPr>
            </a:br>
            <a:r>
              <a:rPr lang="ru-RU" sz="2700" b="1" dirty="0">
                <a:solidFill>
                  <a:srgbClr val="002060"/>
                </a:solidFill>
                <a:latin typeface="+mn-lt"/>
              </a:rPr>
              <a:t>Цель:</a:t>
            </a:r>
            <a:r>
              <a:rPr lang="ru-RU" b="1" dirty="0">
                <a:latin typeface="+mn-lt"/>
              </a:rPr>
              <a:t> </a:t>
            </a:r>
            <a:r>
              <a:rPr lang="ru-RU" sz="2700" dirty="0">
                <a:solidFill>
                  <a:srgbClr val="002060"/>
                </a:solidFill>
                <a:latin typeface="+mn-lt"/>
                <a:cs typeface="Times New Roman" panose="02020603050405020304" charset="0"/>
              </a:rPr>
              <a:t>Формирование у детей понятия «слог», упражнять в делении слов на слоги, определении количества слогов в слове.</a:t>
            </a:r>
            <a:br>
              <a:rPr lang="ru-RU" sz="2700" dirty="0">
                <a:solidFill>
                  <a:srgbClr val="002060"/>
                </a:solidFill>
                <a:latin typeface="+mn-lt"/>
                <a:cs typeface="Times New Roman" panose="02020603050405020304" charset="0"/>
              </a:rPr>
            </a:br>
            <a:endParaRPr lang="ru-RU" b="1" dirty="0">
              <a:latin typeface="+mn-lt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12976"/>
            <a:ext cx="6369020" cy="3204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31485" y="332656"/>
            <a:ext cx="7158753" cy="5472608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>
                <a:solidFill>
                  <a:srgbClr val="002060"/>
                </a:solidFill>
              </a:rPr>
              <a:t>Особое значение имеет </a:t>
            </a:r>
            <a:r>
              <a:rPr lang="ru-RU" sz="2400" dirty="0" err="1">
                <a:solidFill>
                  <a:srgbClr val="002060"/>
                </a:solidFill>
              </a:rPr>
              <a:t>несформированность</a:t>
            </a:r>
            <a:r>
              <a:rPr lang="ru-RU" sz="2400" dirty="0">
                <a:solidFill>
                  <a:srgbClr val="002060"/>
                </a:solidFill>
              </a:rPr>
              <a:t> навыков звукового анализа и синтеза у данной категории детей, так как для правильного овладения письменной речью в условиях школьного обучения обязательным условием является умение ориентироваться в звуковой структуре слова не только во внешнем, речевом, но и во внутреннем, умственном плане.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419699"/>
            <a:ext cx="4300736" cy="238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26980" y="266209"/>
            <a:ext cx="4731020" cy="8859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332656"/>
            <a:ext cx="8229600" cy="6143668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                           </a:t>
            </a:r>
            <a:r>
              <a:rPr lang="ru-RU" b="1" dirty="0">
                <a:solidFill>
                  <a:srgbClr val="002060"/>
                </a:solidFill>
              </a:rPr>
              <a:t>«Имена»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2400" dirty="0">
                <a:solidFill>
                  <a:srgbClr val="002060"/>
                </a:solidFill>
              </a:rPr>
              <a:t>Цель: развивать фонематический слух, внимание, определять месть звука в слове.</a:t>
            </a:r>
          </a:p>
          <a:p>
            <a:pPr marL="0" indent="0">
              <a:buNone/>
            </a:pPr>
            <a:endParaRPr lang="ru-RU" sz="24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endParaRPr lang="ru-RU" dirty="0"/>
          </a:p>
          <a:p>
            <a:pPr marL="0" indent="0" algn="ctr">
              <a:buNone/>
            </a:pPr>
            <a:r>
              <a:rPr lang="ru-RU" dirty="0"/>
              <a:t>        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20"/>
          <a:stretch>
            <a:fillRect/>
          </a:stretch>
        </p:blipFill>
        <p:spPr>
          <a:xfrm>
            <a:off x="539552" y="2924944"/>
            <a:ext cx="3907615" cy="278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8" r="14563"/>
          <a:stretch>
            <a:fillRect/>
          </a:stretch>
        </p:blipFill>
        <p:spPr>
          <a:xfrm>
            <a:off x="5076056" y="2924944"/>
            <a:ext cx="3746716" cy="2787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15862" y="548680"/>
            <a:ext cx="7716578" cy="5760640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836712"/>
            <a:ext cx="7272808" cy="5664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C00000"/>
                </a:solidFill>
              </a:rPr>
              <a:t>Интерактивные игры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rgbClr val="002060"/>
                </a:solidFill>
              </a:rPr>
              <a:t>— это формы игровой деятельности, включающие взаимодействие ребёнка с педагогом, сверстниками или цифровыми устройствами. Они направлены на изучение звуков, букв, слогов, слов и предложений, способствуют развитию речи, внимания, памяти и творческих способностей.</a:t>
            </a:r>
            <a:r>
              <a:rPr lang="ru-RU" dirty="0"/>
              <a:t> </a:t>
            </a:r>
            <a:endParaRPr lang="ru-RU" b="1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724110"/>
            <a:ext cx="3420173" cy="2565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15862" y="548680"/>
            <a:ext cx="7716578" cy="5760640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836712"/>
            <a:ext cx="7272808" cy="5664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«</a:t>
            </a:r>
            <a:r>
              <a:rPr lang="ru-RU" sz="4400" b="1" i="1" dirty="0">
                <a:solidFill>
                  <a:srgbClr val="C00000"/>
                </a:solidFill>
              </a:rPr>
              <a:t>Характеристика звука</a:t>
            </a:r>
            <a:r>
              <a:rPr lang="ru-RU" b="1" i="1" dirty="0">
                <a:solidFill>
                  <a:srgbClr val="C00000"/>
                </a:solidFill>
              </a:rPr>
              <a:t>»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Цель:</a:t>
            </a:r>
            <a:r>
              <a:rPr lang="ru-RU" dirty="0"/>
              <a:t> </a:t>
            </a:r>
            <a:r>
              <a:rPr lang="ru-RU" sz="2400" dirty="0"/>
              <a:t>развивать фонематическое восприятие, учить узнавать, описывать и воспроизводить звуки заданной характеристики,</a:t>
            </a:r>
            <a:r>
              <a:rPr lang="ru-RU" sz="2400" b="1" dirty="0"/>
              <a:t> </a:t>
            </a:r>
            <a:r>
              <a:rPr lang="ru-RU" sz="2400" dirty="0"/>
              <a:t>дифференциацию звуков на слух .</a:t>
            </a:r>
            <a:endParaRPr lang="ru-RU" sz="2400" i="1" dirty="0"/>
          </a:p>
        </p:txBody>
      </p:sp>
      <p:pic>
        <p:nvPicPr>
          <p:cNvPr id="5" name="Рисунок 4" descr="82020102_large_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12" y="3068960"/>
            <a:ext cx="3257176" cy="2836938"/>
          </a:xfrm>
          <a:prstGeom prst="rect">
            <a:avLst/>
          </a:prstGeom>
        </p:spPr>
      </p:pic>
      <p:pic>
        <p:nvPicPr>
          <p:cNvPr id="6" name="Рисунок 5" descr="77769610_large_1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8849" y="2997911"/>
            <a:ext cx="2399456" cy="276301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ln w="2540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5778" name="Picture 2" descr="Puzkarapuz.org скачать для детей и родителей развивающие обучающие мультфильмы фильмы игры книги журналы раскраски релизы онлай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304800"/>
            <a:ext cx="8686800" cy="6324600"/>
          </a:xfrm>
          <a:prstGeom prst="rect">
            <a:avLst/>
          </a:prstGeom>
          <a:noFill/>
        </p:spPr>
      </p:pic>
      <p:pic>
        <p:nvPicPr>
          <p:cNvPr id="4" name="Рисунок 3" descr="82020102_large_R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066800"/>
            <a:ext cx="3505200" cy="3052962"/>
          </a:xfrm>
          <a:prstGeom prst="rect">
            <a:avLst/>
          </a:prstGeom>
        </p:spPr>
      </p:pic>
      <p:pic>
        <p:nvPicPr>
          <p:cNvPr id="5" name="Picture 2" descr="Смешарики в photoshop как нарисовать Сайт о рисовании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34200" y="2971800"/>
            <a:ext cx="2057400" cy="2257353"/>
          </a:xfrm>
          <a:prstGeom prst="rect">
            <a:avLst/>
          </a:prstGeom>
          <a:noFill/>
        </p:spPr>
      </p:pic>
      <p:pic>
        <p:nvPicPr>
          <p:cNvPr id="6" name="Рисунок 5" descr="77769610_large_1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67000" y="4038600"/>
            <a:ext cx="1588167" cy="182879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343400" y="304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kern="10" dirty="0">
                <a:ln w="9525">
                  <a:solidFill>
                    <a:srgbClr val="53D2FF"/>
                  </a:solidFill>
                  <a:round/>
                </a:ln>
                <a:solidFill>
                  <a:schemeClr val="bg1"/>
                </a:solidFill>
                <a:latin typeface="Arial" panose="020B0604020202020204"/>
                <a:cs typeface="Arial" panose="020B0604020202020204"/>
              </a:rPr>
              <a:t>Расскажи, что ты  знаешь об  этих звуках</a:t>
            </a:r>
            <a:endParaRPr lang="ru-RU" dirty="0">
              <a:ln w="9525">
                <a:solidFill>
                  <a:srgbClr val="53D2FF"/>
                </a:solidFill>
                <a:round/>
              </a:ln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66800" y="1828800"/>
            <a:ext cx="609600" cy="6096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828800" y="4343400"/>
            <a:ext cx="609600" cy="609600"/>
          </a:xfrm>
          <a:prstGeom prst="ellipse">
            <a:avLst/>
          </a:prstGeom>
          <a:solidFill>
            <a:srgbClr val="0000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звонок[1]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2514600"/>
            <a:ext cx="685800" cy="6858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Рисунок 11" descr="звонок[1]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5029200"/>
            <a:ext cx="762000" cy="76200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5" name="Овал 14"/>
          <p:cNvSpPr/>
          <p:nvPr/>
        </p:nvSpPr>
        <p:spPr>
          <a:xfrm>
            <a:off x="3200400" y="3200400"/>
            <a:ext cx="609600" cy="609600"/>
          </a:xfrm>
          <a:prstGeom prst="ellipse">
            <a:avLst/>
          </a:prstGeom>
          <a:solidFill>
            <a:srgbClr val="53D2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4343400" y="3200400"/>
            <a:ext cx="609600" cy="609600"/>
          </a:xfrm>
          <a:prstGeom prst="ellipse">
            <a:avLst/>
          </a:prstGeom>
          <a:solidFill>
            <a:srgbClr val="53D2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4267200" y="3505200"/>
            <a:ext cx="685800" cy="1588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3124200" y="3124200"/>
            <a:ext cx="1981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олилиния 24"/>
          <p:cNvSpPr/>
          <p:nvPr/>
        </p:nvSpPr>
        <p:spPr>
          <a:xfrm>
            <a:off x="3245612" y="3383875"/>
            <a:ext cx="515227" cy="273725"/>
          </a:xfrm>
          <a:custGeom>
            <a:avLst/>
            <a:gdLst>
              <a:gd name="connsiteX0" fmla="*/ 58027 w 515227"/>
              <a:gd name="connsiteY0" fmla="*/ 185235 h 319319"/>
              <a:gd name="connsiteX1" fmla="*/ 58027 w 515227"/>
              <a:gd name="connsiteY1" fmla="*/ 52499 h 319319"/>
              <a:gd name="connsiteX2" fmla="*/ 146517 w 515227"/>
              <a:gd name="connsiteY2" fmla="*/ 23002 h 319319"/>
              <a:gd name="connsiteX3" fmla="*/ 146517 w 515227"/>
              <a:gd name="connsiteY3" fmla="*/ 155738 h 319319"/>
              <a:gd name="connsiteX4" fmla="*/ 161265 w 515227"/>
              <a:gd name="connsiteY4" fmla="*/ 317970 h 319319"/>
              <a:gd name="connsiteX5" fmla="*/ 279253 w 515227"/>
              <a:gd name="connsiteY5" fmla="*/ 303222 h 319319"/>
              <a:gd name="connsiteX6" fmla="*/ 294001 w 515227"/>
              <a:gd name="connsiteY6" fmla="*/ 258977 h 319319"/>
              <a:gd name="connsiteX7" fmla="*/ 308749 w 515227"/>
              <a:gd name="connsiteY7" fmla="*/ 81996 h 319319"/>
              <a:gd name="connsiteX8" fmla="*/ 352994 w 515227"/>
              <a:gd name="connsiteY8" fmla="*/ 111493 h 319319"/>
              <a:gd name="connsiteX9" fmla="*/ 382491 w 515227"/>
              <a:gd name="connsiteY9" fmla="*/ 199983 h 319319"/>
              <a:gd name="connsiteX10" fmla="*/ 411988 w 515227"/>
              <a:gd name="connsiteY10" fmla="*/ 244228 h 319319"/>
              <a:gd name="connsiteX11" fmla="*/ 485730 w 515227"/>
              <a:gd name="connsiteY11" fmla="*/ 229480 h 319319"/>
              <a:gd name="connsiteX12" fmla="*/ 500478 w 515227"/>
              <a:gd name="connsiteY12" fmla="*/ 185235 h 319319"/>
              <a:gd name="connsiteX13" fmla="*/ 515227 w 515227"/>
              <a:gd name="connsiteY13" fmla="*/ 81996 h 31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15227" h="319319">
                <a:moveTo>
                  <a:pt x="58027" y="185235"/>
                </a:moveTo>
                <a:cubicBezTo>
                  <a:pt x="42716" y="139303"/>
                  <a:pt x="0" y="88766"/>
                  <a:pt x="58027" y="52499"/>
                </a:cubicBezTo>
                <a:cubicBezTo>
                  <a:pt x="84393" y="36020"/>
                  <a:pt x="146517" y="23002"/>
                  <a:pt x="146517" y="23002"/>
                </a:cubicBezTo>
                <a:cubicBezTo>
                  <a:pt x="179717" y="122606"/>
                  <a:pt x="146517" y="0"/>
                  <a:pt x="146517" y="155738"/>
                </a:cubicBezTo>
                <a:cubicBezTo>
                  <a:pt x="146517" y="210038"/>
                  <a:pt x="156349" y="263893"/>
                  <a:pt x="161265" y="317970"/>
                </a:cubicBezTo>
                <a:cubicBezTo>
                  <a:pt x="200594" y="313054"/>
                  <a:pt x="243034" y="319319"/>
                  <a:pt x="279253" y="303222"/>
                </a:cubicBezTo>
                <a:cubicBezTo>
                  <a:pt x="293459" y="296908"/>
                  <a:pt x="291946" y="274387"/>
                  <a:pt x="294001" y="258977"/>
                </a:cubicBezTo>
                <a:cubicBezTo>
                  <a:pt x="301825" y="200298"/>
                  <a:pt x="303833" y="140990"/>
                  <a:pt x="308749" y="81996"/>
                </a:cubicBezTo>
                <a:cubicBezTo>
                  <a:pt x="323497" y="91828"/>
                  <a:pt x="343600" y="96462"/>
                  <a:pt x="352994" y="111493"/>
                </a:cubicBezTo>
                <a:cubicBezTo>
                  <a:pt x="369473" y="137859"/>
                  <a:pt x="365244" y="174113"/>
                  <a:pt x="382491" y="199983"/>
                </a:cubicBezTo>
                <a:lnTo>
                  <a:pt x="411988" y="244228"/>
                </a:lnTo>
                <a:cubicBezTo>
                  <a:pt x="436569" y="239312"/>
                  <a:pt x="464873" y="243385"/>
                  <a:pt x="485730" y="229480"/>
                </a:cubicBezTo>
                <a:cubicBezTo>
                  <a:pt x="498665" y="220857"/>
                  <a:pt x="497429" y="200479"/>
                  <a:pt x="500478" y="185235"/>
                </a:cubicBezTo>
                <a:cubicBezTo>
                  <a:pt x="507296" y="151148"/>
                  <a:pt x="515227" y="81996"/>
                  <a:pt x="515227" y="81996"/>
                </a:cubicBezTo>
              </a:path>
            </a:pathLst>
          </a:cu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15862" y="548680"/>
            <a:ext cx="7716578" cy="5760640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7560840" cy="5664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«</a:t>
            </a:r>
            <a:r>
              <a:rPr lang="ru-RU" sz="4400" dirty="0">
                <a:solidFill>
                  <a:srgbClr val="C00000"/>
                </a:solidFill>
                <a:ea typeface="Times New Roman" panose="02020603050405020304" charset="0"/>
                <a:cs typeface="Arial" panose="020B0604020202020204" pitchFamily="34" charset="0"/>
              </a:rPr>
              <a:t>Собери  слова  парами» </a:t>
            </a:r>
            <a:endParaRPr lang="ru-RU" sz="44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Цель:</a:t>
            </a:r>
            <a:r>
              <a:rPr lang="ru-RU" dirty="0"/>
              <a:t> </a:t>
            </a:r>
            <a:r>
              <a:rPr lang="ru-RU" sz="2400" dirty="0"/>
              <a:t>развивать фонематический слух. Упражнять детей в подборе слов, отличающихся друг от друга одним звуком.</a:t>
            </a:r>
            <a:endParaRPr lang="ru-RU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153628"/>
            <a:ext cx="1490453" cy="1880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153628"/>
            <a:ext cx="1320064" cy="1789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5" b="92391" l="9783" r="94565">
                        <a14:foregroundMark x1="85054" y1="28940" x2="85054" y2="28940"/>
                        <a14:foregroundMark x1="83967" y1="28533" x2="83967" y2="28533"/>
                        <a14:foregroundMark x1="82065" y1="27582" x2="82065" y2="27582"/>
                        <a14:foregroundMark x1="77717" y1="22011" x2="77717" y2="22011"/>
                        <a14:foregroundMark x1="51359" y1="10054" x2="51359" y2="10054"/>
                        <a14:foregroundMark x1="52989" y1="8152" x2="52989" y2="8152"/>
                        <a14:foregroundMark x1="50000" y1="7745" x2="50000" y2="7745"/>
                        <a14:foregroundMark x1="48777" y1="6250" x2="48777" y2="6250"/>
                        <a14:foregroundMark x1="45652" y1="7745" x2="45652" y2="7745"/>
                        <a14:foregroundMark x1="54484" y1="8152" x2="54484" y2="8152"/>
                        <a14:foregroundMark x1="52038" y1="6793" x2="52038" y2="6793"/>
                        <a14:foregroundMark x1="51630" y1="6793" x2="51630" y2="6793"/>
                        <a14:foregroundMark x1="50951" y1="6793" x2="50951" y2="6793"/>
                        <a14:foregroundMark x1="52038" y1="6929" x2="52038" y2="6929"/>
                        <a14:foregroundMark x1="52853" y1="6929" x2="52853" y2="6929"/>
                        <a14:foregroundMark x1="24864" y1="50951" x2="24864" y2="509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824" y="2636912"/>
            <a:ext cx="352839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81000" y="304800"/>
            <a:ext cx="8305800" cy="6172200"/>
          </a:xfrm>
          <a:prstGeom prst="rect">
            <a:avLst/>
          </a:prstGeom>
          <a:ln w="2540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634" name="Picture 2" descr="Веселые картинки для детей. Обои для рабочего стола с персонажами мультфильмов и детских книг"/>
          <p:cNvPicPr>
            <a:picLocks noChangeAspect="1" noChangeArrowheads="1"/>
          </p:cNvPicPr>
          <p:nvPr/>
        </p:nvPicPr>
        <p:blipFill>
          <a:blip r:embed="rId2"/>
          <a:srcRect t="19048"/>
          <a:stretch>
            <a:fillRect/>
          </a:stretch>
        </p:blipFill>
        <p:spPr bwMode="auto">
          <a:xfrm>
            <a:off x="533400" y="3785088"/>
            <a:ext cx="3886200" cy="26157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9636" name="Picture 4" descr="Смешарики: Полное собрание 171 серия + азбуки и бонусы (2004-2010) DVDRip :: NoNaMe"/>
          <p:cNvPicPr>
            <a:picLocks noChangeAspect="1" noChangeArrowheads="1"/>
          </p:cNvPicPr>
          <p:nvPr/>
        </p:nvPicPr>
        <p:blipFill>
          <a:blip r:embed="rId3"/>
          <a:srcRect l="8737" t="11150" r="8257" b="13589"/>
          <a:stretch>
            <a:fillRect/>
          </a:stretch>
        </p:blipFill>
        <p:spPr bwMode="auto">
          <a:xfrm>
            <a:off x="5029200" y="457200"/>
            <a:ext cx="3567289" cy="28394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6802" name="Picture 2" descr="dev/random Can't sleep, hackers will eat me! Page 5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429000"/>
            <a:ext cx="838200" cy="1047750"/>
          </a:xfrm>
          <a:prstGeom prst="rect">
            <a:avLst/>
          </a:prstGeom>
          <a:noFill/>
        </p:spPr>
      </p:pic>
      <p:pic>
        <p:nvPicPr>
          <p:cNvPr id="76804" name="Picture 4" descr="Lenagold - Клипарт - Анимированные GIF - 1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24400" y="304800"/>
            <a:ext cx="2114550" cy="666751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609600" y="5943600"/>
            <a:ext cx="1648593" cy="36933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шуруп- тулуп 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590800" y="5943600"/>
            <a:ext cx="1415196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топор-стол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715000" y="2895600"/>
            <a:ext cx="1598515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рама – лама 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4953000" y="2590800"/>
            <a:ext cx="1600200" cy="36933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крот – плот</a:t>
            </a:r>
            <a:endParaRPr lang="ru-RU" dirty="0"/>
          </a:p>
        </p:txBody>
      </p:sp>
      <p:pic>
        <p:nvPicPr>
          <p:cNvPr id="20482" name="Picture 2" descr="Елена Крапивенко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1752600"/>
            <a:ext cx="2095500" cy="2095500"/>
          </a:xfrm>
          <a:prstGeom prst="rect">
            <a:avLst/>
          </a:prstGeom>
          <a:noFill/>
        </p:spPr>
      </p:pic>
      <p:pic>
        <p:nvPicPr>
          <p:cNvPr id="20484" name="Picture 4" descr="Игрушка Moravska Ustredna Brno &quot;Крот&quot; мини - Детский интернет магазин &quot;Взрослые Дети&quot;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143" t="16000" r="15429" b="16572"/>
          <a:stretch>
            <a:fillRect/>
          </a:stretch>
        </p:blipFill>
        <p:spPr bwMode="auto">
          <a:xfrm>
            <a:off x="457200" y="1981200"/>
            <a:ext cx="1295400" cy="1295400"/>
          </a:xfrm>
          <a:prstGeom prst="rect">
            <a:avLst/>
          </a:prstGeom>
          <a:noFill/>
        </p:spPr>
      </p:pic>
      <p:pic>
        <p:nvPicPr>
          <p:cNvPr id="20486" name="Picture 6" descr="Wooden Raft Clipart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000" t="4113" r="12000" b="5398"/>
          <a:stretch>
            <a:fillRect/>
          </a:stretch>
        </p:blipFill>
        <p:spPr bwMode="auto">
          <a:xfrm>
            <a:off x="4876800" y="5105400"/>
            <a:ext cx="1066800" cy="1268628"/>
          </a:xfrm>
          <a:prstGeom prst="rect">
            <a:avLst/>
          </a:prstGeom>
          <a:noFill/>
        </p:spPr>
      </p:pic>
      <p:pic>
        <p:nvPicPr>
          <p:cNvPr id="20488" name="Picture 8" descr="Самодельные - Самодельные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0000" b="20000"/>
          <a:stretch>
            <a:fillRect/>
          </a:stretch>
        </p:blipFill>
        <p:spPr bwMode="auto">
          <a:xfrm rot="19266263">
            <a:off x="7206491" y="5492082"/>
            <a:ext cx="1463224" cy="655817"/>
          </a:xfrm>
          <a:prstGeom prst="rect">
            <a:avLst/>
          </a:prstGeom>
          <a:noFill/>
        </p:spPr>
      </p:pic>
      <p:pic>
        <p:nvPicPr>
          <p:cNvPr id="20490" name="Picture 10" descr="ИКЕЯ на заказ под низкий процент (НЕ МЕБЕЛЬ)* 13 страница * Форум для родителей Барановичи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333" t="21333" r="13333" b="22667"/>
          <a:stretch>
            <a:fillRect/>
          </a:stretch>
        </p:blipFill>
        <p:spPr bwMode="auto">
          <a:xfrm>
            <a:off x="609600" y="609600"/>
            <a:ext cx="1297214" cy="990600"/>
          </a:xfrm>
          <a:prstGeom prst="rect">
            <a:avLst/>
          </a:prstGeom>
          <a:noFill/>
        </p:spPr>
      </p:pic>
      <p:pic>
        <p:nvPicPr>
          <p:cNvPr id="20492" name="Picture 12" descr="ручка шуруп - КАНЦЕЛЯРСКИЕ ПРИНАДЛЕЖНОСТИ - купить в интернет-магазине оригинальных подарков, посуды и товаров для дома comepoin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00" r="14667"/>
          <a:stretch>
            <a:fillRect/>
          </a:stretch>
        </p:blipFill>
        <p:spPr bwMode="auto">
          <a:xfrm>
            <a:off x="3733800" y="1981200"/>
            <a:ext cx="990600" cy="1428750"/>
          </a:xfrm>
          <a:prstGeom prst="rect">
            <a:avLst/>
          </a:prstGeom>
          <a:noFill/>
        </p:spPr>
      </p:pic>
      <p:pic>
        <p:nvPicPr>
          <p:cNvPr id="20494" name="Picture 14" descr="Image chistka-dublenki-iz-zamshi-v-domashnih-uslovijah-g-2.jpg - Simplest Image Hostin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873" r="17460"/>
          <a:stretch>
            <a:fillRect/>
          </a:stretch>
        </p:blipFill>
        <p:spPr bwMode="auto">
          <a:xfrm>
            <a:off x="7162800" y="3657600"/>
            <a:ext cx="990600" cy="1485900"/>
          </a:xfrm>
          <a:prstGeom prst="rect">
            <a:avLst/>
          </a:prstGeom>
          <a:noFill/>
        </p:spPr>
      </p:pic>
      <p:pic>
        <p:nvPicPr>
          <p:cNvPr id="20496" name="Picture 16" descr="derev101.png - Просмотр картинки - Хостинг картинок и изображений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733800" y="381000"/>
            <a:ext cx="1143000" cy="1438977"/>
          </a:xfrm>
          <a:prstGeom prst="rect">
            <a:avLst/>
          </a:prstGeom>
          <a:noFill/>
        </p:spPr>
      </p:pic>
      <p:pic>
        <p:nvPicPr>
          <p:cNvPr id="20498" name="Picture 18" descr="Фото товара Фигурка Papo Лама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l="6299" t="3272" r="5512" b="3476"/>
          <a:stretch>
            <a:fillRect/>
          </a:stretch>
        </p:blipFill>
        <p:spPr bwMode="auto">
          <a:xfrm>
            <a:off x="4800600" y="3124200"/>
            <a:ext cx="1219200" cy="1654629"/>
          </a:xfrm>
          <a:prstGeom prst="rect">
            <a:avLst/>
          </a:prstGeom>
          <a:noFill/>
        </p:spPr>
      </p:pic>
      <p:pic>
        <p:nvPicPr>
          <p:cNvPr id="20500" name="Picture 20" descr="Старый Ташкент - Форум Эмигрантов Узбекистана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419600" y="3733800"/>
            <a:ext cx="1402954" cy="1987932"/>
          </a:xfrm>
          <a:prstGeom prst="rect">
            <a:avLst/>
          </a:prstGeom>
          <a:noFill/>
        </p:spPr>
      </p:pic>
      <p:sp>
        <p:nvSpPr>
          <p:cNvPr id="24" name="Прямоугольник 23"/>
          <p:cNvSpPr/>
          <p:nvPr/>
        </p:nvSpPr>
        <p:spPr>
          <a:xfrm>
            <a:off x="5715000" y="304800"/>
            <a:ext cx="2996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«Собери  слова  парами»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44444E-6 L 0.24583 0.262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00" y="1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3 -0.42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21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77556E-17 L 0.55417 0.7055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00" y="35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12083 -0.4847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00" y="-24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15862" y="548680"/>
            <a:ext cx="7716578" cy="5760640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7560840" cy="5664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C00000"/>
                </a:solidFill>
              </a:rPr>
              <a:t>«</a:t>
            </a:r>
            <a:r>
              <a:rPr lang="ru-RU" sz="4400" dirty="0">
                <a:solidFill>
                  <a:srgbClr val="C00000"/>
                </a:solidFill>
                <a:ea typeface="Times New Roman" panose="02020603050405020304" charset="0"/>
                <a:cs typeface="Arial" panose="020B0604020202020204" pitchFamily="34" charset="0"/>
              </a:rPr>
              <a:t>Собери снеговиков и прочитай слова» </a:t>
            </a:r>
            <a:endParaRPr lang="ru-RU" sz="4400" dirty="0">
              <a:solidFill>
                <a:srgbClr val="C00000"/>
              </a:solidFill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C00000"/>
                </a:solidFill>
              </a:rPr>
              <a:t>Цель:</a:t>
            </a:r>
            <a:r>
              <a:rPr lang="ru-RU" dirty="0"/>
              <a:t> </a:t>
            </a:r>
            <a:r>
              <a:rPr lang="ru-RU" dirty="0">
                <a:solidFill>
                  <a:srgbClr val="002060"/>
                </a:solidFill>
              </a:rPr>
              <a:t>з</a:t>
            </a:r>
            <a:r>
              <a:rPr lang="ru-RU" sz="2400" b="1" dirty="0">
                <a:solidFill>
                  <a:srgbClr val="002060"/>
                </a:solidFill>
              </a:rPr>
              <a:t>акрепление умения читать слоги и составлять из них простые слова</a:t>
            </a:r>
            <a:r>
              <a:rPr lang="ru-RU" sz="2400" dirty="0">
                <a:solidFill>
                  <a:srgbClr val="002060"/>
                </a:solidFill>
              </a:rPr>
              <a:t>.</a:t>
            </a: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48" y="3573016"/>
            <a:ext cx="2736304" cy="2514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16780" y="4498234"/>
            <a:ext cx="919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89040"/>
            <a:ext cx="2681678" cy="217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916" y="4506103"/>
            <a:ext cx="933450" cy="744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8" b="95380" l="9918" r="899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617" y="2348046"/>
            <a:ext cx="3618823" cy="36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228600" y="228600"/>
            <a:ext cx="8686800" cy="6477000"/>
          </a:xfrm>
          <a:prstGeom prst="rect">
            <a:avLst/>
          </a:prstGeom>
          <a:ln w="2540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370" name="Picture 2" descr="Тут выкладываем прикольные картинки со смешариками. Пн Сен 06, 2010 6 &quot; Смотреть порно роли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1" y="381001"/>
            <a:ext cx="4668811" cy="3505200"/>
          </a:xfrm>
          <a:prstGeom prst="rect">
            <a:avLst/>
          </a:prstGeom>
          <a:ln w="38100" cap="sq">
            <a:noFill/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Рисуем снежный 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0400" y="5029200"/>
            <a:ext cx="1354499" cy="1094568"/>
          </a:xfrm>
          <a:prstGeom prst="ellipse">
            <a:avLst/>
          </a:prstGeom>
          <a:ln>
            <a:solidFill>
              <a:srgbClr val="0000FF"/>
            </a:solidFill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429000" y="5410200"/>
            <a:ext cx="670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  </a:t>
            </a:r>
            <a:endParaRPr lang="ru-RU" dirty="0"/>
          </a:p>
        </p:txBody>
      </p:sp>
      <p:pic>
        <p:nvPicPr>
          <p:cNvPr id="9" name="Picture 4" descr="Рисуем снежный 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5255518"/>
            <a:ext cx="1676400" cy="1354696"/>
          </a:xfrm>
          <a:prstGeom prst="ellipse">
            <a:avLst/>
          </a:prstGeom>
          <a:ln>
            <a:solidFill>
              <a:srgbClr val="0000FF"/>
            </a:solidFill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00200" y="5791200"/>
            <a:ext cx="60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 </a:t>
            </a:r>
            <a:endParaRPr lang="ru-RU" dirty="0"/>
          </a:p>
        </p:txBody>
      </p:sp>
      <p:pic>
        <p:nvPicPr>
          <p:cNvPr id="11" name="Picture 4" descr="Рисуем снежный 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4800599"/>
            <a:ext cx="1777335" cy="1436261"/>
          </a:xfrm>
          <a:prstGeom prst="ellipse">
            <a:avLst/>
          </a:prstGeom>
          <a:ln>
            <a:solidFill>
              <a:srgbClr val="0000FF"/>
            </a:solidFill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105400" y="5486400"/>
            <a:ext cx="954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Ч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А</a:t>
            </a:r>
            <a:r>
              <a:rPr lang="ru-RU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ЙТ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charset="0"/>
                <a:cs typeface="Arial" panose="020B0604020202020204" pitchFamily="34" charset="0"/>
              </a:rPr>
              <a:t>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3" name="Picture 4" descr="Рисуем снежный 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67400" y="5810386"/>
            <a:ext cx="1296395" cy="1047614"/>
          </a:xfrm>
          <a:prstGeom prst="ellipse">
            <a:avLst/>
          </a:prstGeom>
          <a:ln>
            <a:solidFill>
              <a:srgbClr val="0000FF"/>
            </a:solidFill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019800" y="6096000"/>
            <a:ext cx="8274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dirty="0"/>
          </a:p>
        </p:txBody>
      </p:sp>
      <p:pic>
        <p:nvPicPr>
          <p:cNvPr id="15" name="Picture 4" descr="Рисуем снежный 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34200" y="4876799"/>
            <a:ext cx="1905000" cy="1539427"/>
          </a:xfrm>
          <a:prstGeom prst="ellipse">
            <a:avLst/>
          </a:prstGeom>
          <a:ln>
            <a:solidFill>
              <a:srgbClr val="0000FF"/>
            </a:solidFill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7543800" y="5486400"/>
            <a:ext cx="8515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17" name="Picture 4" descr="Рисуем снежный ком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3962400"/>
            <a:ext cx="1390690" cy="1276214"/>
          </a:xfrm>
          <a:prstGeom prst="ellipse">
            <a:avLst/>
          </a:prstGeom>
          <a:ln>
            <a:solidFill>
              <a:srgbClr val="0000FF"/>
            </a:solidFill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752600" y="4419600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  </a:t>
            </a:r>
            <a:endParaRPr lang="ru-RU" sz="2800" dirty="0"/>
          </a:p>
        </p:txBody>
      </p:sp>
      <p:sp>
        <p:nvSpPr>
          <p:cNvPr id="20" name="Облако 19"/>
          <p:cNvSpPr/>
          <p:nvPr/>
        </p:nvSpPr>
        <p:spPr>
          <a:xfrm>
            <a:off x="2819400" y="1524000"/>
            <a:ext cx="914400" cy="9144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блако 21"/>
          <p:cNvSpPr/>
          <p:nvPr/>
        </p:nvSpPr>
        <p:spPr>
          <a:xfrm>
            <a:off x="2819400" y="381000"/>
            <a:ext cx="2362200" cy="914400"/>
          </a:xfrm>
          <a:prstGeom prst="cloud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895600" y="533400"/>
            <a:ext cx="26157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СОБЕРИ  СНЕГОВИКОВ-</a:t>
            </a:r>
          </a:p>
          <a:p>
            <a:r>
              <a:rPr lang="ru-RU" sz="1600" dirty="0">
                <a:ln>
                  <a:solidFill>
                    <a:srgbClr val="0000FF"/>
                  </a:solidFill>
                </a:ln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ПРОЧИТАЙ СЛОВА  </a:t>
            </a:r>
            <a:endParaRPr lang="ru-RU" sz="1600" dirty="0">
              <a:ln>
                <a:solidFill>
                  <a:srgbClr val="0000FF"/>
                </a:solidFill>
              </a:ln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7037E-7 L -0.12222 -0.026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00" y="-1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10209 -0.0379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-1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0.28334 -0.2094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0" y="-10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7517 -0.2157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0" y="-10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06771 -0.3018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0" y="-151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7.40741E-7 L 0.08004 -0.3046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0" y="-1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0875 -0.1900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-95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4.44444E-6 L -0.0882 -0.2048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0" y="-10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3 0.05139 L 0.54896 -0.2152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00" y="-133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3 0.02222 L 0.53506 -0.2266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0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0139 L 0.0625 -0.5791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0" y="-289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3.33333E-6 L 0.07153 -0.5715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0" y="-28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двумя скругленными противолежащими углами 7"/>
          <p:cNvSpPr/>
          <p:nvPr/>
        </p:nvSpPr>
        <p:spPr>
          <a:xfrm>
            <a:off x="815862" y="548680"/>
            <a:ext cx="7716578" cy="5760640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71600" y="836712"/>
            <a:ext cx="7560840" cy="56641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b="1" i="1" dirty="0">
                <a:solidFill>
                  <a:srgbClr val="C00000"/>
                </a:solidFill>
              </a:rPr>
              <a:t>«</a:t>
            </a:r>
            <a:r>
              <a:rPr lang="ru-RU" sz="4400" b="1" dirty="0">
                <a:solidFill>
                  <a:srgbClr val="C00000"/>
                </a:solidFill>
                <a:cs typeface="Arial" panose="020B0604020202020204" pitchFamily="34" charset="0"/>
              </a:rPr>
              <a:t>Зонтик</a:t>
            </a:r>
            <a:r>
              <a:rPr lang="ru-RU" sz="4400" b="1" dirty="0">
                <a:solidFill>
                  <a:srgbClr val="C00000"/>
                </a:solidFill>
                <a:ea typeface="Times New Roman" panose="02020603050405020304" charset="0"/>
                <a:cs typeface="Arial" panose="020B0604020202020204" pitchFamily="34" charset="0"/>
              </a:rPr>
              <a:t>» </a:t>
            </a:r>
            <a:endParaRPr lang="ru-RU" sz="44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ru-RU" sz="2400" b="1" dirty="0">
                <a:solidFill>
                  <a:srgbClr val="C00000"/>
                </a:solidFill>
              </a:rPr>
              <a:t>Цель:</a:t>
            </a:r>
            <a:r>
              <a:rPr lang="ru-RU" dirty="0"/>
              <a:t> </a:t>
            </a:r>
            <a:r>
              <a:rPr lang="ru-RU" sz="2400" dirty="0">
                <a:solidFill>
                  <a:srgbClr val="002060"/>
                </a:solidFill>
              </a:rPr>
              <a:t>развивать навыки звукового анализа и синтеза слов, учить определять место звука в слове (в начале, середине или в конце)</a:t>
            </a:r>
          </a:p>
          <a:p>
            <a:pPr marL="0" indent="0" algn="ctr">
              <a:buNone/>
            </a:pPr>
            <a:endParaRPr lang="ru-RU" sz="2400" i="1" dirty="0">
              <a:solidFill>
                <a:srgbClr val="002060"/>
              </a:solidFill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1" r="11212" b="10086"/>
          <a:stretch>
            <a:fillRect/>
          </a:stretch>
        </p:blipFill>
        <p:spPr bwMode="auto">
          <a:xfrm>
            <a:off x="3893179" y="3068960"/>
            <a:ext cx="2456106" cy="311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рямоугольник 35"/>
          <p:cNvSpPr/>
          <p:nvPr/>
        </p:nvSpPr>
        <p:spPr>
          <a:xfrm>
            <a:off x="228600" y="304800"/>
            <a:ext cx="8686800" cy="6172200"/>
          </a:xfrm>
          <a:prstGeom prst="rect">
            <a:avLst/>
          </a:prstGeom>
          <a:ln w="2540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5153" name="WordArt 33"/>
          <p:cNvSpPr>
            <a:spLocks noChangeArrowheads="1" noChangeShapeType="1" noTextEdit="1"/>
          </p:cNvSpPr>
          <p:nvPr/>
        </p:nvSpPr>
        <p:spPr bwMode="auto">
          <a:xfrm>
            <a:off x="4267200" y="5791200"/>
            <a:ext cx="4876800" cy="609600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latin typeface="Arial" panose="020B0604020202020204"/>
                <a:cs typeface="Arial" panose="020B0604020202020204"/>
              </a:rPr>
              <a:t>У </a:t>
            </a:r>
            <a:r>
              <a:rPr lang="ru-RU" sz="3600" kern="10" dirty="0" err="1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latin typeface="Arial" panose="020B0604020202020204"/>
                <a:cs typeface="Arial" panose="020B0604020202020204"/>
              </a:rPr>
              <a:t>Нюши</a:t>
            </a:r>
            <a:r>
              <a:rPr lang="ru-RU" sz="36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latin typeface="Arial" panose="020B0604020202020204"/>
                <a:cs typeface="Arial" panose="020B0604020202020204"/>
              </a:rPr>
              <a:t>  прохудился зонт.</a:t>
            </a:r>
          </a:p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latin typeface="Arial" panose="020B0604020202020204"/>
                <a:cs typeface="Arial" panose="020B0604020202020204"/>
              </a:rPr>
              <a:t>Помоги ей его  отремонтировать ,  подобрав </a:t>
            </a:r>
          </a:p>
          <a:p>
            <a:pPr algn="ctr"/>
            <a:r>
              <a:rPr lang="ru-RU" sz="3600" kern="10" dirty="0">
                <a:ln w="9525">
                  <a:solidFill>
                    <a:srgbClr val="0000FF"/>
                  </a:solidFill>
                  <a:round/>
                </a:ln>
                <a:solidFill>
                  <a:srgbClr val="0000FF"/>
                </a:solidFill>
                <a:latin typeface="Arial" panose="020B0604020202020204"/>
                <a:cs typeface="Arial" panose="020B0604020202020204"/>
              </a:rPr>
              <a:t>заплатки в соответствии со схемами.</a:t>
            </a:r>
          </a:p>
        </p:txBody>
      </p:sp>
      <p:pic>
        <p:nvPicPr>
          <p:cNvPr id="13314" name="Picture 2" descr="Какой новый талисман был выбран для МКС?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3352800"/>
            <a:ext cx="1781175" cy="2566535"/>
          </a:xfrm>
          <a:prstGeom prst="rect">
            <a:avLst/>
          </a:prstGeom>
          <a:noFill/>
        </p:spPr>
      </p:pic>
      <p:pic>
        <p:nvPicPr>
          <p:cNvPr id="39944" name="Picture 8" descr="Картинки предметов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0"/>
            <a:ext cx="7755673" cy="5943600"/>
          </a:xfrm>
          <a:prstGeom prst="rect">
            <a:avLst/>
          </a:prstGeom>
          <a:noFill/>
        </p:spPr>
      </p:pic>
      <p:sp>
        <p:nvSpPr>
          <p:cNvPr id="5159" name="Oval 39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600200" y="1143000"/>
            <a:ext cx="1143000" cy="8382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19050">
            <a:solidFill>
              <a:schemeClr val="bg1"/>
            </a:solidFill>
            <a:rou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5169" name="AutoShape 49">
            <a:hlinkClick r:id="rId4" action="ppaction://hlinksldjump"/>
          </p:cNvPr>
          <p:cNvSpPr>
            <a:spLocks noChangeArrowheads="1"/>
          </p:cNvSpPr>
          <p:nvPr/>
        </p:nvSpPr>
        <p:spPr bwMode="auto">
          <a:xfrm rot="1445193">
            <a:off x="6540471" y="1517202"/>
            <a:ext cx="1361832" cy="774211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noFill/>
            <a:miter lim="800000"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6" name="Group 22"/>
          <p:cNvGrpSpPr/>
          <p:nvPr/>
        </p:nvGrpSpPr>
        <p:grpSpPr bwMode="auto">
          <a:xfrm>
            <a:off x="2667000" y="685800"/>
            <a:ext cx="1058561" cy="381000"/>
            <a:chOff x="807" y="864"/>
            <a:chExt cx="720" cy="192"/>
          </a:xfrm>
        </p:grpSpPr>
        <p:grpSp>
          <p:nvGrpSpPr>
            <p:cNvPr id="7" name="Group 12"/>
            <p:cNvGrpSpPr/>
            <p:nvPr/>
          </p:nvGrpSpPr>
          <p:grpSpPr bwMode="auto">
            <a:xfrm>
              <a:off x="807" y="864"/>
              <a:ext cx="720" cy="192"/>
              <a:chOff x="807" y="864"/>
              <a:chExt cx="720" cy="192"/>
            </a:xfrm>
          </p:grpSpPr>
          <p:sp>
            <p:nvSpPr>
              <p:cNvPr id="5129" name="Rectangle 9"/>
              <p:cNvSpPr>
                <a:spLocks noChangeArrowheads="1"/>
              </p:cNvSpPr>
              <p:nvPr/>
            </p:nvSpPr>
            <p:spPr bwMode="auto">
              <a:xfrm>
                <a:off x="807" y="864"/>
                <a:ext cx="72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0" name="Line 10"/>
              <p:cNvSpPr>
                <a:spLocks noChangeShapeType="1"/>
              </p:cNvSpPr>
              <p:nvPr/>
            </p:nvSpPr>
            <p:spPr bwMode="auto">
              <a:xfrm>
                <a:off x="1056" y="8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1" name="Line 11"/>
              <p:cNvSpPr>
                <a:spLocks noChangeShapeType="1"/>
              </p:cNvSpPr>
              <p:nvPr/>
            </p:nvSpPr>
            <p:spPr bwMode="auto">
              <a:xfrm>
                <a:off x="1296" y="8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141" name="Oval 21"/>
            <p:cNvSpPr>
              <a:spLocks noChangeArrowheads="1"/>
            </p:cNvSpPr>
            <p:nvPr/>
          </p:nvSpPr>
          <p:spPr bwMode="auto">
            <a:xfrm>
              <a:off x="912" y="912"/>
              <a:ext cx="96" cy="96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26"/>
          <p:cNvGrpSpPr/>
          <p:nvPr/>
        </p:nvGrpSpPr>
        <p:grpSpPr bwMode="auto">
          <a:xfrm rot="164604">
            <a:off x="5799050" y="634471"/>
            <a:ext cx="1047717" cy="353151"/>
            <a:chOff x="4080" y="576"/>
            <a:chExt cx="720" cy="192"/>
          </a:xfrm>
        </p:grpSpPr>
        <p:grpSp>
          <p:nvGrpSpPr>
            <p:cNvPr id="5" name="Group 17"/>
            <p:cNvGrpSpPr/>
            <p:nvPr/>
          </p:nvGrpSpPr>
          <p:grpSpPr bwMode="auto">
            <a:xfrm>
              <a:off x="4080" y="576"/>
              <a:ext cx="720" cy="192"/>
              <a:chOff x="864" y="864"/>
              <a:chExt cx="720" cy="192"/>
            </a:xfrm>
          </p:grpSpPr>
          <p:sp>
            <p:nvSpPr>
              <p:cNvPr id="5138" name="Rectangle 18"/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72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9" name="Line 19"/>
              <p:cNvSpPr>
                <a:spLocks noChangeShapeType="1"/>
              </p:cNvSpPr>
              <p:nvPr/>
            </p:nvSpPr>
            <p:spPr bwMode="auto">
              <a:xfrm>
                <a:off x="1056" y="8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40" name="Line 20"/>
              <p:cNvSpPr>
                <a:spLocks noChangeShapeType="1"/>
              </p:cNvSpPr>
              <p:nvPr/>
            </p:nvSpPr>
            <p:spPr bwMode="auto">
              <a:xfrm>
                <a:off x="1296" y="8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145" name="Oval 25"/>
            <p:cNvSpPr>
              <a:spLocks noChangeArrowheads="1"/>
            </p:cNvSpPr>
            <p:nvPr/>
          </p:nvSpPr>
          <p:spPr bwMode="auto">
            <a:xfrm>
              <a:off x="4608" y="624"/>
              <a:ext cx="96" cy="96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5168" name="Rectangle 48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4267200" y="2286000"/>
            <a:ext cx="1371600" cy="762000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bg1"/>
            </a:solidFill>
            <a:miter lim="800000"/>
          </a:ln>
          <a:effectLst/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24"/>
          <p:cNvGrpSpPr/>
          <p:nvPr/>
        </p:nvGrpSpPr>
        <p:grpSpPr bwMode="auto">
          <a:xfrm>
            <a:off x="4267200" y="1905000"/>
            <a:ext cx="1143000" cy="304800"/>
            <a:chOff x="2448" y="672"/>
            <a:chExt cx="720" cy="192"/>
          </a:xfrm>
        </p:grpSpPr>
        <p:grpSp>
          <p:nvGrpSpPr>
            <p:cNvPr id="3" name="Group 13"/>
            <p:cNvGrpSpPr/>
            <p:nvPr/>
          </p:nvGrpSpPr>
          <p:grpSpPr bwMode="auto">
            <a:xfrm>
              <a:off x="2448" y="672"/>
              <a:ext cx="720" cy="192"/>
              <a:chOff x="864" y="864"/>
              <a:chExt cx="720" cy="192"/>
            </a:xfrm>
          </p:grpSpPr>
          <p:sp>
            <p:nvSpPr>
              <p:cNvPr id="5134" name="Rectangle 14"/>
              <p:cNvSpPr>
                <a:spLocks noChangeArrowheads="1"/>
              </p:cNvSpPr>
              <p:nvPr/>
            </p:nvSpPr>
            <p:spPr bwMode="auto">
              <a:xfrm>
                <a:off x="864" y="864"/>
                <a:ext cx="720" cy="192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5135" name="Line 15"/>
              <p:cNvSpPr>
                <a:spLocks noChangeShapeType="1"/>
              </p:cNvSpPr>
              <p:nvPr/>
            </p:nvSpPr>
            <p:spPr bwMode="auto">
              <a:xfrm>
                <a:off x="1056" y="8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36" name="Line 16"/>
              <p:cNvSpPr>
                <a:spLocks noChangeShapeType="1"/>
              </p:cNvSpPr>
              <p:nvPr/>
            </p:nvSpPr>
            <p:spPr bwMode="auto">
              <a:xfrm>
                <a:off x="1296" y="86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  <a:effectLst/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5143" name="Oval 23"/>
            <p:cNvSpPr>
              <a:spLocks noChangeArrowheads="1"/>
            </p:cNvSpPr>
            <p:nvPr/>
          </p:nvSpPr>
          <p:spPr bwMode="auto">
            <a:xfrm>
              <a:off x="2688" y="720"/>
              <a:ext cx="144" cy="144"/>
            </a:xfrm>
            <a:prstGeom prst="ellipse">
              <a:avLst/>
            </a:prstGeom>
            <a:solidFill>
              <a:srgbClr val="3333CC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8" name="Group 37"/>
          <p:cNvGrpSpPr/>
          <p:nvPr/>
        </p:nvGrpSpPr>
        <p:grpSpPr bwMode="auto">
          <a:xfrm>
            <a:off x="457200" y="5181600"/>
            <a:ext cx="1219200" cy="914400"/>
            <a:chOff x="1728" y="2976"/>
            <a:chExt cx="864" cy="624"/>
          </a:xfrm>
        </p:grpSpPr>
        <p:sp>
          <p:nvSpPr>
            <p:cNvPr id="5156" name="Oval 36"/>
            <p:cNvSpPr>
              <a:spLocks noChangeArrowheads="1"/>
            </p:cNvSpPr>
            <p:nvPr/>
          </p:nvSpPr>
          <p:spPr bwMode="auto">
            <a:xfrm>
              <a:off x="1728" y="2976"/>
              <a:ext cx="864" cy="624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</a:ln>
            <a:effectLst/>
          </p:spPr>
          <p:txBody>
            <a:bodyPr wrap="none" anchor="ctr"/>
            <a:lstStyle/>
            <a:p>
              <a:pPr algn="ctr"/>
              <a:endParaRPr lang="ru-RU">
                <a:solidFill>
                  <a:srgbClr val="FF0000"/>
                </a:solidFill>
              </a:endParaRPr>
            </a:p>
          </p:txBody>
        </p:sp>
        <p:pic>
          <p:nvPicPr>
            <p:cNvPr id="5155" name="Picture 35" descr="a5d01a71fe6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72" y="3024"/>
              <a:ext cx="576" cy="545"/>
            </a:xfrm>
            <a:prstGeom prst="rect">
              <a:avLst/>
            </a:prstGeom>
            <a:noFill/>
          </p:spPr>
        </p:pic>
      </p:grpSp>
      <p:grpSp>
        <p:nvGrpSpPr>
          <p:cNvPr id="10" name="Group 53"/>
          <p:cNvGrpSpPr/>
          <p:nvPr/>
        </p:nvGrpSpPr>
        <p:grpSpPr bwMode="auto">
          <a:xfrm>
            <a:off x="1676400" y="5638800"/>
            <a:ext cx="1676400" cy="914400"/>
            <a:chOff x="2160" y="2736"/>
            <a:chExt cx="866" cy="490"/>
          </a:xfrm>
        </p:grpSpPr>
        <p:sp>
          <p:nvSpPr>
            <p:cNvPr id="5170" name="AutoShape 50">
              <a:hlinkClick r:id="rId4" action="ppaction://hlinksldjump"/>
            </p:cNvPr>
            <p:cNvSpPr>
              <a:spLocks noChangeArrowheads="1"/>
            </p:cNvSpPr>
            <p:nvPr/>
          </p:nvSpPr>
          <p:spPr bwMode="auto">
            <a:xfrm rot="1181364">
              <a:off x="2160" y="2736"/>
              <a:ext cx="866" cy="49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5172" name="Picture 52" descr="3_16-thumb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6000"/>
            </a:blip>
            <a:srcRect l="48505" t="18628" r="15608" b="36554"/>
            <a:stretch>
              <a:fillRect/>
            </a:stretch>
          </p:blipFill>
          <p:spPr bwMode="auto">
            <a:xfrm>
              <a:off x="2352" y="2808"/>
              <a:ext cx="480" cy="400"/>
            </a:xfrm>
            <a:prstGeom prst="rect">
              <a:avLst/>
            </a:prstGeom>
            <a:noFill/>
          </p:spPr>
        </p:pic>
      </p:grpSp>
      <p:grpSp>
        <p:nvGrpSpPr>
          <p:cNvPr id="9" name="Group 47"/>
          <p:cNvGrpSpPr/>
          <p:nvPr/>
        </p:nvGrpSpPr>
        <p:grpSpPr bwMode="auto">
          <a:xfrm>
            <a:off x="6781800" y="4572000"/>
            <a:ext cx="1524000" cy="990600"/>
            <a:chOff x="4128" y="2448"/>
            <a:chExt cx="912" cy="576"/>
          </a:xfrm>
        </p:grpSpPr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4128" y="2448"/>
              <a:ext cx="912" cy="576"/>
            </a:xfrm>
            <a:prstGeom prst="rect">
              <a:avLst/>
            </a:prstGeom>
            <a:solidFill>
              <a:srgbClr val="FFFF00"/>
            </a:solidFill>
            <a:ln w="9525">
              <a:noFill/>
              <a:miter lim="800000"/>
            </a:ln>
            <a:effectLst/>
          </p:spPr>
          <p:txBody>
            <a:bodyPr wrap="none" anchor="ctr"/>
            <a:lstStyle/>
            <a:p>
              <a:pPr algn="ctr"/>
              <a:endParaRPr lang="ru-RU"/>
            </a:p>
          </p:txBody>
        </p:sp>
        <p:pic>
          <p:nvPicPr>
            <p:cNvPr id="5166" name="Picture 46" descr="a756b2abbfbf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550"/>
              <a:ext cx="458" cy="42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C -0.0165 -0.03588 -0.01702 -0.09815 0.01406 -0.13403 C 0.021 -0.15463 0.03142 -0.17268 0.03941 -0.19213 C 0.05104 -0.22222 0.05972 -0.25231 0.07153 -0.28125 C 0.08333 -0.38171 0.0691 -0.34791 0.08628 -0.38727 C 0.09114 -0.41412 0.10451 -0.44074 0.11458 -0.46782 C 0.11857 -0.5044 0.1243 -0.53333 0.11458 -0.56991 C 0.11944 -0.58634 0.11632 -0.58009 0.12257 -0.58889 " pathEditMode="relative" rAng="0" ptsTypes="fffffff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0" y="-2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-0.00677 -0.00185 -0.01181 -0.00232 -0.01701 -0.00556 C -0.02587 -0.01065 -0.0316 -0.01597 -0.0408 -0.01783 C -0.04618 -0.0213 -0.04809 -0.02616 -0.05174 -0.03218 C -0.05903 -0.04421 -0.06649 -0.0537 -0.07344 -0.06667 C -0.0776 -0.07245 -0.07882 -0.08009 -0.08212 -0.08681 C -0.08646 -0.09421 -0.0908 -0.10116 -0.09444 -0.10903 L -0.09444 -0.10833 C -0.09705 -0.11296 -0.10122 -0.12014 -0.10122 -0.11991 C -0.10243 -0.12685 -0.10573 -0.12708 -0.10833 -0.13264 C -0.11163 -0.14051 -0.11302 -0.14607 -0.11806 -0.15139 C -0.12795 -0.17199 -0.14462 -0.18357 -0.15833 -0.19769 C -0.16615 -0.20695 -0.17378 -0.21412 -0.18299 -0.22014 C -0.19271 -0.2331 -0.18125 -0.21898 -0.18976 -0.22593 C -0.19392 -0.23009 -0.1974 -0.23982 -0.19965 -0.24537 C -0.20156 -0.25139 -0.20747 -0.26273 -0.20747 -0.2625 C -0.20868 -0.27014 -0.20955 -0.27454 -0.21372 -0.27963 C -0.21823 -0.30255 -0.22639 -0.3044 -0.23854 -0.31597 C -0.24479 -0.32153 -0.25312 -0.33634 -0.26128 -0.33796 C -0.26719 -0.33889 -0.27292 -0.33889 -0.27882 -0.33889 C -0.28038 -0.33889 -0.28247 -0.33889 -0.28333 -0.33889 " pathEditMode="relative" rAng="0" ptsTypes="ffffffFfffffffffffff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00" y="-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.01076 -0.0125 0.01615 -0.02107 0.02413 -0.03472 C 0.03038 -0.0456 0.04306 -0.05394 0.04844 -0.06482 C 0.05642 -0.08033 0.06389 -0.09445 0.07604 -0.1081 C 0.10122 -0.13658 0.13854 -0.15556 0.16372 -0.18403 C 0.1658 -0.18958 0.16997 -0.19491 0.17188 -0.20046 C 0.175 -0.21065 0.17326 -0.22222 0.17726 -0.23264 C 0.17951 -0.23889 0.18455 -0.24468 0.18837 -0.2507 C 0.19184 -0.25648 0.19757 -0.26181 0.20191 -0.2669 C 0.20556 -0.2713 0.21267 -0.28102 0.21267 -0.28056 C 0.2191 -0.30741 0.24063 -0.32685 0.25642 -0.34954 C 0.26528 -0.3625 0.26979 -0.37824 0.2783 -0.39097 C 0.28646 -0.40347 0.30208 -0.41991 0.31372 -0.43009 C 0.32031 -0.45046 0.31146 -0.43009 0.32483 -0.44375 C 0.34792 -0.4669 0.31024 -0.43843 0.33872 -0.4625 C 0.35486 -0.47616 0.37413 -0.48796 0.39063 -0.50116 C 0.40625 -0.52824 0.38559 -0.49653 0.40434 -0.51528 C 0.40712 -0.51759 0.41337 -0.52963 0.41753 -0.5331 C 0.42014 -0.53565 0.42326 -0.53611 0.42587 -0.53796 C 0.43785 -0.54838 0.44531 -0.56389 0.46181 -0.56783 C 0.46858 -0.57685 0.47483 -0.57894 0.48628 -0.58403 C 0.49097 -0.59051 0.49358 -0.59908 0.49983 -0.60463 C 0.50243 -0.60648 0.50521 -0.6081 0.50816 -0.60926 C 0.51059 -0.61065 0.51667 -0.61111 0.51667 -0.61088 " pathEditMode="relative" rAng="0" ptsTypes="fffffffffffffffffffffff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00" y="-30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57662" y="332656"/>
            <a:ext cx="7158753" cy="5472608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C00000"/>
                </a:solidFill>
              </a:rPr>
              <a:t>Актуальность </a:t>
            </a:r>
            <a:r>
              <a:rPr lang="ru-RU" sz="2400" dirty="0">
                <a:solidFill>
                  <a:srgbClr val="002060"/>
                </a:solidFill>
              </a:rPr>
              <a:t>проблемы формирования навыков звукового анализа и синтеза у дошкольников с общим недоразвитием речи обусловлена тем, что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данный навык является основным при обучении детей в начальной школе и в будущем служит залогом успешного становления учебной деятельности при включении в школьное обучение.</a:t>
            </a:r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  <a:p>
            <a:endParaRPr lang="ru-RU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7900" l="10000" r="90000">
                        <a14:foregroundMark x1="31957" y1="13000" x2="31957" y2="13000"/>
                        <a14:foregroundMark x1="38043" y1="12000" x2="38043" y2="12000"/>
                        <a14:foregroundMark x1="42174" y1="9700" x2="42174" y2="9700"/>
                        <a14:foregroundMark x1="38587" y1="8800" x2="38587" y2="8800"/>
                        <a14:foregroundMark x1="34022" y1="6900" x2="34022" y2="6900"/>
                        <a14:foregroundMark x1="30978" y1="8300" x2="30978" y2="8300"/>
                        <a14:foregroundMark x1="26848" y1="11100" x2="26848" y2="11100"/>
                        <a14:foregroundMark x1="27391" y1="13500" x2="27391" y2="13500"/>
                        <a14:foregroundMark x1="17174" y1="78200" x2="17174" y2="78200"/>
                        <a14:foregroundMark x1="18696" y1="69700" x2="18696" y2="69700"/>
                        <a14:foregroundMark x1="22826" y1="66400" x2="22826" y2="66400"/>
                        <a14:foregroundMark x1="45217" y1="79100" x2="45217" y2="79100"/>
                        <a14:foregroundMark x1="47283" y1="83800" x2="47283" y2="83800"/>
                        <a14:foregroundMark x1="50326" y1="31300" x2="50326" y2="31300"/>
                        <a14:foregroundMark x1="58478" y1="27100" x2="58478" y2="27100"/>
                        <a14:foregroundMark x1="53913" y1="21400" x2="53913" y2="21400"/>
                        <a14:foregroundMark x1="56957" y1="22800" x2="56957" y2="22800"/>
                        <a14:foregroundMark x1="56957" y1="22800" x2="56957" y2="22800"/>
                        <a14:foregroundMark x1="55978" y1="21400" x2="55978" y2="21400"/>
                        <a14:foregroundMark x1="54348" y1="20000" x2="54348" y2="20000"/>
                        <a14:foregroundMark x1="51304" y1="17700" x2="51304" y2="17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068960"/>
            <a:ext cx="2526574" cy="274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0"/>
          <a:stretch/>
        </p:blipFill>
        <p:spPr>
          <a:xfrm>
            <a:off x="395536" y="476672"/>
            <a:ext cx="4123780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76672"/>
            <a:ext cx="3914022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5871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71600" y="476672"/>
            <a:ext cx="7632848" cy="5544616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17600" b="1" dirty="0">
                <a:solidFill>
                  <a:srgbClr val="C00000"/>
                </a:solidFill>
              </a:rPr>
              <a:t>Выводы:</a:t>
            </a:r>
          </a:p>
          <a:p>
            <a:pPr algn="just"/>
            <a:r>
              <a:rPr lang="ru-RU" sz="9600" dirty="0">
                <a:solidFill>
                  <a:srgbClr val="002060"/>
                </a:solidFill>
              </a:rPr>
              <a:t>владение навыка звукового анализа и синтеза предупреждает возможность возникновения нарушений письменной речи;</a:t>
            </a:r>
          </a:p>
          <a:p>
            <a:pPr algn="just"/>
            <a:r>
              <a:rPr lang="ru-RU" sz="9600" dirty="0">
                <a:solidFill>
                  <a:srgbClr val="002060"/>
                </a:solidFill>
              </a:rPr>
              <a:t>дети с ОНР не могут спонтанно встать на онтогенетический путь развития речи, свойственный нормальным детям, им требуется специальное обучение;</a:t>
            </a:r>
          </a:p>
          <a:p>
            <a:pPr algn="just"/>
            <a:r>
              <a:rPr lang="ru-RU" sz="9600" dirty="0">
                <a:solidFill>
                  <a:srgbClr val="002060"/>
                </a:solidFill>
              </a:rPr>
              <a:t>обучение ведется с учетом ведущей деятельности – игры;</a:t>
            </a:r>
          </a:p>
          <a:p>
            <a:pPr algn="just"/>
            <a:r>
              <a:rPr lang="ru-RU" sz="9600" dirty="0">
                <a:solidFill>
                  <a:srgbClr val="002060"/>
                </a:solidFill>
              </a:rPr>
              <a:t>полноценное овладение навыками звукового анализа и синтеза дает детям с ОНР равные стартовые возможности при обучении в школе вместе с детьми без речевых нарушений.</a:t>
            </a:r>
          </a:p>
          <a:p>
            <a:pPr algn="ctr"/>
            <a:endParaRPr lang="ru-RU" sz="9600" dirty="0">
              <a:solidFill>
                <a:srgbClr val="002060"/>
              </a:solidFill>
            </a:endParaRPr>
          </a:p>
          <a:p>
            <a:pPr algn="ctr"/>
            <a:endParaRPr lang="ru-RU" sz="9600" dirty="0">
              <a:solidFill>
                <a:srgbClr val="002060"/>
              </a:solidFill>
            </a:endParaRPr>
          </a:p>
          <a:p>
            <a:pPr algn="ctr"/>
            <a:endParaRPr lang="ru-RU" sz="9600" dirty="0">
              <a:solidFill>
                <a:srgbClr val="002060"/>
              </a:solidFill>
            </a:endParaRPr>
          </a:p>
          <a:p>
            <a:pPr algn="ctr"/>
            <a:endParaRPr lang="ru-RU" sz="9600" dirty="0">
              <a:solidFill>
                <a:srgbClr val="002060"/>
              </a:solidFill>
            </a:endParaRPr>
          </a:p>
          <a:p>
            <a:pPr algn="ctr"/>
            <a:endParaRPr lang="ru-RU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30" r="1580" b="13182"/>
          <a:stretch>
            <a:fillRect/>
          </a:stretch>
        </p:blipFill>
        <p:spPr bwMode="auto">
          <a:xfrm>
            <a:off x="6156176" y="4953197"/>
            <a:ext cx="2692821" cy="18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8" y="28828"/>
            <a:ext cx="9144000" cy="634082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+mn-lt"/>
              </a:rPr>
              <a:t>Список используемой литературы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6048672"/>
          </a:xfrm>
        </p:spPr>
        <p:txBody>
          <a:bodyPr>
            <a:normAutofit fontScale="25000" lnSpcReduction="20000"/>
          </a:bodyPr>
          <a:lstStyle/>
          <a:p>
            <a:pPr algn="just"/>
            <a:r>
              <a:rPr lang="ru-RU" sz="5600" dirty="0"/>
              <a:t>  </a:t>
            </a:r>
            <a:r>
              <a:rPr lang="ru-RU" sz="6400" dirty="0"/>
              <a:t>Быстрова Г.А., </a:t>
            </a:r>
            <a:r>
              <a:rPr lang="ru-RU" sz="6400" dirty="0" err="1"/>
              <a:t>Сизова</a:t>
            </a:r>
            <a:r>
              <a:rPr lang="ru-RU" sz="6400" dirty="0"/>
              <a:t> Э.А., Шуйская Т.А. «Логопедические игры и задания». СПБ, «КАРО», 2000г.</a:t>
            </a:r>
          </a:p>
          <a:p>
            <a:pPr algn="just"/>
            <a:r>
              <a:rPr lang="ru-RU" sz="6400" dirty="0"/>
              <a:t>Ванюхина Г. «</a:t>
            </a:r>
            <a:r>
              <a:rPr lang="ru-RU" sz="6400" dirty="0" err="1"/>
              <a:t>Речецветик</a:t>
            </a:r>
            <a:r>
              <a:rPr lang="ru-RU" sz="6400" dirty="0"/>
              <a:t>. Занимательное пособие для дошкольников». Книга первая. Екатеринбург, 1993г.</a:t>
            </a:r>
          </a:p>
          <a:p>
            <a:pPr algn="just"/>
            <a:r>
              <a:rPr lang="ru-RU" sz="6400" dirty="0"/>
              <a:t>Васильева  С.А.,   Соколова  Н.В.   «Логопедические  игры  для  дошкольников». Москва. «»Школа-Пресс», 1999г.</a:t>
            </a:r>
          </a:p>
          <a:p>
            <a:pPr algn="just"/>
            <a:r>
              <a:rPr lang="ru-RU" sz="6400" dirty="0"/>
              <a:t> Волина В.В. «Занимательное </a:t>
            </a:r>
            <a:r>
              <a:rPr lang="ru-RU" sz="6400" dirty="0" err="1"/>
              <a:t>азбуковедение</a:t>
            </a:r>
            <a:r>
              <a:rPr lang="ru-RU" sz="6400" dirty="0"/>
              <a:t>. Книга для родителей, учителей и милых детей». Москва, «Просвещение», 1994г.</a:t>
            </a:r>
          </a:p>
          <a:p>
            <a:pPr algn="just"/>
            <a:r>
              <a:rPr lang="ru-RU" sz="6400" dirty="0"/>
              <a:t> Глинка Г. А. Буду говорить, читать, писать правильно. М.: «Питер», 1997.</a:t>
            </a:r>
          </a:p>
          <a:p>
            <a:pPr algn="just"/>
            <a:r>
              <a:rPr lang="ru-RU" sz="6400" dirty="0" err="1"/>
              <a:t>Ефименкова</a:t>
            </a:r>
            <a:r>
              <a:rPr lang="ru-RU" sz="6400" dirty="0"/>
              <a:t> Л.Н. «Формирование речи у дошкольников». Москва, 1985г.</a:t>
            </a:r>
          </a:p>
          <a:p>
            <a:pPr algn="just"/>
            <a:r>
              <a:rPr lang="ru-RU" sz="6400" dirty="0"/>
              <a:t>Жукова    Н.С.,    </a:t>
            </a:r>
            <a:r>
              <a:rPr lang="ru-RU" sz="6400" dirty="0" err="1"/>
              <a:t>Мастюкова</a:t>
            </a:r>
            <a:r>
              <a:rPr lang="ru-RU" sz="6400" dirty="0"/>
              <a:t>    Е.М.,    Филичева    Т.Б.    «Преодоление    общего недоразвития речи у дошкольников». Москва, 1990г.</a:t>
            </a:r>
          </a:p>
          <a:p>
            <a:pPr algn="just"/>
            <a:r>
              <a:rPr lang="ru-RU" sz="6400" dirty="0"/>
              <a:t> Кислова Т.Р. «По дороге к азбуке». Москва. «</a:t>
            </a:r>
            <a:r>
              <a:rPr lang="ru-RU" sz="6400" dirty="0" err="1"/>
              <a:t>Баласс</a:t>
            </a:r>
            <a:r>
              <a:rPr lang="ru-RU" sz="6400" dirty="0"/>
              <a:t>», 1999г.</a:t>
            </a:r>
          </a:p>
          <a:p>
            <a:pPr algn="just"/>
            <a:r>
              <a:rPr lang="ru-RU" sz="6400" dirty="0"/>
              <a:t>Колесникова   Е.   В.,   Баренцева   Н.   С.   Развитие   фонематического   слуха   у дошкольников. М.: «</a:t>
            </a:r>
            <a:r>
              <a:rPr lang="ru-RU" sz="6400" dirty="0" err="1"/>
              <a:t>Еном</a:t>
            </a:r>
            <a:r>
              <a:rPr lang="ru-RU" sz="6400" dirty="0"/>
              <a:t>-Пресс», 1995.</a:t>
            </a:r>
          </a:p>
          <a:p>
            <a:pPr algn="just"/>
            <a:r>
              <a:rPr lang="ru-RU" sz="6400" dirty="0"/>
              <a:t>Колесникова Е.В. Развитие фонематического слуха у дошкольников. М.: «</a:t>
            </a:r>
            <a:r>
              <a:rPr lang="ru-RU" sz="6400" dirty="0" err="1"/>
              <a:t>Еном</a:t>
            </a:r>
            <a:r>
              <a:rPr lang="ru-RU" sz="6400" dirty="0"/>
              <a:t> и Д», 2000.</a:t>
            </a:r>
          </a:p>
          <a:p>
            <a:pPr algn="just"/>
            <a:r>
              <a:rPr lang="ru-RU" sz="6400" dirty="0"/>
              <a:t>1Колесникова Е.В. Развитие звукобуквенного анализа у детей 5—6 лет. М.: «</a:t>
            </a:r>
            <a:r>
              <a:rPr lang="ru-RU" sz="6400" dirty="0" err="1"/>
              <a:t>Еном</a:t>
            </a:r>
            <a:r>
              <a:rPr lang="ru-RU" sz="6400" dirty="0"/>
              <a:t> и Д», 2000.</a:t>
            </a:r>
          </a:p>
          <a:p>
            <a:pPr algn="just"/>
            <a:r>
              <a:rPr lang="ru-RU" sz="6400" dirty="0"/>
              <a:t>Лопухина И.С. «Логопедия. 550 занимательных упражнений для развития речи: пособие для логопедов и родителей». Москва, 1995г.</a:t>
            </a:r>
          </a:p>
          <a:p>
            <a:pPr algn="just"/>
            <a:r>
              <a:rPr lang="ru-RU" sz="6400" dirty="0"/>
              <a:t>Максаков </a:t>
            </a:r>
            <a:r>
              <a:rPr lang="ru-RU" sz="6400" dirty="0" err="1"/>
              <a:t>А.И.Думакова</a:t>
            </a:r>
            <a:r>
              <a:rPr lang="ru-RU" sz="6400" dirty="0"/>
              <a:t> Е.А. «Учите, играя». Москва, 1979г.</a:t>
            </a:r>
          </a:p>
          <a:p>
            <a:pPr algn="just"/>
            <a:r>
              <a:rPr lang="ru-RU" sz="6400" dirty="0"/>
              <a:t>Миронова С.А.  «Развитие речи дошкольников на логопедических занятиях». Москва, «Просвещение», 1991г.</a:t>
            </a:r>
          </a:p>
          <a:p>
            <a:pPr algn="just"/>
            <a:r>
              <a:rPr lang="ru-RU" sz="6400" dirty="0" err="1"/>
              <a:t>Пожиленко</a:t>
            </a:r>
            <a:r>
              <a:rPr lang="ru-RU" sz="6400" dirty="0"/>
              <a:t> Е.А. «Использование наглядных пособий и игровых приемов в коррекции речи дошкольников»// Дефектология.-№3, 1995г., стр. 76-81.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611560" y="332656"/>
            <a:ext cx="7992888" cy="5472608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/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Звуковой анализ и синтез слогов и слов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- один из этапов логопедической работы. Но он вызывает немало трудностей в процессе обучения детей, а особенно детей с общим недоразвитием речи, в связи с нарушением у детей фонематического восприятия.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В нашей стране проблемами фонематического восприятия занимались такие видные исследователи как </a:t>
            </a:r>
            <a:r>
              <a:rPr lang="ru-RU" sz="2400" dirty="0">
                <a:solidFill>
                  <a:srgbClr val="C00000"/>
                </a:solidFill>
              </a:rPr>
              <a:t>Д.Б. </a:t>
            </a:r>
            <a:r>
              <a:rPr lang="ru-RU" sz="2400" dirty="0" err="1">
                <a:solidFill>
                  <a:srgbClr val="C00000"/>
                </a:solidFill>
              </a:rPr>
              <a:t>Эльконин</a:t>
            </a:r>
            <a:r>
              <a:rPr lang="ru-RU" sz="2400" dirty="0">
                <a:solidFill>
                  <a:srgbClr val="C00000"/>
                </a:solidFill>
              </a:rPr>
              <a:t>, Р.Е. Левина, Н.С. </a:t>
            </a:r>
            <a:r>
              <a:rPr lang="ru-RU" sz="2400" dirty="0" err="1">
                <a:solidFill>
                  <a:srgbClr val="C00000"/>
                </a:solidFill>
              </a:rPr>
              <a:t>Журова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>
                <a:solidFill>
                  <a:srgbClr val="002060"/>
                </a:solidFill>
              </a:rPr>
              <a:t>и многие другие исследователи, но исследований применительно именно к дошкольникам с общим недоразвитием речи в формирования звукового анализа и синтеза, немного, что и составило основную проблему исследования.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157243" y="332656"/>
            <a:ext cx="7158753" cy="6336704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2400" dirty="0">
              <a:solidFill>
                <a:srgbClr val="002060"/>
              </a:solidFill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Специальные исследования </a:t>
            </a:r>
            <a:r>
              <a:rPr lang="ru-RU" sz="2400" dirty="0">
                <a:solidFill>
                  <a:srgbClr val="C00000"/>
                </a:solidFill>
              </a:rPr>
              <a:t>Р.Е. Левиной (1968 г.), Т.Б. Филичевой, Н.А. </a:t>
            </a:r>
            <a:r>
              <a:rPr lang="ru-RU" sz="2400" dirty="0" err="1">
                <a:solidFill>
                  <a:srgbClr val="C00000"/>
                </a:solidFill>
              </a:rPr>
              <a:t>Чевелёвой</a:t>
            </a:r>
            <a:r>
              <a:rPr lang="ru-RU" sz="2400" dirty="0">
                <a:solidFill>
                  <a:srgbClr val="C00000"/>
                </a:solidFill>
              </a:rPr>
              <a:t>, Г.Н. Чиркиной (1989 г.) </a:t>
            </a:r>
            <a:r>
              <a:rPr lang="ru-RU" sz="2400" dirty="0">
                <a:solidFill>
                  <a:srgbClr val="002060"/>
                </a:solidFill>
              </a:rPr>
              <a:t>показали, что существует связь между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дифференциацией звуков и запоминанием их</a:t>
            </a:r>
          </a:p>
          <a:p>
            <a:pPr algn="just"/>
            <a:r>
              <a:rPr lang="ru-RU" sz="2400" dirty="0">
                <a:solidFill>
                  <a:srgbClr val="002060"/>
                </a:solidFill>
              </a:rPr>
              <a:t>графического обозначения. 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А это обозначает, что анализ звучащей и произносимой речи является исходным моментом в обучении детей чтению и письму.</a:t>
            </a:r>
          </a:p>
          <a:p>
            <a:endParaRPr lang="ru-RU" sz="2400" dirty="0"/>
          </a:p>
          <a:p>
            <a:pPr algn="r"/>
            <a:r>
              <a:rPr lang="ru-RU" sz="2400" dirty="0">
                <a:solidFill>
                  <a:srgbClr val="C00000"/>
                </a:solidFill>
              </a:rPr>
              <a:t>                           «Только тот читает, кто                     различает звуки речи» </a:t>
            </a: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                                                </a:t>
            </a:r>
            <a:r>
              <a:rPr lang="ru-RU" sz="2400" dirty="0" err="1">
                <a:solidFill>
                  <a:srgbClr val="C00000"/>
                </a:solidFill>
              </a:rPr>
              <a:t>И.Н.Шапошниковым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pPr algn="ctr"/>
            <a:endParaRPr lang="ru-RU" sz="2400" dirty="0">
              <a:solidFill>
                <a:srgbClr val="C00000"/>
              </a:solidFill>
            </a:endParaRPr>
          </a:p>
          <a:p>
            <a:endParaRPr lang="ru-RU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77333"/>
            <a:ext cx="2161675" cy="2853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428728" y="785794"/>
            <a:ext cx="7000924" cy="4929222"/>
          </a:xfrm>
          <a:prstGeom prst="round2DiagRect">
            <a:avLst>
              <a:gd name="adj1" fmla="val 7385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dirty="0"/>
              <a:t> </a:t>
            </a:r>
            <a:r>
              <a:rPr lang="ru-RU" sz="2400" b="1" dirty="0">
                <a:solidFill>
                  <a:srgbClr val="C00000"/>
                </a:solidFill>
              </a:rPr>
              <a:t>Анализ</a:t>
            </a:r>
            <a:r>
              <a:rPr lang="ru-RU" sz="2400" dirty="0">
                <a:solidFill>
                  <a:srgbClr val="C00000"/>
                </a:solidFill>
              </a:rPr>
              <a:t> </a:t>
            </a:r>
            <a:r>
              <a:rPr lang="ru-RU" sz="2400" dirty="0">
                <a:solidFill>
                  <a:srgbClr val="002060"/>
                </a:solidFill>
              </a:rPr>
              <a:t>— это разделение слова на звуки, из которых оно состоит.</a:t>
            </a:r>
          </a:p>
          <a:p>
            <a:pPr algn="just"/>
            <a:r>
              <a:rPr lang="ru-RU" sz="2400" b="1" dirty="0">
                <a:solidFill>
                  <a:srgbClr val="C00000"/>
                </a:solidFill>
              </a:rPr>
              <a:t>Звуковой анализ</a:t>
            </a:r>
            <a:r>
              <a:rPr lang="ru-RU" sz="2400" dirty="0">
                <a:solidFill>
                  <a:srgbClr val="002060"/>
                </a:solidFill>
              </a:rPr>
              <a:t> лежит в основе процесса письма: при обучении письму и чтению исходным процессом является мысленное расчленение слова на составляющие его элементы (звуки), установление их количества и последовательности. </a:t>
            </a:r>
            <a:r>
              <a:rPr lang="ru-RU" sz="2400" dirty="0">
                <a:solidFill>
                  <a:srgbClr val="002060"/>
                </a:solidFill>
                <a:hlinkClick r:id="rId2"/>
              </a:rPr>
              <a:t/>
            </a:r>
            <a:br>
              <a:rPr lang="ru-RU" sz="2400" dirty="0">
                <a:solidFill>
                  <a:srgbClr val="002060"/>
                </a:solidFill>
                <a:hlinkClick r:id="rId2"/>
              </a:rPr>
            </a:br>
            <a:endParaRPr lang="ru-RU" sz="2400" dirty="0">
              <a:solidFill>
                <a:srgbClr val="002060"/>
              </a:solidFill>
            </a:endParaRP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  <a:p>
            <a:pPr algn="just"/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004" y="4005064"/>
            <a:ext cx="3610372" cy="1603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428728" y="837229"/>
            <a:ext cx="7000924" cy="4929222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C00000"/>
                </a:solidFill>
              </a:rPr>
              <a:t>Синтез</a:t>
            </a:r>
            <a:r>
              <a:rPr lang="ru-RU" sz="2400" dirty="0">
                <a:solidFill>
                  <a:srgbClr val="002060"/>
                </a:solidFill>
              </a:rPr>
              <a:t> — соединение звуков в слове. </a:t>
            </a:r>
            <a:r>
              <a:rPr lang="ru-RU" sz="2400" dirty="0">
                <a:solidFill>
                  <a:srgbClr val="002060"/>
                </a:solidFill>
                <a:hlinkClick r:id="rId2"/>
              </a:rPr>
              <a:t/>
            </a:r>
            <a:br>
              <a:rPr lang="ru-RU" sz="2400" dirty="0">
                <a:solidFill>
                  <a:srgbClr val="002060"/>
                </a:solidFill>
                <a:hlinkClick r:id="rId2"/>
              </a:rPr>
            </a:br>
            <a:r>
              <a:rPr lang="ru-RU" sz="2400" b="1" dirty="0">
                <a:solidFill>
                  <a:srgbClr val="C00000"/>
                </a:solidFill>
              </a:rPr>
              <a:t>Звуковой синтез</a:t>
            </a:r>
            <a:r>
              <a:rPr lang="ru-RU" sz="2400" dirty="0">
                <a:solidFill>
                  <a:srgbClr val="002060"/>
                </a:solidFill>
              </a:rPr>
              <a:t> лежит в основе процесса чтения: прочитать слово — значит по сочетанию отдельных букв, отражающих порядок звуков в слове, синтезировать их так, чтобы они составили реальное, «живое» слово. </a:t>
            </a:r>
          </a:p>
          <a:p>
            <a:pPr algn="ctr"/>
            <a:r>
              <a:rPr lang="ru-RU" sz="2000" b="1" i="1" dirty="0">
                <a:solidFill>
                  <a:srgbClr val="C00000"/>
                </a:solidFill>
              </a:rPr>
              <a:t>Полноценный синтез</a:t>
            </a:r>
            <a:r>
              <a:rPr lang="ru-RU" sz="2000" b="1" dirty="0"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solidFill>
                  <a:srgbClr val="C00000"/>
                </a:solidFill>
              </a:rPr>
              <a:t>возможен только на основе анализа звуковой структуры слов.</a:t>
            </a: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702787"/>
            <a:ext cx="2952328" cy="2024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021568" y="274638"/>
            <a:ext cx="7150831" cy="5314602"/>
          </a:xfrm>
          <a:prstGeom prst="round2DiagRect">
            <a:avLst>
              <a:gd name="adj1" fmla="val 5886"/>
              <a:gd name="adj2" fmla="val 0"/>
            </a:avLst>
          </a:prstGeom>
          <a:solidFill>
            <a:schemeClr val="lt1">
              <a:alpha val="65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  <a:p>
            <a:pPr algn="ctr"/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+mn-lt"/>
              </a:rPr>
              <a:t>Фонематическое восприятие</a:t>
            </a:r>
            <a:endParaRPr lang="ru-RU" sz="24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7222" y="864212"/>
            <a:ext cx="7571184" cy="25202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не требует специального обучения;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 smtClean="0">
                <a:solidFill>
                  <a:srgbClr val="002060"/>
                </a:solidFill>
              </a:rPr>
              <a:t>это первая ступень в поступательном движении к овладению грамотой;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ф</a:t>
            </a:r>
            <a:r>
              <a:rPr lang="ru-RU" sz="2400" dirty="0" smtClean="0">
                <a:solidFill>
                  <a:srgbClr val="002060"/>
                </a:solidFill>
              </a:rPr>
              <a:t>ормируется в период от года до четырех;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э</a:t>
            </a:r>
            <a:r>
              <a:rPr lang="ru-RU" sz="2400" dirty="0" smtClean="0">
                <a:solidFill>
                  <a:srgbClr val="002060"/>
                </a:solidFill>
              </a:rPr>
              <a:t>то способность различать особенности и порядок звуков, чтобы произнести их устно.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111" l="6556" r="90000">
                        <a14:foregroundMark x1="73778" y1="73778" x2="73778" y2="73778"/>
                        <a14:foregroundMark x1="59222" y1="67000" x2="59222" y2="67000"/>
                        <a14:foregroundMark x1="62778" y1="66333" x2="62778" y2="66333"/>
                        <a14:foregroundMark x1="59222" y1="59889" x2="59222" y2="59889"/>
                        <a14:foregroundMark x1="56556" y1="58889" x2="56556" y2="58889"/>
                        <a14:foregroundMark x1="76333" y1="74111" x2="76333" y2="74111"/>
                        <a14:foregroundMark x1="49111" y1="63444" x2="49111" y2="63444"/>
                        <a14:foregroundMark x1="21556" y1="70889" x2="21556" y2="70889"/>
                        <a14:foregroundMark x1="27333" y1="72556" x2="27333" y2="72556"/>
                        <a14:foregroundMark x1="27333" y1="72556" x2="27333" y2="72556"/>
                        <a14:foregroundMark x1="27333" y1="72556" x2="27333" y2="72556"/>
                        <a14:foregroundMark x1="25111" y1="75778" x2="25111" y2="75778"/>
                        <a14:foregroundMark x1="19556" y1="78000" x2="19556" y2="78000"/>
                        <a14:foregroundMark x1="18000" y1="78000" x2="18000" y2="78000"/>
                        <a14:foregroundMark x1="16333" y1="76444" x2="16333" y2="76444"/>
                        <a14:foregroundMark x1="15000" y1="77333" x2="15000" y2="77333"/>
                        <a14:foregroundMark x1="14333" y1="80333" x2="14333" y2="81333"/>
                        <a14:foregroundMark x1="14111" y1="81556" x2="14111" y2="81556"/>
                        <a14:foregroundMark x1="12111" y1="83556" x2="12111" y2="83556"/>
                        <a14:foregroundMark x1="12111" y1="83556" x2="12111" y2="83556"/>
                        <a14:foregroundMark x1="11778" y1="84222" x2="11778" y2="84222"/>
                        <a14:foregroundMark x1="9556" y1="84889" x2="9556" y2="84889"/>
                        <a14:foregroundMark x1="9222" y1="85222" x2="9222" y2="85222"/>
                        <a14:foregroundMark x1="9222" y1="85222" x2="9222" y2="85222"/>
                        <a14:foregroundMark x1="12444" y1="85444" x2="12444" y2="85444"/>
                        <a14:foregroundMark x1="13778" y1="84556" x2="13778" y2="84556"/>
                        <a14:foregroundMark x1="18000" y1="82556" x2="18000" y2="82556"/>
                        <a14:foregroundMark x1="18333" y1="82556" x2="18333" y2="82556"/>
                        <a14:foregroundMark x1="18556" y1="83222" x2="19556" y2="84222"/>
                        <a14:foregroundMark x1="20222" y1="84222" x2="20222" y2="84222"/>
                        <a14:foregroundMark x1="20222" y1="84222" x2="20222" y2="84222"/>
                        <a14:foregroundMark x1="20222" y1="84222" x2="20222" y2="84222"/>
                        <a14:foregroundMark x1="20556" y1="83889" x2="20556" y2="83889"/>
                        <a14:foregroundMark x1="20556" y1="83889" x2="20556" y2="83889"/>
                        <a14:foregroundMark x1="20556" y1="83889" x2="20556" y2="83889"/>
                        <a14:foregroundMark x1="20556" y1="83889" x2="20556" y2="83889"/>
                        <a14:foregroundMark x1="22778" y1="83556" x2="22778" y2="83556"/>
                        <a14:foregroundMark x1="23111" y1="83222" x2="22778" y2="80667"/>
                        <a14:foregroundMark x1="21222" y1="78000" x2="21222" y2="78000"/>
                        <a14:foregroundMark x1="21222" y1="78000" x2="21222" y2="78000"/>
                        <a14:foregroundMark x1="21556" y1="77111" x2="22778" y2="76444"/>
                        <a14:foregroundMark x1="27333" y1="75111" x2="27333" y2="75111"/>
                        <a14:foregroundMark x1="27667" y1="75111" x2="27667" y2="75111"/>
                        <a14:foregroundMark x1="28333" y1="72556" x2="30333" y2="74778"/>
                        <a14:foregroundMark x1="30333" y1="75111" x2="30667" y2="76111"/>
                        <a14:foregroundMark x1="31222" y1="76778" x2="31222" y2="76778"/>
                        <a14:foregroundMark x1="31556" y1="77111" x2="31556" y2="77111"/>
                        <a14:foregroundMark x1="32222" y1="77111" x2="32222" y2="77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9832" y="2852936"/>
            <a:ext cx="3422154" cy="284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5281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</TotalTime>
  <Words>1238</Words>
  <Application>Microsoft Office PowerPoint</Application>
  <PresentationFormat>Экран (4:3)</PresentationFormat>
  <Paragraphs>280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9" baseType="lpstr">
      <vt:lpstr>Arial</vt:lpstr>
      <vt:lpstr>Book Antiqua</vt:lpstr>
      <vt:lpstr>Bookman Old Style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Фонематическое восприятие</vt:lpstr>
      <vt:lpstr>  5 ступеней развития  фонематического восприятия</vt:lpstr>
      <vt:lpstr>        </vt:lpstr>
      <vt:lpstr>        </vt:lpstr>
      <vt:lpstr>        </vt:lpstr>
      <vt:lpstr>        </vt:lpstr>
      <vt:lpstr>        </vt:lpstr>
      <vt:lpstr>Презентация PowerPoint</vt:lpstr>
      <vt:lpstr>               Игровые технологии — это методы обучения грамоте у дошкольников, которые используют игру как средство стимулирования учебной деятельности. это системный подход, направленный на использование игровых форм и методов для формирования навыков анализа и синтеза в учебном процессе.   Они могут включать дидактические игры, творческие задания, проблемные ситуации и использование стихотворных текстов     Игровые технологии — эффективный путь развития звукового восприятия у детей с ОНР.             </vt:lpstr>
      <vt:lpstr>Принципы игровых технологий: </vt:lpstr>
      <vt:lpstr>Презентация PowerPoint</vt:lpstr>
      <vt:lpstr>Презентация PowerPoint</vt:lpstr>
      <vt:lpstr>Презентация PowerPoint</vt:lpstr>
      <vt:lpstr> «Звуковая линейка»</vt:lpstr>
      <vt:lpstr>Презентация PowerPoint</vt:lpstr>
      <vt:lpstr> «Логопедический поезд»</vt:lpstr>
      <vt:lpstr>Презентация PowerPoint</vt:lpstr>
      <vt:lpstr>Презентация PowerPoint</vt:lpstr>
      <vt:lpstr>Презентация PowerPoint</vt:lpstr>
      <vt:lpstr>Презентация PowerPoint</vt:lpstr>
      <vt:lpstr>«Веселый паравозик» Цель: Формирование у детей понятия «слог», упражнять в делении слов на слоги, определении количества слогов в слове.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Список используемой литературы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INWIN</cp:lastModifiedBy>
  <cp:revision>94</cp:revision>
  <dcterms:created xsi:type="dcterms:W3CDTF">2012-08-01T10:59:00Z</dcterms:created>
  <dcterms:modified xsi:type="dcterms:W3CDTF">2026-02-27T04:55:41Z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601040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  <property fmtid="{D5CDD505-2E9C-101B-9397-08002B2CF9AE}" pid="5" name="ICV">
    <vt:lpwstr>2E8C89288D2B4913A40321D2C8DA21C9_12</vt:lpwstr>
  </property>
  <property fmtid="{D5CDD505-2E9C-101B-9397-08002B2CF9AE}" pid="6" name="KSOProductBuildVer">
    <vt:lpwstr>1049-12.2.0.23196</vt:lpwstr>
  </property>
</Properties>
</file>