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2" r:id="rId3"/>
    <p:sldId id="337" r:id="rId4"/>
    <p:sldId id="344" r:id="rId5"/>
    <p:sldId id="342" r:id="rId6"/>
    <p:sldId id="341" r:id="rId7"/>
    <p:sldId id="338" r:id="rId8"/>
    <p:sldId id="339" r:id="rId9"/>
    <p:sldId id="343" r:id="rId10"/>
    <p:sldId id="346" r:id="rId11"/>
    <p:sldId id="348" r:id="rId12"/>
    <p:sldId id="349" r:id="rId13"/>
    <p:sldId id="352" r:id="rId14"/>
    <p:sldId id="350" r:id="rId15"/>
    <p:sldId id="351" r:id="rId16"/>
    <p:sldId id="33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42CB3-EB23-453E-909B-58AC30836287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5AA5-E98E-4A2C-8C52-F3A98D2D76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496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image38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836613"/>
            <a:ext cx="8169275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124744"/>
            <a:ext cx="5616624" cy="201622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1" y="4365104"/>
            <a:ext cx="5040561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ser\Desktop\image38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388" y="5676900"/>
            <a:ext cx="1546225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563563" y="5808663"/>
            <a:ext cx="1655762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00" b="1">
                <a:solidFill>
                  <a:schemeClr val="bg1"/>
                </a:solidFill>
                <a:ea typeface="Gungsuh" pitchFamily="18" charset="-127"/>
              </a:rPr>
              <a:t>shpuntova.ucoz.ru</a:t>
            </a:r>
            <a:endParaRPr lang="ru-RU" sz="900" b="1">
              <a:solidFill>
                <a:schemeClr val="bg1"/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90491"/>
            <a:ext cx="8229600" cy="40857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79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  <a:lumMod val="75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Рамка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3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6600000" scaled="0"/>
            <a:tileRect/>
          </a:gradFill>
          <a:ln>
            <a:solidFill>
              <a:schemeClr val="accent1">
                <a:shade val="50000"/>
              </a:schemeClr>
            </a:solidFill>
          </a:ln>
          <a:scene3d>
            <a:camera prst="orthographicFront"/>
            <a:lightRig rig="balanced" dir="t">
              <a:rot lat="0" lon="0" rev="3000000"/>
            </a:lightRig>
          </a:scene3d>
          <a:sp3d contourW="12700" prstMaterial="dkEdge">
            <a:contourClr>
              <a:schemeClr val="tx2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Gungsuh" pitchFamily="18" charset="-127"/>
          <a:ea typeface="Gungsuh" pitchFamily="18" charset="-127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ungsuh" pitchFamily="18" charset="-127"/>
          <a:ea typeface="Gungsuh" pitchFamily="18" charset="-127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Gungsuh" pitchFamily="18" charset="-127"/>
          <a:ea typeface="Gungsuh" pitchFamily="18" charset="-127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Gungsuh" pitchFamily="18" charset="-127"/>
          <a:ea typeface="Gungsuh" pitchFamily="18" charset="-127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Gungsuh" pitchFamily="18" charset="-127"/>
          <a:ea typeface="Gungsuh" pitchFamily="18" charset="-127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Gungsuh" pitchFamily="18" charset="-127"/>
          <a:ea typeface="Gungsuh" pitchFamily="18" charset="-127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Gungsuh" pitchFamily="18" charset="-127"/>
          <a:ea typeface="Gungsuh" pitchFamily="18" charset="-127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ossinka91.netboard.me/ke0jzqfkykwtqqm/?tab=679091&amp;link=ApyhfBiC-LOZAmCHS-v2cTLM6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1979712" y="836712"/>
            <a:ext cx="5616575" cy="2232248"/>
          </a:xfrm>
        </p:spPr>
        <p:txBody>
          <a:bodyPr/>
          <a:lstStyle/>
          <a:p>
            <a:r>
              <a:rPr lang="ru-RU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АВГУСТОВСКОЕ </a:t>
            </a:r>
            <a:r>
              <a:rPr lang="ru-RU" sz="18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СОВЕЩАНИЕ 2025</a:t>
            </a:r>
            <a:r>
              <a:rPr lang="ru-RU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КРУГЛЫЙ СТОЛ (вопрос-ответ)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Психолого-педагогическое сопровождение образовательного процесса в ДОО</a:t>
            </a:r>
            <a:endParaRPr lang="ru-RU" sz="2400" dirty="0"/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877272"/>
            <a:ext cx="8712967" cy="720080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</a:rPr>
              <a:t>Городское методическое объединение педагогов-психологов ДОО</a:t>
            </a:r>
            <a:endParaRPr lang="ru-RU" sz="1800" dirty="0">
              <a:solidFill>
                <a:srgbClr val="FF0000"/>
              </a:solidFill>
            </a:endParaRPr>
          </a:p>
          <a:p>
            <a:pPr algn="r"/>
            <a:r>
              <a:rPr lang="ru-RU" sz="1600" dirty="0" smtClean="0">
                <a:solidFill>
                  <a:srgbClr val="3366FF"/>
                </a:solidFill>
              </a:rPr>
              <a:t>руководитель ГМО педагог-психолог ВКК Федосеева Л.П.</a:t>
            </a:r>
            <a:endParaRPr lang="ru-RU" sz="1600" dirty="0"/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ДОКУМЕНТАЦИЯ ПП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АВГУСТОВКИ 2023год; 2024год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9311" y="1628800"/>
            <a:ext cx="8640960" cy="2350422"/>
          </a:xfrm>
        </p:spPr>
        <p:txBody>
          <a:bodyPr/>
          <a:lstStyle/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462455" y="1322617"/>
            <a:ext cx="4189803" cy="954255"/>
            <a:chOff x="0" y="648071"/>
            <a:chExt cx="4189803" cy="1136661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648071"/>
              <a:ext cx="4189803" cy="1136661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55487" y="703558"/>
              <a:ext cx="4078829" cy="1025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r>
                <a:rPr lang="ru-RU" b="1" dirty="0" smtClean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            </a:t>
              </a:r>
              <a:r>
                <a:rPr lang="ru-RU" sz="2000" b="1" dirty="0" smtClean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НОРМАТИВНО-ПРАВОВАЯ</a:t>
              </a:r>
            </a:p>
            <a:p>
              <a:r>
                <a:rPr lang="ru-RU" b="1" i="1" dirty="0" smtClean="0">
                  <a:solidFill>
                    <a:srgbClr val="C00000"/>
                  </a:solidFill>
                </a:rPr>
                <a:t>      (</a:t>
              </a:r>
              <a:r>
                <a:rPr lang="ru-RU" b="1" i="1" dirty="0">
                  <a:solidFill>
                    <a:srgbClr val="C00000"/>
                  </a:solidFill>
                </a:rPr>
                <a:t>законодательно-правовые акты </a:t>
              </a:r>
              <a:r>
                <a:rPr lang="ru-RU" b="1" i="1" dirty="0" smtClean="0">
                  <a:solidFill>
                    <a:srgbClr val="C00000"/>
                  </a:solidFill>
                </a:rPr>
                <a:t>  </a:t>
              </a:r>
            </a:p>
            <a:p>
              <a:r>
                <a:rPr lang="ru-RU" b="1" i="1" dirty="0" smtClean="0">
                  <a:solidFill>
                    <a:srgbClr val="C00000"/>
                  </a:solidFill>
                </a:rPr>
                <a:t>       и </a:t>
              </a:r>
              <a:r>
                <a:rPr lang="ru-RU" b="1" i="1" dirty="0">
                  <a:solidFill>
                    <a:srgbClr val="C00000"/>
                  </a:solidFill>
                </a:rPr>
                <a:t>нормативные документы)</a:t>
              </a:r>
            </a:p>
            <a:p>
              <a:pPr lvl="0"/>
              <a:r>
                <a:rPr lang="ru-RU" b="1" dirty="0" smtClean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endParaRPr lang="ru-RU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15" name="Скругленный прямоугольник 4"/>
          <p:cNvSpPr/>
          <p:nvPr/>
        </p:nvSpPr>
        <p:spPr>
          <a:xfrm>
            <a:off x="359036" y="3115430"/>
            <a:ext cx="4115732" cy="56590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/>
            <a:endParaRPr lang="ru-RU" sz="2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4353740" y="2379293"/>
            <a:ext cx="4464496" cy="906031"/>
            <a:chOff x="4392487" y="2232249"/>
            <a:chExt cx="3892440" cy="1246153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392487" y="2232249"/>
              <a:ext cx="3892440" cy="1246153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4453319" y="2293081"/>
              <a:ext cx="3770776" cy="1124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/>
              <a:r>
                <a:rPr lang="ru-RU" sz="2000" b="1" dirty="0" smtClean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СПЕЦИАЛЬНАЯ </a:t>
              </a:r>
            </a:p>
            <a:p>
              <a:pPr lvl="0" algn="ctr"/>
              <a:r>
                <a:rPr lang="ru-RU" sz="2000" b="1" dirty="0" smtClean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(закрытая и открытая для доступа)</a:t>
              </a:r>
              <a:endParaRPr lang="ru-RU" sz="2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181525" y="3533544"/>
            <a:ext cx="4896544" cy="958900"/>
            <a:chOff x="4320487" y="3528393"/>
            <a:chExt cx="4082214" cy="627137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4320487" y="3528393"/>
              <a:ext cx="3951654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ОРГАНИЗАЦИОННО-МЕТОДИЧЕСКАЯ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Скругленный прямоугольник 4"/>
            <p:cNvSpPr/>
            <p:nvPr/>
          </p:nvSpPr>
          <p:spPr>
            <a:xfrm>
              <a:off x="4454308" y="3559007"/>
              <a:ext cx="3948393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3773310" y="4725144"/>
            <a:ext cx="4896544" cy="912091"/>
            <a:chOff x="4320487" y="3528393"/>
            <a:chExt cx="4082214" cy="627137"/>
          </a:xfrm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4320487" y="3528393"/>
              <a:ext cx="3951654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ru-RU" sz="2000" b="1" dirty="0" smtClean="0">
                  <a:solidFill>
                    <a:schemeClr val="tx1"/>
                  </a:solidFill>
                </a:rPr>
                <a:t>ОТЧЁТНАЯ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Скругленный прямоугольник 4"/>
            <p:cNvSpPr/>
            <p:nvPr/>
          </p:nvSpPr>
          <p:spPr>
            <a:xfrm>
              <a:off x="4454308" y="3559007"/>
              <a:ext cx="3948393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197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РАБОЧЕЕ ВРЕМЯ 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3951148"/>
          </a:xfrm>
        </p:spPr>
        <p:txBody>
          <a:bodyPr/>
          <a:lstStyle/>
          <a:p>
            <a:pPr marL="0" lvl="0" indent="0" algn="ctr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Самым сложным является распределение 18 часов работы (на 1 ставку) с участниками образовательных отношений</a:t>
            </a:r>
          </a:p>
          <a:p>
            <a:pPr lvl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Font typeface="Wingdings" pitchFamily="2" charset="2"/>
              <a:buChar char="Ø"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неделю 2 часа отводится на работу с педагогами и 2 часа на работу с родителями. Остальные 14 часов работы отводятся на работу с детьми</a:t>
            </a:r>
          </a:p>
          <a:p>
            <a:pPr lvl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Font typeface="Wingdings" pitchFamily="2" charset="2"/>
              <a:buChar char="Ø"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циклограмме работа с родителями планируется на 2 половину дня. В это время, как правило, удобно проводить семинары, тренинги, консультации для родителей, родительские собрания…..</a:t>
            </a:r>
          </a:p>
          <a:p>
            <a:pPr lvl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Font typeface="Wingdings" pitchFamily="2" charset="2"/>
              <a:buChar char="Ø"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с педагогами планируется на период времени с 13.00 до 15.00. Это связано с тем, что в это время у детей тихий час и у педагогов есть возможность участвовать в мероприятиях, проводимых психологом.</a:t>
            </a:r>
            <a:endParaRPr lang="ru-RU" sz="18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9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РАБОЧЕЕ ВРЕМЯ 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3951148"/>
          </a:xfrm>
        </p:spPr>
        <p:txBody>
          <a:bodyPr/>
          <a:lstStyle/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Самым проблематичным, является распределение времени на работу с детьми. Это связано с тем, что педагог-психолог в детском саду не является профилирующим специалистом, поэтому в сетку занятий не вносятся занятия с педагогом-психологом, поскольку количество общих занятий не может превышать нормы СанПиН 1.2.3685-21.</a:t>
            </a:r>
            <a:endParaRPr lang="ru-RU" sz="18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из этого самым продуктивным временем для работы психолога с детьми являются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промежутки времени:</a:t>
            </a:r>
            <a:endParaRPr lang="ru-RU" sz="18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первую половину дня: 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8.00 до 9.00 и с 11.00 до 12.00. В это время можно планировать индивидуальную работу с детьми, проводить диагностику; </a:t>
            </a:r>
            <a:endParaRPr lang="ru-RU" sz="1800" b="1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вторую половину дня 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планирования работы педагога-психолога с детьми подойдёт промежуток времени с 15.00 до 17.00. В это время удобно проводить групповые занятия с детьми.</a:t>
            </a:r>
            <a:endParaRPr lang="ru-RU" sz="1800" b="1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26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РАБОЧЕЕ ВРЕМЯ 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3951148"/>
          </a:xfrm>
        </p:spPr>
        <p:txBody>
          <a:bodyPr/>
          <a:lstStyle/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fontAlgn="auto"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Когда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 тогда брать детей на занятия?</a:t>
            </a:r>
          </a:p>
          <a:p>
            <a:pPr marL="0" lvl="0" indent="0" algn="just" fontAlgn="auto"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новыми </a:t>
            </a:r>
            <a:r>
              <a:rPr lang="ru-RU" sz="18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СанПинами</a:t>
            </a:r>
            <a:r>
              <a:rPr lang="ru-RU" sz="1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самим продуктивным 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временем для нас в работе с детьми являются следующие промежутки времени: с 8:00 до 9:00 и с 11:00 до 12:00, а также вторая половина дня, когда образовательной деятельности нет. На индивидуальную работу с 8.00 до 9.00, с прогулки детей брать НЕЛЬЗЯ, только если она более 3 часов. Групповые-вторая половина дня!</a:t>
            </a: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fontAlgn="auto"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противном случае за реализацию ООП не в полном объёме может быть наложен штраф на должностных лиц в размере от тридцати до пятидесяти тысяч рублей. 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(КоАП РФ от 30.12.2001 г. № 195 — ФЗ Статья 19.30. «Нарушение требований к ведению образовательной деятельности и организации образовательного процесса»)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8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РАБОЧЕЕ ВРЕМЯ 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3951148"/>
          </a:xfrm>
        </p:spPr>
        <p:txBody>
          <a:bodyPr/>
          <a:lstStyle/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составить график работы таким образом, то психолог будет работать 3 дня в первую половину дня и 2 дня во вторую половину дня. </a:t>
            </a:r>
          </a:p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с учётом представленных выше рекомендаций по распределению времени работы с участниками образовательных отношений у педагога-психолога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уйдет 2 часа на работу с родителями, 2 часа на работу с педагогами, 10 часов на работу с детьми.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18 часов нами будет потрачено 14 часов работы.</a:t>
            </a:r>
          </a:p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Где же взять ещё 4 часа на работу с детьми? </a:t>
            </a:r>
            <a:endParaRPr lang="ru-RU" sz="18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716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РАБОЧЕЕ ВРЕМЯ 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3951148"/>
          </a:xfrm>
        </p:spPr>
        <p:txBody>
          <a:bodyPr/>
          <a:lstStyle/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204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этого идеально подойдут часы в первую половину дня, когда другие педагоги проводят свои занятия. В это время можно проводить наблюдение за детьми, оказывать помощь педагогам во взаимодействии с детьми, организовывать совместные занятия психолога с воспитателями и другими специалистами. </a:t>
            </a:r>
            <a:endParaRPr lang="ru-RU" sz="18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Оставшиеся 18 часов в циклограмме работы педагога-психолога отводится на организационно-методическую работу, участие в методических объединениях психологов, повышение своей квалификации и т.д. </a:t>
            </a:r>
            <a:endParaRPr lang="ru-RU" sz="18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348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772816"/>
            <a:ext cx="63367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ССМП\Downloads\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6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sz="3600" dirty="0" smtClean="0"/>
              <a:t>ПЛАН РАБОТЫ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/>
          <a:lstStyle/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/>
              <a:t>Работа педагога-психолога в ДОУ в соответствии с ФГОС ДО, ФОП ДО, ФАОП ДО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Нормативно-правовая документация педагога-психолога ДОУ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Организационно-методическая документация педагога-психолога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Психолого-педагогическое сопровождение образовательного процесса в ДОУ </a:t>
            </a:r>
            <a:r>
              <a:rPr lang="ru-RU" b="1" dirty="0">
                <a:solidFill>
                  <a:srgbClr val="FF0000"/>
                </a:solidFill>
              </a:rPr>
              <a:t>(Программа психолого-педагогического сопровождения образовательного процесса; Рабочие программы коррекционно-развивающей/психопрофилактической работы)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Вопросы аттестации </a:t>
            </a:r>
            <a:r>
              <a:rPr lang="ru-RU" b="1" dirty="0">
                <a:solidFill>
                  <a:srgbClr val="FF0000"/>
                </a:solidFill>
              </a:rPr>
              <a:t>(приказ от 24.03.2023г. №196 </a:t>
            </a:r>
            <a:r>
              <a:rPr lang="ru-RU" b="1" dirty="0" err="1">
                <a:solidFill>
                  <a:srgbClr val="FF0000"/>
                </a:solidFill>
              </a:rPr>
              <a:t>Минпросвещения</a:t>
            </a:r>
            <a:r>
              <a:rPr lang="ru-RU" b="1" dirty="0">
                <a:solidFill>
                  <a:srgbClr val="FF0000"/>
                </a:solidFill>
              </a:rPr>
              <a:t> РФ)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</a:rPr>
              <a:t>Журнал учёта видов работ педагога-психолога, заполнение отчётной документации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Конкурсное движение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СОП!!!</a:t>
            </a:r>
            <a:r>
              <a:rPr lang="ru-RU" u="sng" dirty="0">
                <a:hlinkClick r:id="rId2"/>
              </a:rPr>
              <a:t> </a:t>
            </a:r>
            <a:endParaRPr lang="ru-RU" u="sng" dirty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F0000"/>
                </a:solidFill>
              </a:rPr>
              <a:t>Новое</a:t>
            </a:r>
            <a:r>
              <a:rPr lang="ru-RU" u="sng" dirty="0"/>
              <a:t> О внесении изменений в ФЗ «Об образовании в Российской Федерации</a:t>
            </a:r>
            <a:r>
              <a:rPr lang="ru-RU" u="sng" dirty="0" smtClean="0"/>
              <a:t>»</a:t>
            </a: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2061"/>
            <a:ext cx="1800200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050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24136"/>
          </a:xfrm>
        </p:spPr>
        <p:txBody>
          <a:bodyPr/>
          <a:lstStyle/>
          <a:p>
            <a:r>
              <a:rPr lang="ru-RU" sz="2800" dirty="0" smtClean="0"/>
              <a:t>Деятельность психолога в ДОУ</a:t>
            </a:r>
            <a:r>
              <a:rPr lang="ru-RU" sz="2800" kern="0" dirty="0" smtClean="0">
                <a:solidFill>
                  <a:srgbClr val="000066"/>
                </a:solidFill>
                <a:latin typeface="Arial"/>
              </a:rPr>
              <a:t/>
            </a:r>
            <a:br>
              <a:rPr lang="ru-RU" sz="2800" kern="0" dirty="0" smtClean="0">
                <a:solidFill>
                  <a:srgbClr val="000066"/>
                </a:solidFill>
                <a:latin typeface="Arial"/>
              </a:rPr>
            </a:br>
            <a:r>
              <a:rPr lang="ru-RU" sz="1600" kern="0" dirty="0" smtClean="0">
                <a:solidFill>
                  <a:srgbClr val="000066"/>
                </a:solidFill>
                <a:latin typeface="Arial"/>
              </a:rPr>
              <a:t>регламентирована </a:t>
            </a:r>
            <a:r>
              <a:rPr lang="ru-RU" sz="1600" kern="0" dirty="0">
                <a:solidFill>
                  <a:srgbClr val="000066"/>
                </a:solidFill>
                <a:latin typeface="Arial"/>
              </a:rPr>
              <a:t>профессиональным стандартом «Педагог-психолог (психолог в сфере образования) </a:t>
            </a:r>
            <a:br>
              <a:rPr lang="ru-RU" sz="1600" kern="0" dirty="0">
                <a:solidFill>
                  <a:srgbClr val="000066"/>
                </a:solidFill>
                <a:latin typeface="Arial"/>
              </a:rPr>
            </a:br>
            <a:r>
              <a:rPr lang="ru-RU" sz="1600" kern="0" dirty="0">
                <a:solidFill>
                  <a:srgbClr val="C00000"/>
                </a:solidFill>
                <a:latin typeface="Arial"/>
              </a:rPr>
              <a:t>утверждён приказом Минтруда России от 24.07.2015г. №514н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872208" cy="1263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1490008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chemeClr val="bg1"/>
                </a:solidFill>
              </a:rPr>
              <a:t>психолого-педагогическое </a:t>
            </a:r>
            <a:r>
              <a:rPr lang="ru-RU" sz="2400" b="1" dirty="0" smtClean="0">
                <a:solidFill>
                  <a:schemeClr val="bg1"/>
                </a:solidFill>
              </a:rPr>
              <a:t>сопровождение  </a:t>
            </a:r>
            <a:r>
              <a:rPr lang="ru-RU" sz="2400" b="1" dirty="0">
                <a:solidFill>
                  <a:schemeClr val="bg1"/>
                </a:solidFill>
              </a:rPr>
              <a:t>образовательного </a:t>
            </a:r>
            <a:r>
              <a:rPr lang="ru-RU" sz="2400" b="1" dirty="0" smtClean="0">
                <a:solidFill>
                  <a:schemeClr val="bg1"/>
                </a:solidFill>
              </a:rPr>
              <a:t>процесса (в том числе субъектов образовательного процесса), </a:t>
            </a:r>
            <a:r>
              <a:rPr lang="ru-RU" sz="2400" b="1" dirty="0">
                <a:solidFill>
                  <a:schemeClr val="bg1"/>
                </a:solidFill>
              </a:rPr>
              <a:t>основных и дополнительных образовательных программ, оказание психолого-педагогической помощи лицам с ООП, испытывающими трудности в освоении основных и дополнительных программ, развитии и социальной адаптации</a:t>
            </a:r>
          </a:p>
          <a:p>
            <a:pPr marL="0" indent="0" algn="ctr">
              <a:buNone/>
            </a:pPr>
            <a:r>
              <a:rPr lang="ru-RU" sz="2400" b="1" dirty="0"/>
              <a:t/>
            </a:r>
            <a:br>
              <a:rPr lang="ru-RU" sz="2400" b="1" dirty="0"/>
            </a:br>
            <a:r>
              <a:rPr lang="ru-RU" b="1" dirty="0"/>
              <a:t>Психологическая безопасность образовательного процесса - это состояние психологической защищенности ребенка от угроз его достоинству, душевному благополучию, позитивному мировосприятию и отношению к самому </a:t>
            </a:r>
            <a:r>
              <a:rPr lang="ru-RU" b="1" dirty="0" smtClean="0"/>
              <a:t>себе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386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24136"/>
          </a:xfrm>
        </p:spPr>
        <p:txBody>
          <a:bodyPr/>
          <a:lstStyle/>
          <a:p>
            <a:r>
              <a:rPr lang="ru-RU" sz="2800" dirty="0" smtClean="0"/>
              <a:t>Деятельность психолога в ДОУ</a:t>
            </a:r>
            <a:r>
              <a:rPr lang="ru-RU" sz="2800" kern="0" dirty="0" smtClean="0">
                <a:solidFill>
                  <a:srgbClr val="000066"/>
                </a:solidFill>
                <a:latin typeface="Arial"/>
              </a:rPr>
              <a:t/>
            </a:r>
            <a:br>
              <a:rPr lang="ru-RU" sz="2800" kern="0" dirty="0" smtClean="0">
                <a:solidFill>
                  <a:srgbClr val="000066"/>
                </a:solidFill>
                <a:latin typeface="Arial"/>
              </a:rPr>
            </a:br>
            <a:r>
              <a:rPr lang="ru-RU" sz="1600" kern="0" dirty="0" smtClean="0">
                <a:solidFill>
                  <a:srgbClr val="000066"/>
                </a:solidFill>
                <a:latin typeface="Arial"/>
              </a:rPr>
              <a:t>регламентирована </a:t>
            </a:r>
            <a:r>
              <a:rPr lang="ru-RU" sz="1600" kern="0" dirty="0">
                <a:solidFill>
                  <a:srgbClr val="000066"/>
                </a:solidFill>
                <a:latin typeface="Arial"/>
              </a:rPr>
              <a:t>профессиональным стандартом «Педагог-психолог (психолог в сфере образования) </a:t>
            </a:r>
            <a:br>
              <a:rPr lang="ru-RU" sz="1600" kern="0" dirty="0">
                <a:solidFill>
                  <a:srgbClr val="000066"/>
                </a:solidFill>
                <a:latin typeface="Arial"/>
              </a:rPr>
            </a:br>
            <a:r>
              <a:rPr lang="ru-RU" sz="1600" kern="0" dirty="0">
                <a:solidFill>
                  <a:srgbClr val="C00000"/>
                </a:solidFill>
                <a:latin typeface="Arial"/>
              </a:rPr>
              <a:t>утверждён приказом Минтруда России от 24.07.2015г. №514н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872208" cy="1263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1490008"/>
            <a:ext cx="70567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АДАПТАЦИЯ (все возраста)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МОНИТОРИНГ </a:t>
            </a:r>
            <a:r>
              <a:rPr lang="ru-RU" sz="2400" b="1" dirty="0" err="1" smtClean="0">
                <a:solidFill>
                  <a:schemeClr val="bg1"/>
                </a:solidFill>
              </a:rPr>
              <a:t>сформированности</a:t>
            </a:r>
            <a:r>
              <a:rPr lang="ru-RU" sz="2400" b="1" dirty="0" smtClean="0">
                <a:solidFill>
                  <a:schemeClr val="bg1"/>
                </a:solidFill>
              </a:rPr>
              <a:t> предпосылок УУД воспитанников 6-7лет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КОРРЕКЦИОННО-РАЗВИВАЮЩАЯ работа (целевые группы)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ПСИХОЛОГИЧЕСКАЯ ЭКСПЕРТИЗА РППС ДОО </a:t>
            </a:r>
            <a:r>
              <a:rPr lang="ru-RU" sz="2400" b="1" smtClean="0">
                <a:solidFill>
                  <a:schemeClr val="bg1"/>
                </a:solidFill>
              </a:rPr>
              <a:t>и взаимодействие </a:t>
            </a:r>
            <a:r>
              <a:rPr lang="ru-RU" sz="2400" b="1" dirty="0" smtClean="0">
                <a:solidFill>
                  <a:schemeClr val="bg1"/>
                </a:solidFill>
              </a:rPr>
              <a:t>РЕБЁНОК-ПЕДАГОГ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ПСИХОЛОГИЧЕСКОЕ просвещение и профилактика (родители, педагоги)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Mosaïques marocaines traditionnelles - Главная Facebook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37113"/>
            <a:ext cx="1762125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26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24136"/>
          </a:xfrm>
        </p:spPr>
        <p:txBody>
          <a:bodyPr/>
          <a:lstStyle/>
          <a:p>
            <a:r>
              <a:rPr lang="ru-RU" sz="2400" dirty="0" smtClean="0"/>
              <a:t>СУБЪЕКТЫ ОБРАЗОВАТЕЛЬНОГО ПРОЦЕССА</a:t>
            </a:r>
            <a:r>
              <a:rPr lang="ru-RU" sz="2800" kern="0" dirty="0" smtClean="0">
                <a:solidFill>
                  <a:srgbClr val="000066"/>
                </a:solidFill>
                <a:latin typeface="Arial"/>
              </a:rPr>
              <a:t/>
            </a:r>
            <a:br>
              <a:rPr lang="ru-RU" sz="2800" kern="0" dirty="0" smtClean="0">
                <a:solidFill>
                  <a:srgbClr val="000066"/>
                </a:solidFill>
                <a:latin typeface="Arial"/>
              </a:rPr>
            </a:b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872208" cy="1263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1490008"/>
            <a:ext cx="70567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/>
              <a:t/>
            </a:r>
            <a:br>
              <a:rPr lang="ru-RU" sz="2400" b="1" dirty="0"/>
            </a:b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196752"/>
            <a:ext cx="756084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b="1" dirty="0" smtClean="0"/>
              <a:t> Обучающиеся </a:t>
            </a:r>
            <a:r>
              <a:rPr lang="ru-RU" sz="3600" b="1" dirty="0"/>
              <a:t>(воспитанники)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1" dirty="0" smtClean="0"/>
              <a:t> Родители </a:t>
            </a:r>
            <a:r>
              <a:rPr lang="ru-RU" sz="3600" b="1" dirty="0"/>
              <a:t>(законные представители)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1" dirty="0" smtClean="0"/>
              <a:t> Педагогический </a:t>
            </a:r>
            <a:r>
              <a:rPr lang="ru-RU" sz="3600" b="1" dirty="0"/>
              <a:t>коллектив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1" dirty="0" smtClean="0"/>
              <a:t> Административный </a:t>
            </a:r>
            <a:r>
              <a:rPr lang="ru-RU" sz="3600" b="1" dirty="0"/>
              <a:t>блок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1" dirty="0" smtClean="0"/>
              <a:t> Сопутствующий контингент </a:t>
            </a:r>
          </a:p>
          <a:p>
            <a:r>
              <a:rPr lang="ru-RU" sz="2000" b="1" dirty="0" smtClean="0"/>
              <a:t>                   </a:t>
            </a:r>
            <a:r>
              <a:rPr lang="ru-RU" sz="2000" b="1" dirty="0" smtClean="0">
                <a:solidFill>
                  <a:srgbClr val="C00000"/>
                </a:solidFill>
              </a:rPr>
              <a:t>(</a:t>
            </a:r>
            <a:r>
              <a:rPr lang="ru-RU" sz="2000" b="1" dirty="0">
                <a:solidFill>
                  <a:srgbClr val="C00000"/>
                </a:solidFill>
              </a:rPr>
              <a:t>медики, специалисты ИМЦ, УО города)</a:t>
            </a:r>
          </a:p>
        </p:txBody>
      </p:sp>
    </p:spTree>
    <p:extLst>
      <p:ext uri="{BB962C8B-B14F-4D97-AF65-F5344CB8AC3E}">
        <p14:creationId xmlns:p14="http://schemas.microsoft.com/office/powerpoint/2010/main" val="18512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224136"/>
          </a:xfrm>
        </p:spPr>
        <p:txBody>
          <a:bodyPr/>
          <a:lstStyle/>
          <a:p>
            <a:r>
              <a:rPr lang="ru-RU" sz="2400" dirty="0" smtClean="0"/>
              <a:t>ТРЕБОВАНИЯ К УРОВНЮ КВАЛИФИКАЦИИ ПЕДАГОГА-ПСИХОЛОГА</a:t>
            </a:r>
            <a:r>
              <a:rPr lang="ru-RU" sz="2800" kern="0" dirty="0" smtClean="0">
                <a:solidFill>
                  <a:srgbClr val="000066"/>
                </a:solidFill>
                <a:latin typeface="Arial"/>
              </a:rPr>
              <a:t/>
            </a:r>
            <a:br>
              <a:rPr lang="ru-RU" sz="2800" kern="0" dirty="0" smtClean="0">
                <a:solidFill>
                  <a:srgbClr val="000066"/>
                </a:solidFill>
                <a:latin typeface="Arial"/>
              </a:rPr>
            </a:b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872208" cy="1263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5576" y="2690336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kern="0" dirty="0">
                <a:solidFill>
                  <a:srgbClr val="000066"/>
                </a:solidFill>
                <a:latin typeface="Arial"/>
              </a:rPr>
              <a:t>регламентирована профессиональным стандартом </a:t>
            </a:r>
            <a:endParaRPr lang="ru-RU" kern="0" dirty="0" smtClean="0">
              <a:solidFill>
                <a:srgbClr val="000066"/>
              </a:solidFill>
              <a:latin typeface="Arial"/>
            </a:endParaRPr>
          </a:p>
          <a:p>
            <a:pPr algn="ctr"/>
            <a:r>
              <a:rPr lang="ru-RU" kern="0" dirty="0" smtClean="0">
                <a:solidFill>
                  <a:srgbClr val="000066"/>
                </a:solidFill>
                <a:latin typeface="Arial"/>
              </a:rPr>
              <a:t>«</a:t>
            </a:r>
            <a:r>
              <a:rPr lang="ru-RU" kern="0" dirty="0">
                <a:solidFill>
                  <a:srgbClr val="000066"/>
                </a:solidFill>
                <a:latin typeface="Arial"/>
              </a:rPr>
              <a:t>Педагог-психолог (психолог в сфере образования) </a:t>
            </a:r>
            <a:br>
              <a:rPr lang="ru-RU" kern="0" dirty="0">
                <a:solidFill>
                  <a:srgbClr val="000066"/>
                </a:solidFill>
                <a:latin typeface="Arial"/>
              </a:rPr>
            </a:br>
            <a:r>
              <a:rPr lang="ru-RU" kern="0" dirty="0">
                <a:solidFill>
                  <a:srgbClr val="C00000"/>
                </a:solidFill>
                <a:latin typeface="Arial"/>
              </a:rPr>
              <a:t>утверждён приказом Минтруда России от 24.07.2015г. №514н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9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sz="2800" dirty="0" smtClean="0"/>
              <a:t>ПРИОРИТЕТ РАБОТЫ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Психологический анализ социальной ситуации развития в ОУ, выявление основных проблем и определение причин их возникновения, путей и средств их решения</a:t>
            </a:r>
            <a:endParaRPr lang="ru-RU" sz="1800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Содействие личностному и интеллектуальному развитию воспитанников на каждом возрастном этапе развития личности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Содействие педагогическому коллективу в гармонизации социально-психологического климата в ОУ</a:t>
            </a:r>
            <a:endParaRPr lang="ru-RU" sz="1800" dirty="0"/>
          </a:p>
          <a:p>
            <a:pPr>
              <a:buFont typeface="Wingdings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Профилактика и преодоление трудностей в социальном и психическом здоровье, а также развитии воспитанников</a:t>
            </a:r>
            <a:endParaRPr lang="ru-RU" sz="1800" b="1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Участие в подготовке и создании психолого-педагогических условий преемственности в процессе непрерывного образования</a:t>
            </a: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1872208" cy="126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70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dirty="0" smtClean="0"/>
              <a:t>НАПРАВЛЕНИЯ ДЕЯТЕЛЬНОСТИ </a:t>
            </a:r>
            <a:br>
              <a:rPr lang="ru-RU" sz="2400" dirty="0" smtClean="0"/>
            </a:br>
            <a:r>
              <a:rPr lang="ru-RU" sz="2400" dirty="0" smtClean="0"/>
              <a:t>ФОП ДО </a:t>
            </a:r>
            <a:br>
              <a:rPr lang="ru-RU" sz="2400" dirty="0" smtClean="0"/>
            </a:br>
            <a:r>
              <a:rPr lang="ru-RU" sz="2400" dirty="0" smtClean="0"/>
              <a:t>ФОАП ДО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94076"/>
            <a:ext cx="8640960" cy="2350422"/>
          </a:xfrm>
        </p:spPr>
        <p:txBody>
          <a:bodyPr/>
          <a:lstStyle/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26980"/>
            <a:ext cx="8712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Организационно-методическая деятельность </a:t>
            </a:r>
            <a:r>
              <a:rPr lang="ru-RU" b="1" dirty="0"/>
              <a:t>(психолого-педагогическое и методическое сопровождение реализации основных и дополнительных программ)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Психологическое консультирование </a:t>
            </a:r>
            <a:r>
              <a:rPr lang="ru-RU" b="1" dirty="0"/>
              <a:t>оказание помощи по проблемам межличностных отношений в образовательном пространстве, оптимизация образовательных отношений, оказание психологической помощи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Психодиагностика развития ребёнка</a:t>
            </a:r>
            <a:r>
              <a:rPr lang="ru-RU" b="1" dirty="0">
                <a:solidFill>
                  <a:srgbClr val="000000"/>
                </a:solidFill>
              </a:rPr>
              <a:t> получение информативных данных об индивидуальных особенностях психологического развития детей </a:t>
            </a:r>
            <a:r>
              <a:rPr lang="ru-RU" b="1" dirty="0">
                <a:solidFill>
                  <a:srgbClr val="FF0000"/>
                </a:solidFill>
              </a:rPr>
              <a:t>(количество диагностики и время проведения определяет сама организация)</a:t>
            </a:r>
            <a:endParaRPr lang="ru-RU" b="1" dirty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Психологическая коррекция и развитие </a:t>
            </a:r>
            <a:r>
              <a:rPr lang="ru-RU" b="1" dirty="0"/>
              <a:t>(коррекционно-развивающая работа направлена на обеспечение коррекции нарушений развития у различных категорий детей (целевых групп)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Психологическая экспертиза!!! </a:t>
            </a:r>
            <a:r>
              <a:rPr lang="ru-RU" b="1" dirty="0"/>
              <a:t>(оценка) комфортности и безопасности образовательной среды ДОУ (паспорт психологической безопасности и комфортности образовательной среды 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Информационно-просветительская работа </a:t>
            </a:r>
            <a:r>
              <a:rPr lang="ru-RU" sz="1200" b="1" dirty="0">
                <a:solidFill>
                  <a:srgbClr val="C00000"/>
                </a:solidFill>
              </a:rPr>
              <a:t>(психологическое просвещение и профилактика)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54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05436"/>
          </a:xfrm>
        </p:spPr>
        <p:txBody>
          <a:bodyPr/>
          <a:lstStyle/>
          <a:p>
            <a:r>
              <a:rPr lang="ru-RU" sz="2400" smtClean="0"/>
              <a:t>ТРЕБОВАНИЯ  К МЕТОДИЧЕСКОМУ ОБЕСПЕЧЕНИЮ ДЕЯТЕЛЬНОСТИ ПП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9311" y="1628800"/>
            <a:ext cx="8640960" cy="2350422"/>
          </a:xfrm>
        </p:spPr>
        <p:txBody>
          <a:bodyPr/>
          <a:lstStyle/>
          <a:p>
            <a:pPr marL="0" indent="0" algn="ctr">
              <a:buNone/>
            </a:pP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89240"/>
            <a:ext cx="1872208" cy="104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3030787" y="1180507"/>
            <a:ext cx="2990516" cy="627137"/>
            <a:chOff x="2787440" y="2738"/>
            <a:chExt cx="2990516" cy="62713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787440" y="2738"/>
              <a:ext cx="2990516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818054" y="33352"/>
              <a:ext cx="2929288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ФОП    ФОАП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ОП ДО   АОП ДО</a:t>
              </a:r>
              <a:endParaRPr lang="ru-RU" sz="24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85890" y="1807644"/>
            <a:ext cx="4189803" cy="1136661"/>
            <a:chOff x="0" y="648071"/>
            <a:chExt cx="4189803" cy="1136661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648071"/>
              <a:ext cx="4189803" cy="1136661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55487" y="703558"/>
              <a:ext cx="4078829" cy="1025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cap="none" spc="0" dirty="0" smtClean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Программа психолого-педагогического сопровождения образовательного процесса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cap="none" spc="0" dirty="0" smtClean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(5 лет)</a:t>
              </a:r>
              <a:endParaRPr lang="ru-RU" sz="1800" b="1" kern="1200" cap="none" spc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28422" y="3084816"/>
            <a:ext cx="4176960" cy="627137"/>
            <a:chOff x="0" y="1944208"/>
            <a:chExt cx="4176960" cy="62713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0" y="1944208"/>
              <a:ext cx="4176960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30614" y="1974822"/>
              <a:ext cx="4115732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solidFill>
                    <a:schemeClr val="accent2"/>
                  </a:solidFill>
                </a:rPr>
                <a:t>Рабочая программа коррекционно-развивающей/профилактической работы (1 год)</a:t>
              </a:r>
              <a:endParaRPr lang="ru-RU" sz="1600" b="1" kern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340090" y="3861048"/>
            <a:ext cx="4151285" cy="626058"/>
            <a:chOff x="0" y="2736303"/>
            <a:chExt cx="4151285" cy="626058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0" y="2736303"/>
              <a:ext cx="4151285" cy="62605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30562" y="2766865"/>
              <a:ext cx="4090161" cy="5649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Методический материал для индивидуальной и групповой работы </a:t>
              </a:r>
              <a:endParaRPr lang="ru-RU" sz="16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25542" y="4653136"/>
            <a:ext cx="4210453" cy="627137"/>
            <a:chOff x="0" y="3600409"/>
            <a:chExt cx="4110496" cy="627137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3600409"/>
              <a:ext cx="4110496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30614" y="3631023"/>
              <a:ext cx="4049268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Портфолио педагога-психолога </a:t>
              </a:r>
              <a:r>
                <a:rPr lang="ru-RU" sz="12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(Электронный вариант)</a:t>
              </a:r>
              <a:endParaRPr lang="ru-RU" sz="12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4932040" y="2062405"/>
            <a:ext cx="3804453" cy="627137"/>
            <a:chOff x="4392491" y="1440159"/>
            <a:chExt cx="3804453" cy="627137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4392491" y="1440159"/>
              <a:ext cx="3804453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4423105" y="1470773"/>
              <a:ext cx="3743225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cap="none" spc="0" dirty="0" smtClean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Методическая литература </a:t>
              </a:r>
              <a:endParaRPr lang="ru-RU" sz="1800" b="1" kern="1200" cap="none" spc="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4888046" y="2866755"/>
            <a:ext cx="3892440" cy="1246153"/>
            <a:chOff x="4392487" y="2232249"/>
            <a:chExt cx="3892440" cy="1246153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392487" y="2232249"/>
              <a:ext cx="3892440" cy="1246153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4453319" y="2293081"/>
              <a:ext cx="3770776" cy="11244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Диагностический материал, </a:t>
              </a:r>
              <a:r>
                <a:rPr lang="ru-RU" sz="2000" b="1" kern="1200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здоровьесберегающие</a:t>
              </a:r>
              <a:r>
                <a:rPr lang="ru-RU" sz="20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технологии</a:t>
              </a:r>
              <a:endParaRPr lang="ru-RU" sz="20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4828833" y="4291476"/>
            <a:ext cx="4082214" cy="627137"/>
            <a:chOff x="4320487" y="3528393"/>
            <a:chExt cx="4082214" cy="627137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4320487" y="3528393"/>
              <a:ext cx="3951654" cy="627137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Скругленный прямоугольник 4"/>
            <p:cNvSpPr/>
            <p:nvPr/>
          </p:nvSpPr>
          <p:spPr>
            <a:xfrm>
              <a:off x="4454308" y="3559007"/>
              <a:ext cx="3948393" cy="5659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Наличие кабинета</a:t>
              </a:r>
              <a:endParaRPr lang="ru-RU" sz="2400" b="1" kern="1200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95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1974</TotalTime>
  <Words>972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</vt:lpstr>
      <vt:lpstr>АВГУСТОВСКОЕ СОВЕЩАНИЕ 2025 КРУГЛЫЙ СТОЛ (вопрос-ответ) Психолого-педагогическое сопровождение образовательного процесса в ДОО</vt:lpstr>
      <vt:lpstr>ПЛАН РАБОТЫ</vt:lpstr>
      <vt:lpstr>Деятельность психолога в ДОУ регламентирована профессиональным стандартом «Педагог-психолог (психолог в сфере образования)  утверждён приказом Минтруда России от 24.07.2015г. №514н</vt:lpstr>
      <vt:lpstr>Деятельность психолога в ДОУ регламентирована профессиональным стандартом «Педагог-психолог (психолог в сфере образования)  утверждён приказом Минтруда России от 24.07.2015г. №514н</vt:lpstr>
      <vt:lpstr>СУБЪЕКТЫ ОБРАЗОВАТЕЛЬНОГО ПРОЦЕССА </vt:lpstr>
      <vt:lpstr>ТРЕБОВАНИЯ К УРОВНЮ КВАЛИФИКАЦИИ ПЕДАГОГА-ПСИХОЛОГА </vt:lpstr>
      <vt:lpstr>ПРИОРИТЕТ РАБОТЫ ПСИХОЛОГА</vt:lpstr>
      <vt:lpstr>НАПРАВЛЕНИЯ ДЕЯТЕЛЬНОСТИ  ФОП ДО  ФОАП ДО</vt:lpstr>
      <vt:lpstr>ТРЕБОВАНИЯ  К МЕТОДИЧЕСКОМУ ОБЕСПЕЧЕНИЮ ДЕЯТЕЛЬНОСТИ ПП </vt:lpstr>
      <vt:lpstr>ДОКУМЕНТАЦИЯ ПП АВГУСТОВКИ 2023год; 2024год</vt:lpstr>
      <vt:lpstr>РАБОЧЕЕ ВРЕМЯ ПП</vt:lpstr>
      <vt:lpstr>РАБОЧЕЕ ВРЕМЯ ПП</vt:lpstr>
      <vt:lpstr>РАБОЧЕЕ ВРЕМЯ ПП</vt:lpstr>
      <vt:lpstr>РАБОЧЕЕ ВРЕМЯ ПП</vt:lpstr>
      <vt:lpstr>РАБОЧЕЕ ВРЕМЯ ПП</vt:lpstr>
      <vt:lpstr>Презентация PowerPoint</vt:lpstr>
    </vt:vector>
  </TitlesOfParts>
  <Company>МБОУ СОШ №5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Психологическое сопровождение одаренных детей</dc:title>
  <dc:creator>Завуч</dc:creator>
  <cp:lastModifiedBy>Детский сад</cp:lastModifiedBy>
  <cp:revision>225</cp:revision>
  <dcterms:created xsi:type="dcterms:W3CDTF">2013-02-11T06:24:25Z</dcterms:created>
  <dcterms:modified xsi:type="dcterms:W3CDTF">2025-09-23T09:28:43Z</dcterms:modified>
</cp:coreProperties>
</file>