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7" r:id="rId1"/>
    <p:sldMasterId id="2147483778" r:id="rId2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5FC9F94-B11A-4591-AF55-A40A6F0D5994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8112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518112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A0117B3-0D05-44B2-B104-F87C03606314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25282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3493080" y="1825560"/>
            <a:ext cx="25282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25282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/>
          </p:nvPr>
        </p:nvSpPr>
        <p:spPr>
          <a:xfrm>
            <a:off x="3493080" y="4098240"/>
            <a:ext cx="25282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BB5289C-0322-43BF-BC67-FB0707DE2AAB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668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55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2590200" y="1825560"/>
            <a:ext cx="1668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55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/>
          </p:nvPr>
        </p:nvSpPr>
        <p:spPr>
          <a:xfrm>
            <a:off x="4342320" y="1825560"/>
            <a:ext cx="1668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55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1668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55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/>
          </p:nvPr>
        </p:nvSpPr>
        <p:spPr>
          <a:xfrm>
            <a:off x="2590200" y="4098240"/>
            <a:ext cx="1668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55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/>
          </p:nvPr>
        </p:nvSpPr>
        <p:spPr>
          <a:xfrm>
            <a:off x="4342320" y="4098240"/>
            <a:ext cx="1668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55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4D04D25-F210-4479-8098-0D58F783C3F2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 defTabSz="914400">
              <a:lnSpc>
                <a:spcPct val="100000"/>
              </a:lnSpc>
              <a:buNone/>
            </a:pPr>
            <a:r>
              <a:rPr lang="ru-RU" sz="1200" b="0" strike="noStrike" spc="-1" smtClean="0">
                <a:solidFill>
                  <a:schemeClr val="dk1">
                    <a:tint val="75000"/>
                  </a:schemeClr>
                </a:solidFill>
                <a:latin typeface="Calibri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</a:pPr>
            <a:fld id="{57094CC7-5C75-4306-AE15-753AB37C0E43}" type="slidenum">
              <a:rPr lang="ru-RU" sz="1200" b="0" strike="noStrike" spc="-1" smtClean="0">
                <a:solidFill>
                  <a:schemeClr val="dk1">
                    <a:tint val="75000"/>
                  </a:schemeClr>
                </a:solidFill>
                <a:latin typeface="Calibri"/>
              </a:rPr>
              <a:pPr indent="0" algn="r" defTabSz="914400">
                <a:lnSpc>
                  <a:spcPct val="100000"/>
                </a:lnSpc>
                <a:buNone/>
              </a:p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 defTabSz="914400">
              <a:lnSpc>
                <a:spcPct val="100000"/>
              </a:lnSpc>
              <a:buNone/>
            </a:pPr>
            <a:r>
              <a:rPr lang="ru-RU" sz="1200" b="0" strike="noStrike" spc="-1" smtClean="0">
                <a:solidFill>
                  <a:schemeClr val="dk1">
                    <a:tint val="75000"/>
                  </a:schemeClr>
                </a:solidFill>
                <a:latin typeface="Calibri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</a:pPr>
            <a:fld id="{57094CC7-5C75-4306-AE15-753AB37C0E43}" type="slidenum">
              <a:rPr lang="ru-RU" sz="1200" b="0" strike="noStrike" spc="-1" smtClean="0">
                <a:solidFill>
                  <a:schemeClr val="dk1">
                    <a:tint val="75000"/>
                  </a:schemeClr>
                </a:solidFill>
                <a:latin typeface="Calibri"/>
              </a:rPr>
              <a:pPr indent="0" algn="r" defTabSz="914400">
                <a:lnSpc>
                  <a:spcPct val="100000"/>
                </a:lnSpc>
                <a:buNone/>
              </a:p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 defTabSz="914400">
              <a:lnSpc>
                <a:spcPct val="100000"/>
              </a:lnSpc>
              <a:buNone/>
            </a:pPr>
            <a:r>
              <a:rPr lang="ru-RU" sz="1200" b="0" strike="noStrike" spc="-1" smtClean="0">
                <a:solidFill>
                  <a:schemeClr val="dk1">
                    <a:tint val="75000"/>
                  </a:schemeClr>
                </a:solidFill>
                <a:latin typeface="Calibri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</a:pPr>
            <a:fld id="{57094CC7-5C75-4306-AE15-753AB37C0E43}" type="slidenum">
              <a:rPr lang="ru-RU" sz="1200" b="0" strike="noStrike" spc="-1" smtClean="0">
                <a:solidFill>
                  <a:schemeClr val="dk1">
                    <a:tint val="75000"/>
                  </a:schemeClr>
                </a:solidFill>
                <a:latin typeface="Calibri"/>
              </a:rPr>
              <a:pPr indent="0" algn="r" defTabSz="914400">
                <a:lnSpc>
                  <a:spcPct val="100000"/>
                </a:lnSpc>
                <a:buNone/>
              </a:p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 defTabSz="914400">
              <a:lnSpc>
                <a:spcPct val="100000"/>
              </a:lnSpc>
              <a:buNone/>
            </a:pPr>
            <a:r>
              <a:rPr lang="ru-RU" sz="1200" b="0" strike="noStrike" spc="-1" smtClean="0">
                <a:solidFill>
                  <a:schemeClr val="dk1">
                    <a:tint val="75000"/>
                  </a:schemeClr>
                </a:solidFill>
                <a:latin typeface="Calibri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</a:pPr>
            <a:fld id="{57094CC7-5C75-4306-AE15-753AB37C0E43}" type="slidenum">
              <a:rPr lang="ru-RU" sz="1200" b="0" strike="noStrike" spc="-1" smtClean="0">
                <a:solidFill>
                  <a:schemeClr val="dk1">
                    <a:tint val="75000"/>
                  </a:schemeClr>
                </a:solidFill>
                <a:latin typeface="Calibri"/>
              </a:rPr>
              <a:pPr indent="0" algn="r" defTabSz="914400">
                <a:lnSpc>
                  <a:spcPct val="100000"/>
                </a:lnSpc>
                <a:buNone/>
              </a:p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 defTabSz="914400">
              <a:lnSpc>
                <a:spcPct val="100000"/>
              </a:lnSpc>
              <a:buNone/>
            </a:pPr>
            <a:r>
              <a:rPr lang="ru-RU" sz="1200" b="0" strike="noStrike" spc="-1" smtClean="0">
                <a:solidFill>
                  <a:schemeClr val="dk1">
                    <a:tint val="75000"/>
                  </a:schemeClr>
                </a:solidFill>
                <a:latin typeface="Calibri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</a:pPr>
            <a:fld id="{57094CC7-5C75-4306-AE15-753AB37C0E43}" type="slidenum">
              <a:rPr lang="ru-RU" sz="1200" b="0" strike="noStrike" spc="-1" smtClean="0">
                <a:solidFill>
                  <a:schemeClr val="dk1">
                    <a:tint val="75000"/>
                  </a:schemeClr>
                </a:solidFill>
                <a:latin typeface="Calibri"/>
              </a:rPr>
              <a:pPr indent="0" algn="r" defTabSz="914400">
                <a:lnSpc>
                  <a:spcPct val="100000"/>
                </a:lnSpc>
                <a:buNone/>
              </a:p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 defTabSz="914400">
              <a:lnSpc>
                <a:spcPct val="100000"/>
              </a:lnSpc>
              <a:buNone/>
            </a:pPr>
            <a:r>
              <a:rPr lang="ru-RU" sz="1200" b="0" strike="noStrike" spc="-1" smtClean="0">
                <a:solidFill>
                  <a:schemeClr val="dk1">
                    <a:tint val="75000"/>
                  </a:schemeClr>
                </a:solidFill>
                <a:latin typeface="Calibri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</a:pPr>
            <a:fld id="{57094CC7-5C75-4306-AE15-753AB37C0E43}" type="slidenum">
              <a:rPr lang="ru-RU" sz="1200" b="0" strike="noStrike" spc="-1" smtClean="0">
                <a:solidFill>
                  <a:schemeClr val="dk1">
                    <a:tint val="75000"/>
                  </a:schemeClr>
                </a:solidFill>
                <a:latin typeface="Calibri"/>
              </a:rPr>
              <a:pPr indent="0" algn="r" defTabSz="914400">
                <a:lnSpc>
                  <a:spcPct val="100000"/>
                </a:lnSpc>
                <a:buNone/>
              </a:p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 defTabSz="914400">
              <a:lnSpc>
                <a:spcPct val="100000"/>
              </a:lnSpc>
              <a:buNone/>
            </a:pPr>
            <a:r>
              <a:rPr lang="ru-RU" sz="1200" b="0" strike="noStrike" spc="-1" smtClean="0">
                <a:solidFill>
                  <a:schemeClr val="dk1">
                    <a:tint val="75000"/>
                  </a:schemeClr>
                </a:solidFill>
                <a:latin typeface="Calibri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</a:pPr>
            <a:fld id="{57094CC7-5C75-4306-AE15-753AB37C0E43}" type="slidenum">
              <a:rPr lang="ru-RU" sz="1200" b="0" strike="noStrike" spc="-1" smtClean="0">
                <a:solidFill>
                  <a:schemeClr val="dk1">
                    <a:tint val="75000"/>
                  </a:schemeClr>
                </a:solidFill>
                <a:latin typeface="Calibri"/>
              </a:rPr>
              <a:pPr indent="0" algn="r" defTabSz="914400">
                <a:lnSpc>
                  <a:spcPct val="100000"/>
                </a:lnSpc>
                <a:buNone/>
              </a:p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5A6C424-DFED-44B9-8944-634CE0BC69C2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 defTabSz="914400">
              <a:lnSpc>
                <a:spcPct val="100000"/>
              </a:lnSpc>
              <a:buNone/>
            </a:pPr>
            <a:r>
              <a:rPr lang="ru-RU" sz="1200" b="0" strike="noStrike" spc="-1" smtClean="0">
                <a:solidFill>
                  <a:schemeClr val="dk1">
                    <a:tint val="75000"/>
                  </a:schemeClr>
                </a:solidFill>
                <a:latin typeface="Calibri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</a:pPr>
            <a:fld id="{57094CC7-5C75-4306-AE15-753AB37C0E43}" type="slidenum">
              <a:rPr lang="ru-RU" sz="1200" b="0" strike="noStrike" spc="-1" smtClean="0">
                <a:solidFill>
                  <a:schemeClr val="dk1">
                    <a:tint val="75000"/>
                  </a:schemeClr>
                </a:solidFill>
                <a:latin typeface="Calibri"/>
              </a:rPr>
              <a:pPr indent="0" algn="r" defTabSz="914400">
                <a:lnSpc>
                  <a:spcPct val="100000"/>
                </a:lnSpc>
                <a:buNone/>
              </a:p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 defTabSz="914400">
              <a:lnSpc>
                <a:spcPct val="100000"/>
              </a:lnSpc>
              <a:buNone/>
            </a:pPr>
            <a:r>
              <a:rPr lang="ru-RU" sz="1200" b="0" strike="noStrike" spc="-1" smtClean="0">
                <a:solidFill>
                  <a:schemeClr val="dk1">
                    <a:tint val="75000"/>
                  </a:schemeClr>
                </a:solidFill>
                <a:latin typeface="Calibri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</a:pPr>
            <a:fld id="{57094CC7-5C75-4306-AE15-753AB37C0E43}" type="slidenum">
              <a:rPr lang="ru-RU" sz="1200" b="0" strike="noStrike" spc="-1" smtClean="0">
                <a:solidFill>
                  <a:schemeClr val="dk1">
                    <a:tint val="75000"/>
                  </a:schemeClr>
                </a:solidFill>
                <a:latin typeface="Calibri"/>
              </a:rPr>
              <a:pPr indent="0" algn="r" defTabSz="914400">
                <a:lnSpc>
                  <a:spcPct val="100000"/>
                </a:lnSpc>
                <a:buNone/>
              </a:p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 defTabSz="914400">
              <a:lnSpc>
                <a:spcPct val="100000"/>
              </a:lnSpc>
              <a:buNone/>
            </a:pPr>
            <a:r>
              <a:rPr lang="ru-RU" sz="1200" b="0" strike="noStrike" spc="-1" smtClean="0">
                <a:solidFill>
                  <a:schemeClr val="dk1">
                    <a:tint val="75000"/>
                  </a:schemeClr>
                </a:solidFill>
                <a:latin typeface="Calibri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</a:pPr>
            <a:fld id="{57094CC7-5C75-4306-AE15-753AB37C0E43}" type="slidenum">
              <a:rPr lang="ru-RU" sz="1200" b="0" strike="noStrike" spc="-1" smtClean="0">
                <a:solidFill>
                  <a:schemeClr val="dk1">
                    <a:tint val="75000"/>
                  </a:schemeClr>
                </a:solidFill>
                <a:latin typeface="Calibri"/>
              </a:rPr>
              <a:pPr indent="0" algn="r" defTabSz="914400">
                <a:lnSpc>
                  <a:spcPct val="100000"/>
                </a:lnSpc>
                <a:buNone/>
              </a:p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 defTabSz="914400">
              <a:lnSpc>
                <a:spcPct val="100000"/>
              </a:lnSpc>
              <a:buNone/>
            </a:pPr>
            <a:r>
              <a:rPr lang="ru-RU" sz="1200" b="0" strike="noStrike" spc="-1" smtClean="0">
                <a:solidFill>
                  <a:schemeClr val="dk1">
                    <a:tint val="75000"/>
                  </a:schemeClr>
                </a:solidFill>
                <a:latin typeface="Calibri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</a:pPr>
            <a:fld id="{57094CC7-5C75-4306-AE15-753AB37C0E43}" type="slidenum">
              <a:rPr lang="ru-RU" sz="1200" b="0" strike="noStrike" spc="-1" smtClean="0">
                <a:solidFill>
                  <a:schemeClr val="dk1">
                    <a:tint val="75000"/>
                  </a:schemeClr>
                </a:solidFill>
                <a:latin typeface="Calibri"/>
              </a:rPr>
              <a:pPr indent="0" algn="r" defTabSz="914400">
                <a:lnSpc>
                  <a:spcPct val="100000"/>
                </a:lnSpc>
                <a:buNone/>
              </a:p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44C483E-D925-4CED-B02C-0B42CA66A0A8}" type="slidenum">
              <a:rPr/>
              <a:pPr/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245E46E-35A9-46D2-AC73-760317E2AF2A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25282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3493080" y="1825560"/>
            <a:ext cx="25282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83C0D9F-80B0-4E15-98AD-7FBB775664B7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665E90A-69ED-4F07-B3E7-112DBD9436A5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D967799-21E7-4B6A-AB7C-B6673953BEB0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25282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3493080" y="1825560"/>
            <a:ext cx="25282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25282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F0EC363-A702-453D-84E7-7765563EADCF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25282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3493080" y="1825560"/>
            <a:ext cx="25282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/>
          </p:nvPr>
        </p:nvSpPr>
        <p:spPr>
          <a:xfrm>
            <a:off x="3493080" y="4098240"/>
            <a:ext cx="25282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DC6C390-724B-44B6-BBFB-99C6DF655A37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25282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3493080" y="1825560"/>
            <a:ext cx="25282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8112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799565B-106F-4EE2-97B7-0760A6D8228D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26" name="PlaceHolder 3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47E7C40-081C-4993-88CB-884CC30FD3BB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pPr indent="0" algn="r" defTabSz="914400">
                <a:lnSpc>
                  <a:spcPct val="100000"/>
                </a:lnSpc>
                <a:buNone/>
              </a:p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strike="noStrike" spc="-1" smtClean="0">
                <a:solidFill>
                  <a:schemeClr val="dk1">
                    <a:tint val="75000"/>
                  </a:schemeClr>
                </a:solidFill>
                <a:latin typeface="Calibri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indent="0" algn="ctr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47E7C40-081C-4993-88CB-884CC30FD3BB}" type="slidenum">
              <a:rPr lang="ru-RU" sz="1200" b="0" strike="noStrike" spc="-1" smtClean="0">
                <a:solidFill>
                  <a:schemeClr val="dk1">
                    <a:tint val="75000"/>
                  </a:schemeClr>
                </a:solidFill>
                <a:latin typeface="Calibri"/>
              </a:rPr>
              <a:pPr indent="0" algn="r" defTabSz="914400">
                <a:lnSpc>
                  <a:spcPct val="100000"/>
                </a:lnSpc>
                <a:buNone/>
              </a:p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Подзаголовок 2"/>
          <p:cNvSpPr txBox="1"/>
          <p:nvPr/>
        </p:nvSpPr>
        <p:spPr>
          <a:xfrm>
            <a:off x="1656720" y="1153440"/>
            <a:ext cx="9143640" cy="4606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8718" lnSpcReduction="20000"/>
          </a:bodyPr>
          <a:lstStyle/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3600" b="1" strike="noStrike" spc="-1" dirty="0">
                <a:solidFill>
                  <a:schemeClr val="accent5"/>
                </a:solidFill>
                <a:latin typeface="Times New Roman"/>
              </a:rPr>
              <a:t>МДОАУ «Детский сад №99 «Домовёнок»</a:t>
            </a:r>
            <a:r>
              <a:rPr sz="3600" dirty="0"/>
              <a:t/>
            </a:r>
            <a:br>
              <a:rPr sz="3600" dirty="0"/>
            </a:br>
            <a:r>
              <a:rPr lang="ru-RU" sz="3600" b="1" strike="noStrike" spc="-1" dirty="0">
                <a:solidFill>
                  <a:schemeClr val="accent5"/>
                </a:solidFill>
                <a:latin typeface="Times New Roman"/>
              </a:rPr>
              <a:t> г. Орска».</a:t>
            </a: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3600" b="1" strike="noStrike" spc="-1" dirty="0">
                <a:solidFill>
                  <a:schemeClr val="accent5"/>
                </a:solidFill>
                <a:latin typeface="Times New Roman"/>
              </a:rPr>
              <a:t>Дидактическое игровое пособие для детей </a:t>
            </a:r>
            <a:r>
              <a:rPr lang="ru-RU" sz="3600" b="1" spc="-1" dirty="0" smtClean="0">
                <a:solidFill>
                  <a:schemeClr val="accent5"/>
                </a:solidFill>
                <a:latin typeface="Times New Roman"/>
              </a:rPr>
              <a:t>младшего дошкольного возраста</a:t>
            </a: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3600" b="1" strike="noStrike" spc="-1" dirty="0">
                <a:solidFill>
                  <a:schemeClr val="accent5"/>
                </a:solidFill>
                <a:latin typeface="Times New Roman"/>
              </a:rPr>
              <a:t> «Сенсорный куб».</a:t>
            </a: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3600" b="1" strike="noStrike" spc="-1" dirty="0" smtClean="0">
                <a:solidFill>
                  <a:schemeClr val="accent5"/>
                </a:solidFill>
                <a:latin typeface="Times New Roman"/>
              </a:rPr>
              <a:t>Воспитатель </a:t>
            </a: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3600" b="1" strike="noStrike" spc="-1" dirty="0" err="1">
                <a:solidFill>
                  <a:schemeClr val="accent5"/>
                </a:solidFill>
                <a:latin typeface="Times New Roman"/>
              </a:rPr>
              <a:t>Стрельцова</a:t>
            </a:r>
            <a:r>
              <a:rPr lang="ru-RU" sz="3600" b="1" strike="noStrike" spc="-1" dirty="0">
                <a:solidFill>
                  <a:schemeClr val="accent5"/>
                </a:solidFill>
                <a:latin typeface="Times New Roman"/>
              </a:rPr>
              <a:t> Оксана </a:t>
            </a:r>
            <a:r>
              <a:rPr lang="ru-RU" sz="3600" b="1" strike="noStrike" spc="-1" dirty="0" smtClean="0">
                <a:solidFill>
                  <a:schemeClr val="accent5"/>
                </a:solidFill>
                <a:latin typeface="Times New Roman"/>
              </a:rPr>
              <a:t>Александровна</a:t>
            </a: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 idx="4294967295"/>
          </p:nvPr>
        </p:nvSpPr>
        <p:spPr>
          <a:xfrm>
            <a:off x="2495600" y="404664"/>
            <a:ext cx="8023225" cy="5154612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sz="4400" dirty="0"/>
              <a:t/>
            </a:r>
            <a:br>
              <a:rPr sz="4400" dirty="0"/>
            </a:br>
            <a:r>
              <a:rPr lang="ru-RU" sz="2700" b="1" strike="noStrike" spc="-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развивать у детей сенсорные способности</a:t>
            </a:r>
            <a:r>
              <a:rPr sz="27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sz="27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7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sz="27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strike="noStrike" spc="-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речи, внимания, воображения, памяти, мелкой моторики, коммуникабельных способностей;</a:t>
            </a:r>
            <a:r>
              <a:rPr sz="27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sz="27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7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sz="27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strike="noStrike" spc="-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представлений о цвете, форме, величине предметов, их положении в пространстве;</a:t>
            </a:r>
            <a:r>
              <a:rPr sz="27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sz="27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7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sz="27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strike="noStrike" spc="-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тактильных ощущений, внимания, памяти. Например, закрепление понятий «длинный — короткий», «длиннее-короче», «узкий — широкий» методом сравнения, приложения и наложения. </a:t>
            </a:r>
            <a:r>
              <a:rPr sz="27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sz="27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0" strike="noStrike" spc="-1" dirty="0">
              <a:solidFill>
                <a:schemeClr val="dk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7" name="Рисунок 5"/>
          <p:cNvPicPr/>
          <p:nvPr/>
        </p:nvPicPr>
        <p:blipFill>
          <a:blip r:embed="rId2"/>
          <a:stretch/>
        </p:blipFill>
        <p:spPr>
          <a:xfrm>
            <a:off x="1494360" y="1800000"/>
            <a:ext cx="665640" cy="665640"/>
          </a:xfrm>
          <a:prstGeom prst="rect">
            <a:avLst/>
          </a:prstGeom>
          <a:ln w="0">
            <a:noFill/>
          </a:ln>
        </p:spPr>
      </p:pic>
      <p:pic>
        <p:nvPicPr>
          <p:cNvPr id="168" name="Рисунок 9"/>
          <p:cNvPicPr/>
          <p:nvPr/>
        </p:nvPicPr>
        <p:blipFill>
          <a:blip r:embed="rId2"/>
          <a:stretch/>
        </p:blipFill>
        <p:spPr>
          <a:xfrm>
            <a:off x="1494360" y="2754360"/>
            <a:ext cx="665640" cy="665640"/>
          </a:xfrm>
          <a:prstGeom prst="rect">
            <a:avLst/>
          </a:prstGeom>
          <a:ln w="0">
            <a:noFill/>
          </a:ln>
        </p:spPr>
      </p:pic>
      <p:pic>
        <p:nvPicPr>
          <p:cNvPr id="169" name="Рисунок 10"/>
          <p:cNvPicPr/>
          <p:nvPr/>
        </p:nvPicPr>
        <p:blipFill>
          <a:blip r:embed="rId2"/>
          <a:stretch/>
        </p:blipFill>
        <p:spPr>
          <a:xfrm>
            <a:off x="1494360" y="3834360"/>
            <a:ext cx="665640" cy="665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360000" y="0"/>
            <a:ext cx="4709408" cy="504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2800" b="1" strike="noStrike" spc="-1" dirty="0">
                <a:solidFill>
                  <a:schemeClr val="accent5"/>
                </a:solidFill>
                <a:effectLst/>
                <a:latin typeface="Times New Roman"/>
                <a:ea typeface="Microsoft YaHei"/>
              </a:rPr>
              <a:t>Используемый материал:</a:t>
            </a:r>
            <a:r>
              <a:rPr sz="2800" dirty="0">
                <a:effectLst/>
              </a:rPr>
              <a:t/>
            </a:r>
            <a:br>
              <a:rPr sz="2800" dirty="0">
                <a:effectLst/>
              </a:rPr>
            </a:br>
            <a:r>
              <a:rPr sz="2800" dirty="0">
                <a:effectLst/>
              </a:rPr>
              <a:t/>
            </a:r>
            <a:br>
              <a:rPr sz="2800" dirty="0">
                <a:effectLst/>
              </a:rPr>
            </a:br>
            <a:r>
              <a:rPr lang="ru-RU" sz="2800" b="1" strike="noStrike" spc="-1" dirty="0">
                <a:solidFill>
                  <a:schemeClr val="accent5"/>
                </a:solidFill>
                <a:effectLst/>
                <a:latin typeface="Times New Roman"/>
                <a:ea typeface="Microsoft YaHei"/>
              </a:rPr>
              <a:t>- 6 решёток</a:t>
            </a:r>
            <a:r>
              <a:rPr sz="2800" dirty="0">
                <a:effectLst/>
              </a:rPr>
              <a:t/>
            </a:r>
            <a:br>
              <a:rPr sz="2800" dirty="0">
                <a:effectLst/>
              </a:rPr>
            </a:br>
            <a:r>
              <a:rPr lang="ru-RU" sz="2800" b="1" strike="noStrike" spc="-1" dirty="0">
                <a:solidFill>
                  <a:schemeClr val="accent5"/>
                </a:solidFill>
                <a:effectLst/>
                <a:latin typeface="Times New Roman"/>
                <a:ea typeface="Microsoft YaHei"/>
              </a:rPr>
              <a:t>- пуговицы</a:t>
            </a:r>
            <a:r>
              <a:rPr sz="2800" dirty="0">
                <a:effectLst/>
              </a:rPr>
              <a:t/>
            </a:r>
            <a:br>
              <a:rPr sz="2800" dirty="0">
                <a:effectLst/>
              </a:rPr>
            </a:br>
            <a:r>
              <a:rPr lang="ru-RU" sz="2800" b="1" strike="noStrike" spc="-1" dirty="0">
                <a:solidFill>
                  <a:schemeClr val="accent5"/>
                </a:solidFill>
                <a:effectLst/>
                <a:latin typeface="Times New Roman"/>
                <a:ea typeface="Microsoft YaHei"/>
              </a:rPr>
              <a:t>- замки </a:t>
            </a:r>
            <a:r>
              <a:rPr sz="2800" dirty="0">
                <a:effectLst/>
              </a:rPr>
              <a:t/>
            </a:r>
            <a:br>
              <a:rPr sz="2800" dirty="0">
                <a:effectLst/>
              </a:rPr>
            </a:br>
            <a:r>
              <a:rPr lang="ru-RU" sz="2800" b="1" strike="noStrike" spc="-1" dirty="0">
                <a:solidFill>
                  <a:schemeClr val="accent5"/>
                </a:solidFill>
                <a:effectLst/>
                <a:latin typeface="Times New Roman"/>
              </a:rPr>
              <a:t>- прищепки</a:t>
            </a:r>
            <a:r>
              <a:rPr sz="2800" dirty="0">
                <a:effectLst/>
              </a:rPr>
              <a:t/>
            </a:r>
            <a:br>
              <a:rPr sz="2800" dirty="0">
                <a:effectLst/>
              </a:rPr>
            </a:br>
            <a:r>
              <a:rPr lang="ru-RU" sz="2800" b="1" strike="noStrike" spc="-1" dirty="0">
                <a:solidFill>
                  <a:schemeClr val="accent5"/>
                </a:solidFill>
                <a:effectLst/>
                <a:latin typeface="Times New Roman"/>
              </a:rPr>
              <a:t>- капсула от </a:t>
            </a:r>
            <a:r>
              <a:rPr lang="ru-RU" sz="2800" spc="-1" dirty="0">
                <a:solidFill>
                  <a:schemeClr val="accent5"/>
                </a:solidFill>
                <a:effectLst/>
                <a:latin typeface="Times New Roman"/>
              </a:rPr>
              <a:t>к</a:t>
            </a:r>
            <a:r>
              <a:rPr lang="ru-RU" sz="2800" b="1" strike="noStrike" spc="-1" dirty="0" smtClean="0">
                <a:solidFill>
                  <a:schemeClr val="accent5"/>
                </a:solidFill>
                <a:effectLst/>
                <a:latin typeface="Times New Roman"/>
              </a:rPr>
              <a:t>индер </a:t>
            </a:r>
            <a:r>
              <a:rPr lang="ru-RU" sz="2800" spc="-1" dirty="0" smtClean="0">
                <a:solidFill>
                  <a:schemeClr val="accent5"/>
                </a:solidFill>
                <a:effectLst/>
                <a:latin typeface="Times New Roman"/>
              </a:rPr>
              <a:t>с</a:t>
            </a:r>
            <a:r>
              <a:rPr lang="ru-RU" sz="2800" b="1" strike="noStrike" spc="-1" dirty="0" smtClean="0">
                <a:solidFill>
                  <a:schemeClr val="accent5"/>
                </a:solidFill>
                <a:effectLst/>
                <a:latin typeface="Times New Roman"/>
              </a:rPr>
              <a:t>юрприза</a:t>
            </a:r>
            <a:br>
              <a:rPr lang="ru-RU" sz="2800" b="1" strike="noStrike" spc="-1" dirty="0" smtClean="0">
                <a:solidFill>
                  <a:schemeClr val="accent5"/>
                </a:solidFill>
                <a:effectLst/>
                <a:latin typeface="Times New Roman"/>
              </a:rPr>
            </a:br>
            <a:r>
              <a:rPr sz="4000" dirty="0">
                <a:effectLst/>
              </a:rPr>
              <a:t/>
            </a:r>
            <a:br>
              <a:rPr sz="4000" dirty="0">
                <a:effectLst/>
              </a:rPr>
            </a:br>
            <a:r>
              <a:rPr sz="4000" dirty="0">
                <a:effectLst/>
              </a:rPr>
              <a:t/>
            </a:r>
            <a:br>
              <a:rPr sz="4000" dirty="0">
                <a:effectLst/>
              </a:rPr>
            </a:br>
            <a:endParaRPr lang="ru-RU" sz="2800" b="0" strike="noStrike" spc="-1" dirty="0">
              <a:solidFill>
                <a:schemeClr val="dk1"/>
              </a:solidFill>
              <a:effectLst/>
              <a:latin typeface="Calibri"/>
            </a:endParaRPr>
          </a:p>
        </p:txBody>
      </p:sp>
      <p:sp>
        <p:nvSpPr>
          <p:cNvPr id="171" name="Auto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72" name="Рисунок 15"/>
          <p:cNvPicPr/>
          <p:nvPr/>
        </p:nvPicPr>
        <p:blipFill>
          <a:blip r:embed="rId2"/>
          <a:stretch/>
        </p:blipFill>
        <p:spPr>
          <a:xfrm>
            <a:off x="8419680" y="5181840"/>
            <a:ext cx="760320" cy="758160"/>
          </a:xfrm>
          <a:prstGeom prst="rect">
            <a:avLst/>
          </a:prstGeom>
          <a:ln w="0">
            <a:noFill/>
          </a:ln>
        </p:spPr>
      </p:pic>
      <p:pic>
        <p:nvPicPr>
          <p:cNvPr id="173" name="Рисунок 172"/>
          <p:cNvPicPr/>
          <p:nvPr/>
        </p:nvPicPr>
        <p:blipFill>
          <a:blip r:embed="rId3"/>
          <a:stretch/>
        </p:blipFill>
        <p:spPr>
          <a:xfrm>
            <a:off x="5069408" y="360000"/>
            <a:ext cx="3374640" cy="4500000"/>
          </a:xfrm>
          <a:prstGeom prst="rect">
            <a:avLst/>
          </a:prstGeom>
          <a:ln w="0">
            <a:noFill/>
          </a:ln>
        </p:spPr>
      </p:pic>
      <p:pic>
        <p:nvPicPr>
          <p:cNvPr id="174" name="Рисунок 173"/>
          <p:cNvPicPr/>
          <p:nvPr/>
        </p:nvPicPr>
        <p:blipFill>
          <a:blip r:embed="rId4"/>
          <a:stretch/>
        </p:blipFill>
        <p:spPr>
          <a:xfrm>
            <a:off x="8616280" y="360000"/>
            <a:ext cx="3375000" cy="450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856800" y="260648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buNone/>
            </a:pPr>
            <a:r>
              <a:rPr lang="ru-RU" sz="4000" b="0" strike="noStrike" spc="-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1100650" y="1778040"/>
            <a:ext cx="9978120" cy="5315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800" b="0" strike="noStrike" spc="-1" dirty="0">
                <a:solidFill>
                  <a:schemeClr val="accent5">
                    <a:lumMod val="75000"/>
                  </a:schemeClr>
                </a:solidFill>
                <a:latin typeface="Arial"/>
              </a:rPr>
              <a:t>Это пособие можно использовать как одним так и несколькими детьми. </a:t>
            </a:r>
            <a:r>
              <a:rPr sz="18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sz="18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800" b="0" strike="noStrike" spc="-1" dirty="0" smtClean="0">
                <a:solidFill>
                  <a:schemeClr val="accent5">
                    <a:lumMod val="75000"/>
                  </a:schemeClr>
                </a:solidFill>
                <a:latin typeface="Arial"/>
              </a:rPr>
              <a:t>«</a:t>
            </a:r>
            <a:r>
              <a:rPr lang="ru-RU" sz="1800" b="0" strike="noStrike" spc="-1" dirty="0">
                <a:solidFill>
                  <a:schemeClr val="accent5">
                    <a:lumMod val="75000"/>
                  </a:schemeClr>
                </a:solidFill>
                <a:latin typeface="Arial"/>
              </a:rPr>
              <a:t>Шнуровка» </a:t>
            </a:r>
            <a:r>
              <a:rPr sz="18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sz="18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sz="18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sz="18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800" b="0" strike="noStrike" spc="-1" dirty="0">
                <a:solidFill>
                  <a:schemeClr val="accent5">
                    <a:lumMod val="75000"/>
                  </a:schemeClr>
                </a:solidFill>
                <a:latin typeface="Arial"/>
              </a:rPr>
              <a:t> Цель: развитие мелкой моторики рук, памяти,</a:t>
            </a:r>
            <a:r>
              <a:rPr sz="18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sz="18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800" b="0" strike="noStrike" spc="-1" dirty="0">
                <a:solidFill>
                  <a:schemeClr val="accent5">
                    <a:lumMod val="75000"/>
                  </a:schemeClr>
                </a:solidFill>
                <a:latin typeface="Arial"/>
              </a:rPr>
              <a:t> концентрации внимания, способствует развитию точности глазомера, координации и последовательности действий, речи, воображения. </a:t>
            </a:r>
          </a:p>
          <a:p>
            <a:pPr algn="ctr"/>
            <a:r>
              <a:rPr sz="18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sz="18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800" b="0" strike="noStrike" spc="-1" dirty="0">
                <a:solidFill>
                  <a:schemeClr val="accent5">
                    <a:lumMod val="75000"/>
                  </a:schemeClr>
                </a:solidFill>
                <a:latin typeface="Arial"/>
              </a:rPr>
              <a:t> Ход игры: ребенок, в отверстия </a:t>
            </a:r>
            <a:r>
              <a:rPr lang="ru-RU" sz="1800" b="0" strike="noStrike" spc="-1" dirty="0" smtClean="0">
                <a:solidFill>
                  <a:schemeClr val="accent5">
                    <a:lumMod val="75000"/>
                  </a:schemeClr>
                </a:solidFill>
                <a:latin typeface="Arial"/>
              </a:rPr>
              <a:t>решётки  </a:t>
            </a:r>
            <a:r>
              <a:rPr lang="ru-RU" sz="1800" b="0" strike="noStrike" spc="-1" dirty="0">
                <a:solidFill>
                  <a:schemeClr val="accent5">
                    <a:lumMod val="75000"/>
                  </a:schemeClr>
                </a:solidFill>
                <a:latin typeface="Arial"/>
              </a:rPr>
              <a:t>продевает шнурки. Является хорошей подготовкой руки к письму, тренирует усидчивость, часто такая игра успокаивает </a:t>
            </a:r>
            <a:r>
              <a:rPr lang="ru-RU" sz="1800" b="0" strike="noStrike" spc="-1" dirty="0" smtClean="0">
                <a:solidFill>
                  <a:schemeClr val="accent5">
                    <a:lumMod val="75000"/>
                  </a:schemeClr>
                </a:solidFill>
                <a:latin typeface="Arial"/>
              </a:rPr>
              <a:t>ребенка</a:t>
            </a:r>
            <a:r>
              <a:rPr lang="ru-RU" spc="-1" dirty="0" smtClean="0">
                <a:solidFill>
                  <a:schemeClr val="accent5">
                    <a:lumMod val="75000"/>
                  </a:schemeClr>
                </a:solidFill>
                <a:latin typeface="Arial"/>
              </a:rPr>
              <a:t>.</a:t>
            </a:r>
          </a:p>
          <a:p>
            <a:pPr algn="ctr"/>
            <a:endParaRPr lang="ru-RU" sz="1800" b="0" strike="noStrike" spc="-1" dirty="0" smtClean="0">
              <a:solidFill>
                <a:schemeClr val="accent5">
                  <a:lumMod val="75000"/>
                </a:schemeClr>
              </a:solidFill>
              <a:latin typeface="Arial"/>
            </a:endParaRPr>
          </a:p>
          <a:p>
            <a:pPr algn="ctr"/>
            <a:r>
              <a:rPr lang="ru-RU" spc="-1" dirty="0" smtClean="0">
                <a:solidFill>
                  <a:schemeClr val="accent5">
                    <a:lumMod val="75000"/>
                  </a:schemeClr>
                </a:solidFill>
                <a:latin typeface="Arial"/>
              </a:rPr>
              <a:t>«Дыхательная  гимнастика»</a:t>
            </a:r>
          </a:p>
          <a:p>
            <a:pPr algn="ctr"/>
            <a:r>
              <a:rPr lang="ru-RU" spc="-1" dirty="0" err="1" smtClean="0">
                <a:solidFill>
                  <a:schemeClr val="accent5">
                    <a:lumMod val="75000"/>
                  </a:schemeClr>
                </a:solidFill>
                <a:latin typeface="Arial"/>
              </a:rPr>
              <a:t>Цель:учить</a:t>
            </a:r>
            <a:r>
              <a:rPr lang="ru-RU" spc="-1" dirty="0" smtClean="0">
                <a:solidFill>
                  <a:schemeClr val="accent5">
                    <a:lumMod val="75000"/>
                  </a:schemeClr>
                </a:solidFill>
                <a:latin typeface="Arial"/>
              </a:rPr>
              <a:t>  детей выполнять дыхательную </a:t>
            </a:r>
            <a:r>
              <a:rPr lang="ru-RU" spc="-1" dirty="0" err="1" smtClean="0">
                <a:solidFill>
                  <a:schemeClr val="accent5">
                    <a:lumMod val="75000"/>
                  </a:schemeClr>
                </a:solidFill>
                <a:latin typeface="Arial"/>
              </a:rPr>
              <a:t>гимнастику,развивать</a:t>
            </a:r>
            <a:r>
              <a:rPr lang="ru-RU" spc="-1" dirty="0" smtClean="0">
                <a:solidFill>
                  <a:schemeClr val="accent5">
                    <a:lumMod val="75000"/>
                  </a:schemeClr>
                </a:solidFill>
                <a:latin typeface="Arial"/>
              </a:rPr>
              <a:t> силу </a:t>
            </a:r>
            <a:r>
              <a:rPr lang="ru-RU" spc="-1" dirty="0" err="1" smtClean="0">
                <a:solidFill>
                  <a:schemeClr val="accent5">
                    <a:lumMod val="75000"/>
                  </a:schemeClr>
                </a:solidFill>
                <a:latin typeface="Arial"/>
              </a:rPr>
              <a:t>вдоха,развивать</a:t>
            </a:r>
            <a:r>
              <a:rPr lang="ru-RU" spc="-1" dirty="0" smtClean="0">
                <a:solidFill>
                  <a:schemeClr val="accent5">
                    <a:lumMod val="75000"/>
                  </a:schemeClr>
                </a:solidFill>
                <a:latin typeface="Arial"/>
              </a:rPr>
              <a:t> </a:t>
            </a:r>
            <a:r>
              <a:rPr lang="ru-RU" spc="-1" dirty="0" err="1" smtClean="0">
                <a:solidFill>
                  <a:schemeClr val="accent5">
                    <a:lumMod val="75000"/>
                  </a:schemeClr>
                </a:solidFill>
                <a:latin typeface="Arial"/>
              </a:rPr>
              <a:t>память,речь,внимание,воображение</a:t>
            </a:r>
            <a:r>
              <a:rPr lang="ru-RU" spc="-1" dirty="0" smtClean="0">
                <a:solidFill>
                  <a:schemeClr val="accent5">
                    <a:lumMod val="75000"/>
                  </a:schemeClr>
                </a:solidFill>
                <a:latin typeface="Arial"/>
              </a:rPr>
              <a:t>.</a:t>
            </a:r>
          </a:p>
          <a:p>
            <a:pPr algn="ctr"/>
            <a:r>
              <a:rPr lang="ru-RU" spc="-1" dirty="0" smtClean="0">
                <a:solidFill>
                  <a:schemeClr val="accent5">
                    <a:lumMod val="75000"/>
                  </a:schemeClr>
                </a:solidFill>
                <a:latin typeface="Arial"/>
              </a:rPr>
              <a:t>Ход </a:t>
            </a:r>
            <a:r>
              <a:rPr lang="ru-RU" spc="-1" dirty="0" err="1" smtClean="0">
                <a:solidFill>
                  <a:schemeClr val="accent5">
                    <a:lumMod val="75000"/>
                  </a:schemeClr>
                </a:solidFill>
                <a:latin typeface="Arial"/>
              </a:rPr>
              <a:t>игры:Внутри</a:t>
            </a:r>
            <a:r>
              <a:rPr lang="ru-RU" spc="-1" dirty="0" smtClean="0">
                <a:solidFill>
                  <a:schemeClr val="accent5">
                    <a:lumMod val="75000"/>
                  </a:schemeClr>
                </a:solidFill>
                <a:latin typeface="Arial"/>
              </a:rPr>
              <a:t> куба  к верхней рани прикреплены различные  </a:t>
            </a:r>
            <a:r>
              <a:rPr lang="ru-RU" spc="-1" dirty="0" err="1" smtClean="0">
                <a:solidFill>
                  <a:schemeClr val="accent5">
                    <a:lumMod val="75000"/>
                  </a:schemeClr>
                </a:solidFill>
                <a:latin typeface="Arial"/>
              </a:rPr>
              <a:t>предметыбусинки,колокольчики</a:t>
            </a:r>
            <a:r>
              <a:rPr lang="ru-RU" spc="-1" dirty="0" smtClean="0">
                <a:solidFill>
                  <a:schemeClr val="accent5">
                    <a:lumMod val="75000"/>
                  </a:schemeClr>
                </a:solidFill>
                <a:latin typeface="Arial"/>
              </a:rPr>
              <a:t> и т.д.Это  является тренажером для дыхательной  гимнастики. Можно предложить подуть на </a:t>
            </a:r>
            <a:r>
              <a:rPr lang="ru-RU" spc="-1" dirty="0" err="1" smtClean="0">
                <a:solidFill>
                  <a:schemeClr val="accent5">
                    <a:lumMod val="75000"/>
                  </a:schemeClr>
                </a:solidFill>
                <a:latin typeface="Arial"/>
              </a:rPr>
              <a:t>предметы,которые</a:t>
            </a:r>
            <a:r>
              <a:rPr lang="ru-RU" spc="-1" dirty="0" smtClean="0">
                <a:solidFill>
                  <a:schemeClr val="accent5">
                    <a:lumMod val="75000"/>
                  </a:schemeClr>
                </a:solidFill>
                <a:latin typeface="Arial"/>
              </a:rPr>
              <a:t> расположены внутри куба с различной силой выдоха.</a:t>
            </a:r>
          </a:p>
          <a:p>
            <a:pPr algn="ctr"/>
            <a:endParaRPr lang="ru-RU" spc="-1" dirty="0" smtClean="0">
              <a:solidFill>
                <a:schemeClr val="accent5">
                  <a:lumMod val="75000"/>
                </a:schemeClr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329533"/>
            <a:ext cx="4376829" cy="58357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364169"/>
            <a:ext cx="4350852" cy="580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97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</TotalTime>
  <Words>25</Words>
  <Application>Microsoft Office PowerPoint</Application>
  <PresentationFormat>Произвольный</PresentationFormat>
  <Paragraphs>17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Тема Office</vt:lpstr>
      <vt:lpstr>Воздушный поток</vt:lpstr>
      <vt:lpstr>Презентация PowerPoint</vt:lpstr>
      <vt:lpstr> Цель: развивать у детей сенсорные способности  Развитие речи, внимания, воображения, памяти, мелкой моторики, коммуникабельных способностей;  Формирование представлений о цвете, форме, величине предметов, их положении в пространстве;   Развитие тактильных ощущений, внимания, памяти. Например, закрепление понятий «длинный — короткий», «длиннее-короче», «узкий — широкий» методом сравнения, приложения и наложения.  </vt:lpstr>
      <vt:lpstr>Используемый материал:  - 6 решёток - пуговицы - замки  - прищепки - капсула от киндер сюрприза   </vt:lpstr>
      <vt:lpstr>Методические рекомендации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Пользователь</dc:creator>
  <dc:description/>
  <cp:lastModifiedBy>HP</cp:lastModifiedBy>
  <cp:revision>17</cp:revision>
  <dcterms:created xsi:type="dcterms:W3CDTF">2024-10-19T07:59:33Z</dcterms:created>
  <dcterms:modified xsi:type="dcterms:W3CDTF">2024-10-23T08:21:47Z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7</vt:i4>
  </property>
</Properties>
</file>