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1F4DA1-AB73-44D2-A79F-C0A564D973D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BE38-EFF7-4515-A36A-25A1CA3ED051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9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D4FCD-0434-4743-A2D8-F5DCEB8CDD40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2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C6B1A-6EE1-436C-97D0-FDA14C5DC516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9DD33-7116-457B-8E00-069C1624621C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9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2B03F-7227-4CEE-A14D-B6B863FDC969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2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0FB56-AFFC-4315-ADAE-538EEE6DDE11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0A9E2-BD5F-4DBE-A80F-72F3F5DC5E57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9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4D303-576C-4B9D-9EDE-3A5FD282ED18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D5BC-3187-4C95-9378-423EC035306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26C5-7B2A-4D6D-8DF1-EE418BB291A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10197F-28DE-4A3A-9E21-D620217C69B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34" name="Рисунок 9" descr="1263974281_6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993136" cy="2808734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</a:rPr>
              <a:t/>
            </a:r>
            <a:br>
              <a:rPr lang="ru-RU" b="1" dirty="0" smtClean="0">
                <a:ea typeface="Calibri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метода моделирования в обучении грамоте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старшего дошкольного возраста 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4221088"/>
            <a:ext cx="7530060" cy="1584176"/>
          </a:xfrm>
        </p:spPr>
        <p:txBody>
          <a:bodyPr/>
          <a:lstStyle/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Учитель-логопед высшей кв. кат.: Волкова Л.Е.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endParaRPr lang="ru-RU" sz="18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МДОАУ № 99  «</a:t>
            </a:r>
            <a:r>
              <a:rPr lang="ru-RU" sz="18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Домовенок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  </a:t>
            </a:r>
            <a:r>
              <a:rPr lang="ru-RU" sz="18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</a:t>
            </a:r>
            <a:r>
              <a:rPr lang="ru-RU" sz="18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Орска</a:t>
            </a:r>
            <a:endParaRPr lang="ru-RU" sz="18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2023  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линейки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8"/>
          <a:stretch/>
        </p:blipFill>
        <p:spPr>
          <a:xfrm>
            <a:off x="1475656" y="1772816"/>
            <a:ext cx="6264696" cy="4202671"/>
          </a:xfrm>
        </p:spPr>
      </p:pic>
    </p:spTree>
    <p:extLst>
      <p:ext uri="{BB962C8B-B14F-4D97-AF65-F5344CB8AC3E}">
        <p14:creationId xmlns:p14="http://schemas.microsoft.com/office/powerpoint/2010/main" val="7255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Саша читал книгу.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593" y="1440331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628800"/>
            <a:ext cx="6408712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84664"/>
            <a:ext cx="2376264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300" y="3312788"/>
            <a:ext cx="98831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89416" y="2284664"/>
            <a:ext cx="2376264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55033" y="2284664"/>
            <a:ext cx="2376264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83294" y="3312788"/>
            <a:ext cx="98831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39369" y="3285168"/>
            <a:ext cx="98831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00210" y="3299585"/>
            <a:ext cx="98831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09462" y="3285168"/>
            <a:ext cx="98831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4921" y="3285168"/>
            <a:ext cx="98831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48847"/>
              </p:ext>
            </p:extLst>
          </p:nvPr>
        </p:nvGraphicFramePr>
        <p:xfrm>
          <a:off x="588114" y="4205415"/>
          <a:ext cx="2220992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48"/>
                <a:gridCol w="555248"/>
                <a:gridCol w="555248"/>
                <a:gridCol w="555248"/>
              </a:tblGrid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86848"/>
              </p:ext>
            </p:extLst>
          </p:nvPr>
        </p:nvGraphicFramePr>
        <p:xfrm>
          <a:off x="3066605" y="4221088"/>
          <a:ext cx="2699075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815"/>
                <a:gridCol w="539815"/>
                <a:gridCol w="539815"/>
                <a:gridCol w="539815"/>
                <a:gridCol w="539815"/>
              </a:tblGrid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743853"/>
              </p:ext>
            </p:extLst>
          </p:nvPr>
        </p:nvGraphicFramePr>
        <p:xfrm>
          <a:off x="6048234" y="4221088"/>
          <a:ext cx="2699075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815"/>
                <a:gridCol w="539815"/>
                <a:gridCol w="539815"/>
                <a:gridCol w="539815"/>
                <a:gridCol w="539815"/>
              </a:tblGrid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0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звуков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20" y="1562677"/>
            <a:ext cx="1836680" cy="180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411760" y="1268760"/>
            <a:ext cx="144016" cy="3600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79" y="1544096"/>
            <a:ext cx="184944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Мои документы\simvoly_tverdosti_myagk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876"/>
            <a:ext cx="7572428" cy="2524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3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17" y="404664"/>
            <a:ext cx="4111893" cy="2722640"/>
          </a:xfrm>
          <a:prstGeom prst="rect">
            <a:avLst/>
          </a:prstGeom>
          <a:ln w="2857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49758"/>
            <a:ext cx="5022320" cy="3163781"/>
          </a:xfrm>
          <a:prstGeom prst="rect">
            <a:avLst/>
          </a:prstGeom>
          <a:ln w="2857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7504191" cy="562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23850" y="3141663"/>
            <a:ext cx="7991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478" y="547106"/>
            <a:ext cx="612068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«Хороший, ясный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выговор слова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такой, чтобы каждый из звуков,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составляющих слово,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был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слышен,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чуткое ухо в различении этих звуков – вот главные основания правописания»</a:t>
            </a:r>
          </a:p>
          <a:p>
            <a:pPr algn="r" fontAlgn="base">
              <a:lnSpc>
                <a:spcPct val="115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33823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подготовительного периода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грамоте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устной речи с помощью разговоров, бесед, связных высказываний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Составление предложения с данным количеством слов (в два-три слова и более) по картинкам, иллюстрациям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Различение в предложении слов на слух, указывая их количество и последовательность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Подбор и называние слов, отвечающих на вопросы: </a:t>
            </a:r>
            <a:r>
              <a:rPr lang="ru-RU" sz="18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кто это? что это? что делает? какой? как?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Деление слов на слоги, выделять слогов из слов, определение ударного слога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Выделение звука из слова и слога, опираясь на слуховое восприятие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Обучение старших дошкольников пользоваться моделями (схемами) слов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Различение звуков: гласные и согласные, согласные твердые </a:t>
            </a:r>
          </a:p>
          <a:p>
            <a:pPr marL="0" indent="0">
              <a:buNone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и мягкие, звонкие и глухие.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Буквенный период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буквами в определенной последовательности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чтением и письмом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послебуквенного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осознанное отношение к языку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" b="5715"/>
          <a:stretch/>
        </p:blipFill>
        <p:spPr bwMode="auto">
          <a:xfrm>
            <a:off x="720920" y="908720"/>
            <a:ext cx="780919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7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5232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7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113" y="26064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модели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7243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23728" y="1079612"/>
            <a:ext cx="1656184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92080" y="1051903"/>
            <a:ext cx="1368152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6102" y="2093195"/>
            <a:ext cx="352839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(физическая конструкция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предмета)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0088" y="3874695"/>
            <a:ext cx="30336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Графические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(графики, формулы,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схемы)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39" y="2132439"/>
            <a:ext cx="432048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Предметно-схематические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(предметы-заместители,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графические знаки)</a:t>
            </a:r>
          </a:p>
        </p:txBody>
      </p:sp>
      <p:cxnSp>
        <p:nvCxnSpPr>
          <p:cNvPr id="16" name="Прямая со стрелкой 15"/>
          <p:cNvCxnSpPr>
            <a:endCxn id="13" idx="0"/>
          </p:cNvCxnSpPr>
          <p:nvPr/>
        </p:nvCxnSpPr>
        <p:spPr>
          <a:xfrm>
            <a:off x="4436913" y="1051903"/>
            <a:ext cx="1" cy="28227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Предметно-схематические модели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грамоте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для звукового анализа слов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(Д.Б.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Л.Е.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Звуковые линейки для анализа звуковой                структуры слова (Г.А.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Тумакова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«Живые слова», «Живые звуки»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9323"/>
            <a:ext cx="8229600" cy="11430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9055" r="10244"/>
          <a:stretch/>
        </p:blipFill>
        <p:spPr bwMode="auto">
          <a:xfrm>
            <a:off x="1214414" y="428604"/>
            <a:ext cx="2357454" cy="2088802"/>
          </a:xfrm>
          <a:prstGeom prst="rect">
            <a:avLst/>
          </a:prstGeom>
          <a:ln w="28575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r="5676"/>
          <a:stretch>
            <a:fillRect/>
          </a:stretch>
        </p:blipFill>
        <p:spPr bwMode="auto">
          <a:xfrm>
            <a:off x="5000628" y="428604"/>
            <a:ext cx="2571768" cy="2080449"/>
          </a:xfrm>
          <a:prstGeom prst="rect">
            <a:avLst/>
          </a:prstGeom>
          <a:ln w="28575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2548" r="1891" b="2765"/>
          <a:stretch/>
        </p:blipFill>
        <p:spPr bwMode="auto">
          <a:xfrm>
            <a:off x="1170310" y="3429001"/>
            <a:ext cx="2542955" cy="2052106"/>
          </a:xfrm>
          <a:prstGeom prst="rect">
            <a:avLst/>
          </a:prstGeom>
          <a:ln w="28575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D:\Мои документы\gindur-post-image-4-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429000"/>
            <a:ext cx="2571767" cy="2071702"/>
          </a:xfrm>
          <a:prstGeom prst="rect">
            <a:avLst/>
          </a:prstGeom>
          <a:ln w="28575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00166" y="2643182"/>
          <a:ext cx="1857387" cy="500066"/>
        </p:xfrm>
        <a:graphic>
          <a:graphicData uri="http://schemas.openxmlformats.org/drawingml/2006/table">
            <a:tbl>
              <a:tblPr/>
              <a:tblGrid>
                <a:gridCol w="619129"/>
                <a:gridCol w="619129"/>
                <a:gridCol w="619129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00166" y="5643578"/>
          <a:ext cx="1857387" cy="500066"/>
        </p:xfrm>
        <a:graphic>
          <a:graphicData uri="http://schemas.openxmlformats.org/drawingml/2006/table">
            <a:tbl>
              <a:tblPr/>
              <a:tblGrid>
                <a:gridCol w="619129"/>
                <a:gridCol w="619129"/>
                <a:gridCol w="619129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429256" y="2643182"/>
          <a:ext cx="1857387" cy="500066"/>
        </p:xfrm>
        <a:graphic>
          <a:graphicData uri="http://schemas.openxmlformats.org/drawingml/2006/table">
            <a:tbl>
              <a:tblPr/>
              <a:tblGrid>
                <a:gridCol w="619129"/>
                <a:gridCol w="619129"/>
                <a:gridCol w="619129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429256" y="5643578"/>
          <a:ext cx="1857387" cy="500066"/>
        </p:xfrm>
        <a:graphic>
          <a:graphicData uri="http://schemas.openxmlformats.org/drawingml/2006/table">
            <a:tbl>
              <a:tblPr/>
              <a:tblGrid>
                <a:gridCol w="619129"/>
                <a:gridCol w="619129"/>
                <a:gridCol w="619129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читайк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273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читайка</vt:lpstr>
      <vt:lpstr> Использование метода моделирования в обучении грамоте  детей старшего дошкольного возраста </vt:lpstr>
      <vt:lpstr>Презентация PowerPoint</vt:lpstr>
      <vt:lpstr>Задачи подготовительного периода  в обучении грамоте</vt:lpstr>
      <vt:lpstr>Буквенный период</vt:lpstr>
      <vt:lpstr>Презентация PowerPoint</vt:lpstr>
      <vt:lpstr>Презентация PowerPoint</vt:lpstr>
      <vt:lpstr>Наглядные модели</vt:lpstr>
      <vt:lpstr>Предметно-схематические модели  в обучении грамоте</vt:lpstr>
      <vt:lpstr>  </vt:lpstr>
      <vt:lpstr>Звуковые линейки</vt:lpstr>
      <vt:lpstr>Саша читал книгу.</vt:lpstr>
      <vt:lpstr>Модели звуков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Использование метода моделирования в обучении грамоте  детей старшего дошкольного возраста </dc:title>
  <dc:creator>Admin</dc:creator>
  <cp:lastModifiedBy>Acer</cp:lastModifiedBy>
  <cp:revision>20</cp:revision>
  <dcterms:created xsi:type="dcterms:W3CDTF">2016-06-30T09:27:56Z</dcterms:created>
  <dcterms:modified xsi:type="dcterms:W3CDTF">2024-01-30T07:40:09Z</dcterms:modified>
</cp:coreProperties>
</file>