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88000"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ru-RU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Заголовок 1"/>
          <p:cNvSpPr txBox="1"/>
          <p:nvPr/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Подзаголовок 2"/>
          <p:cNvSpPr txBox="1"/>
          <p:nvPr/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  <p:sp>
        <p:nvSpPr>
          <p:cNvPr id="84" name="Picture 10"/>
          <p:cNvSpPr txBox="1"/>
          <p:nvPr/>
        </p:nvSpPr>
        <p:spPr>
          <a:xfrm>
            <a:off x="-28800" y="-17640"/>
            <a:ext cx="9172800" cy="6857640"/>
          </a:xfrm>
          <a:prstGeom prst="rect">
            <a:avLst/>
          </a:prstGeom>
          <a:blipFill rotWithShape="0">
            <a:blip r:embed="rId1"/>
            <a:stretch/>
          </a:blipFill>
          <a:ln w="0">
            <a:noFill/>
          </a:ln>
        </p:spPr>
        <p:txBody>
          <a:bodyPr lIns="90000" rIns="90000" tIns="45000" bIns="45000" anchorCtr="1">
            <a:noAutofit/>
          </a:bodyPr>
          <a:p>
            <a:r>
              <a:rPr b="1" lang="ru-RU" sz="1800" spc="-1" strike="noStrike">
                <a:latin typeface="Times New Roman"/>
              </a:rPr>
              <a:t>Муниципальное дошкольное образовательное автономное учреждение </a:t>
            </a:r>
            <a:endParaRPr b="1" lang="ru-RU" sz="1800" spc="-1" strike="noStrike">
              <a:latin typeface="Times New Roman"/>
            </a:endParaRPr>
          </a:p>
          <a:p>
            <a:r>
              <a:rPr b="1" lang="ru-RU" sz="1800" spc="-1" strike="noStrike">
                <a:latin typeface="Times New Roman"/>
              </a:rPr>
              <a:t>«Центр развития ребенка — Детский сад № 125 «Лесная сказка» г. Орска»</a:t>
            </a:r>
            <a:endParaRPr b="1" lang="ru-RU" sz="1800" spc="-1" strike="noStrike">
              <a:latin typeface="Times New Roman"/>
            </a:endParaRPr>
          </a:p>
        </p:txBody>
      </p:sp>
      <p:sp>
        <p:nvSpPr>
          <p:cNvPr id="85" name="TextBox 8"/>
          <p:cNvSpPr/>
          <p:nvPr/>
        </p:nvSpPr>
        <p:spPr>
          <a:xfrm>
            <a:off x="2483640" y="2880000"/>
            <a:ext cx="4320000" cy="2649240"/>
          </a:xfrm>
          <a:prstGeom prst="rect">
            <a:avLst/>
          </a:prstGeom>
          <a:gradFill rotWithShape="0">
            <a:gsLst>
              <a:gs pos="0">
                <a:srgbClr val="cc6d20"/>
              </a:gs>
              <a:gs pos="100000">
                <a:srgbClr val="ff9033"/>
              </a:gs>
            </a:gsLst>
            <a:lin ang="16200000"/>
          </a:gradFill>
          <a:ln w="0">
            <a:noFill/>
          </a:ln>
          <a:effectLst>
            <a:outerShdw blurRad="39960" dir="5400000" dist="2304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ffffff"/>
                </a:solidFill>
                <a:latin typeface="Times New Roman"/>
              </a:rPr>
              <a:t>Дидактическое пособие </a:t>
            </a:r>
            <a:endParaRPr b="0" lang="ru-RU" sz="2800" spc="-1" strike="noStrike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ffffff"/>
                </a:solidFill>
                <a:latin typeface="Times New Roman"/>
              </a:rPr>
              <a:t>«Шкатулка сказок»</a:t>
            </a:r>
            <a:endParaRPr b="0" lang="ru-RU" sz="2800" spc="-1" strike="noStrike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ffffff"/>
                </a:solidFill>
                <a:latin typeface="Times New Roman"/>
              </a:rPr>
              <a:t>Выполнил: воспитатель ВКК </a:t>
            </a:r>
            <a:endParaRPr b="0" lang="ru-RU" sz="2800" spc="-1" strike="noStrike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ffffff"/>
                </a:solidFill>
                <a:latin typeface="Times New Roman"/>
              </a:rPr>
              <a:t>Денисова</a:t>
            </a:r>
            <a:endParaRPr b="0" lang="ru-RU" sz="2800" spc="-1" strike="noStrike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1" lang="ru-RU" sz="2800" spc="-1" strike="noStrike">
                <a:solidFill>
                  <a:srgbClr val="ffffff"/>
                </a:solidFill>
                <a:latin typeface="Times New Roman"/>
              </a:rPr>
              <a:t>Ирина Сергеевна</a:t>
            </a:r>
            <a:endParaRPr b="0" lang="ru-RU" sz="28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2" descr="Picture background"/>
          <p:cNvPicPr/>
          <p:nvPr/>
        </p:nvPicPr>
        <p:blipFill>
          <a:blip r:embed="rId1"/>
          <a:stretch/>
        </p:blipFill>
        <p:spPr>
          <a:xfrm>
            <a:off x="0" y="0"/>
            <a:ext cx="9172800" cy="6857640"/>
          </a:xfrm>
          <a:prstGeom prst="rect">
            <a:avLst/>
          </a:prstGeom>
          <a:ln w="0">
            <a:noFill/>
          </a:ln>
        </p:spPr>
      </p:pic>
      <p:pic>
        <p:nvPicPr>
          <p:cNvPr id="87" name="Изображение 4" descr="20241011_112242"/>
          <p:cNvPicPr/>
          <p:nvPr/>
        </p:nvPicPr>
        <p:blipFill>
          <a:blip r:embed="rId2"/>
          <a:srcRect l="18114" t="0" r="25185" b="0"/>
          <a:stretch/>
        </p:blipFill>
        <p:spPr>
          <a:xfrm rot="5400000">
            <a:off x="4267800" y="1851840"/>
            <a:ext cx="4140000" cy="5475600"/>
          </a:xfrm>
          <a:prstGeom prst="rect">
            <a:avLst/>
          </a:prstGeom>
          <a:ln w="0">
            <a:noFill/>
          </a:ln>
        </p:spPr>
      </p:pic>
      <p:pic>
        <p:nvPicPr>
          <p:cNvPr id="88" name="Изображение 2" descr="20241011_111252"/>
          <p:cNvPicPr/>
          <p:nvPr/>
        </p:nvPicPr>
        <p:blipFill>
          <a:blip r:embed="rId3"/>
          <a:srcRect l="18209" t="0" r="14110" b="0"/>
          <a:stretch/>
        </p:blipFill>
        <p:spPr>
          <a:xfrm rot="5400000">
            <a:off x="563760" y="-79560"/>
            <a:ext cx="3655800" cy="4063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xit" presetID="22" presetSubtype="4">
                                  <p:stCondLst>
                                    <p:cond delay="0"/>
                                  </p:stCondLst>
                                  <p:childTnLst>
                                    <p:animEffect filter="wipe(down)" transition="out">
                                      <p:cBhvr additive="repl">
                                        <p:cTn id="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xit" presetID="22" presetSubtype="4">
                                  <p:stCondLst>
                                    <p:cond delay="0"/>
                                  </p:stCondLst>
                                  <p:childTnLst>
                                    <p:animEffect filter="wipe(down)" transition="out">
                                      <p:cBhvr additive="repl">
                                        <p:cTn id="1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8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Picture background"/>
          <p:cNvPicPr/>
          <p:nvPr/>
        </p:nvPicPr>
        <p:blipFill>
          <a:blip r:embed="rId1"/>
          <a:stretch/>
        </p:blipFill>
        <p:spPr>
          <a:xfrm>
            <a:off x="0" y="0"/>
            <a:ext cx="9172800" cy="6857640"/>
          </a:xfrm>
          <a:prstGeom prst="rect">
            <a:avLst/>
          </a:prstGeom>
          <a:ln w="0">
            <a:noFill/>
          </a:ln>
        </p:spPr>
      </p:pic>
      <p:sp>
        <p:nvSpPr>
          <p:cNvPr id="90" name="Текстовое поле 1"/>
          <p:cNvSpPr/>
          <p:nvPr/>
        </p:nvSpPr>
        <p:spPr>
          <a:xfrm>
            <a:off x="234360" y="109800"/>
            <a:ext cx="8808480" cy="660420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Рецензия</a:t>
            </a:r>
            <a:endParaRPr b="0" lang="ru-RU" sz="24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Данная методическая разработка предназначена  для работы  с детьми младшего и среднего дошкольного возраста и может быть использована в образовательных областях: познавательное развитие, развитие речи, художественно-эстетическое развитие.   В ходе работы с данным пособием у ребёнка развивается выразительность речи, повышается уровень его интеллектуальной культуры, воспитывается эстетически развитая личность, прививается любовь к родной культуре, вырабатывается эмоциональная отзывчивость.</a:t>
            </a:r>
            <a:endParaRPr b="0" lang="ru-RU" sz="2400" spc="-1" strike="noStrike">
              <a:latin typeface="XO Oriel"/>
            </a:endParaRPr>
          </a:p>
          <a:p>
            <a:pPr>
              <a:lnSpc>
                <a:spcPct val="40000"/>
              </a:lnSpc>
            </a:pPr>
            <a:endParaRPr b="0" lang="ru-RU" sz="24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Используемый материал:</a:t>
            </a:r>
            <a:endParaRPr b="0" lang="ru-RU" sz="24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картонная коробка;</a:t>
            </a:r>
            <a:endParaRPr b="0" lang="ru-RU" sz="24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виниловые пластинки;</a:t>
            </a:r>
            <a:endParaRPr b="0" lang="ru-RU" sz="24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крышки от бутылок из под йогурта;</a:t>
            </a:r>
            <a:endParaRPr b="0" lang="ru-RU" sz="24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бумажные выкройки героев сказок из старых книг;</a:t>
            </a:r>
            <a:endParaRPr b="0" lang="ru-RU" sz="24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картонные карточки с дидактическим заданием.</a:t>
            </a:r>
            <a:endParaRPr b="0" lang="ru-RU" sz="24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 descr="Picture background"/>
          <p:cNvPicPr/>
          <p:nvPr/>
        </p:nvPicPr>
        <p:blipFill>
          <a:blip r:embed="rId1"/>
          <a:stretch/>
        </p:blipFill>
        <p:spPr>
          <a:xfrm>
            <a:off x="0" y="0"/>
            <a:ext cx="9172800" cy="6857640"/>
          </a:xfrm>
          <a:prstGeom prst="rect">
            <a:avLst/>
          </a:prstGeom>
          <a:ln w="0">
            <a:noFill/>
          </a:ln>
        </p:spPr>
      </p:pic>
      <p:sp>
        <p:nvSpPr>
          <p:cNvPr id="92" name="Текстовое поле 1"/>
          <p:cNvSpPr/>
          <p:nvPr/>
        </p:nvSpPr>
        <p:spPr>
          <a:xfrm>
            <a:off x="234360" y="109800"/>
            <a:ext cx="8808480" cy="660420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Описание пособия: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24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Вашему вниманию представляю дидактическое пособие «Шкатулка сказок», выполненное из плотного картона. Шкатулку можно легко перемещать, даже малышам, то есть он мобильный. </a:t>
            </a:r>
            <a:endParaRPr b="0" lang="ru-RU" sz="24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Внутри  находятся четыре виниловые пластинки, на которых наклеены картинки из сказок, и крышки на которых наклеены персонажи из этих сказок. А также картонные карточки с описанием дидактического задания.</a:t>
            </a:r>
            <a:endParaRPr b="0" lang="ru-RU" sz="2400" spc="-1" strike="noStrike">
              <a:latin typeface="XO Oriel"/>
            </a:endParaRPr>
          </a:p>
        </p:txBody>
      </p:sp>
      <p:pic>
        <p:nvPicPr>
          <p:cNvPr id="93" name="Изображение 2" descr="20241011_111427"/>
          <p:cNvPicPr/>
          <p:nvPr/>
        </p:nvPicPr>
        <p:blipFill>
          <a:blip r:embed="rId2"/>
          <a:stretch/>
        </p:blipFill>
        <p:spPr>
          <a:xfrm rot="5400000">
            <a:off x="105120" y="3576240"/>
            <a:ext cx="3482640" cy="2612520"/>
          </a:xfrm>
          <a:prstGeom prst="rect">
            <a:avLst/>
          </a:prstGeom>
          <a:ln w="0">
            <a:noFill/>
          </a:ln>
        </p:spPr>
      </p:pic>
      <p:pic>
        <p:nvPicPr>
          <p:cNvPr id="94" name="Изображение 3" descr="20241011_111447"/>
          <p:cNvPicPr/>
          <p:nvPr/>
        </p:nvPicPr>
        <p:blipFill>
          <a:blip r:embed="rId3"/>
          <a:stretch/>
        </p:blipFill>
        <p:spPr>
          <a:xfrm rot="5400000">
            <a:off x="2984760" y="3548160"/>
            <a:ext cx="3482640" cy="2612160"/>
          </a:xfrm>
          <a:prstGeom prst="rect">
            <a:avLst/>
          </a:prstGeom>
          <a:ln w="0">
            <a:noFill/>
          </a:ln>
        </p:spPr>
      </p:pic>
      <p:pic>
        <p:nvPicPr>
          <p:cNvPr id="95" name="Изображение 5" descr="20241011_112213"/>
          <p:cNvPicPr/>
          <p:nvPr/>
        </p:nvPicPr>
        <p:blipFill>
          <a:blip r:embed="rId4"/>
          <a:stretch/>
        </p:blipFill>
        <p:spPr>
          <a:xfrm rot="5400000">
            <a:off x="5783400" y="3573720"/>
            <a:ext cx="3454560" cy="2590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2" descr="Picture background"/>
          <p:cNvPicPr/>
          <p:nvPr/>
        </p:nvPicPr>
        <p:blipFill>
          <a:blip r:embed="rId1"/>
          <a:stretch/>
        </p:blipFill>
        <p:spPr>
          <a:xfrm>
            <a:off x="0" y="0"/>
            <a:ext cx="9172800" cy="6857640"/>
          </a:xfrm>
          <a:prstGeom prst="rect">
            <a:avLst/>
          </a:prstGeom>
          <a:ln w="0">
            <a:noFill/>
          </a:ln>
        </p:spPr>
      </p:pic>
      <p:sp>
        <p:nvSpPr>
          <p:cNvPr id="97" name="Текстовое поле 1"/>
          <p:cNvSpPr/>
          <p:nvPr/>
        </p:nvSpPr>
        <p:spPr>
          <a:xfrm>
            <a:off x="234360" y="109800"/>
            <a:ext cx="8808480" cy="660420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Цель:</a:t>
            </a:r>
            <a:endParaRPr b="0" lang="ru-RU" sz="24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Способствование развитию речи, формированию и активизации словарного запаса ребенка; возникновению внеситуативного общения со сверстниками и взрослыми, открытие больших возможностей для многостороннего развития их способностей.</a:t>
            </a:r>
            <a:endParaRPr b="0" lang="ru-RU" sz="24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Задачи:</a:t>
            </a:r>
            <a:endParaRPr b="0" lang="ru-RU" sz="24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u="sng">
                <a:solidFill>
                  <a:srgbClr val="000000"/>
                </a:solidFill>
                <a:uFillTx/>
                <a:latin typeface="Times New Roman"/>
              </a:rPr>
              <a:t>Обучающая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: Обогащать словарь детей, совершенствовать диалогическую речь, формировать практические навыки творческой деятельности.</a:t>
            </a:r>
            <a:endParaRPr b="0" lang="ru-RU" sz="24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u="sng">
                <a:solidFill>
                  <a:srgbClr val="000000"/>
                </a:solidFill>
                <a:uFillTx/>
                <a:latin typeface="Times New Roman"/>
              </a:rPr>
              <a:t>Развивающая: 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  Развить выразительность речи, познавательную активность, творческие способности, навыки общения, способность детей отличать добро и зло, хорошее от плохого в сказке и жизни, умение делать нравственный выбор.</a:t>
            </a:r>
            <a:endParaRPr b="0" lang="ru-RU" sz="24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 u="sng">
                <a:solidFill>
                  <a:srgbClr val="000000"/>
                </a:solidFill>
                <a:uFillTx/>
                <a:latin typeface="Times New Roman"/>
              </a:rPr>
              <a:t>Воспитательная:</a:t>
            </a: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 Воспитывать эстетически развитую личность, прививать любовь к родной культуре, эмоциональную отзывчивость ребёнка.</a:t>
            </a:r>
            <a:endParaRPr b="0" lang="ru-RU" sz="24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2" descr="Picture background"/>
          <p:cNvPicPr/>
          <p:nvPr/>
        </p:nvPicPr>
        <p:blipFill>
          <a:blip r:embed="rId1"/>
          <a:stretch/>
        </p:blipFill>
        <p:spPr>
          <a:xfrm>
            <a:off x="0" y="0"/>
            <a:ext cx="9172800" cy="6857640"/>
          </a:xfrm>
          <a:prstGeom prst="rect">
            <a:avLst/>
          </a:prstGeom>
          <a:ln w="0">
            <a:noFill/>
          </a:ln>
        </p:spPr>
      </p:pic>
      <p:pic>
        <p:nvPicPr>
          <p:cNvPr id="99" name="Изображение 2" descr="20241011_111852"/>
          <p:cNvPicPr/>
          <p:nvPr/>
        </p:nvPicPr>
        <p:blipFill>
          <a:blip r:embed="rId2"/>
          <a:srcRect l="8583" t="0" r="8382" b="0"/>
          <a:stretch/>
        </p:blipFill>
        <p:spPr>
          <a:xfrm>
            <a:off x="755640" y="224640"/>
            <a:ext cx="7093800" cy="640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2" descr="Picture background"/>
          <p:cNvPicPr/>
          <p:nvPr/>
        </p:nvPicPr>
        <p:blipFill>
          <a:blip r:embed="rId1"/>
          <a:stretch/>
        </p:blipFill>
        <p:spPr>
          <a:xfrm>
            <a:off x="0" y="0"/>
            <a:ext cx="9172800" cy="6857640"/>
          </a:xfrm>
          <a:prstGeom prst="rect">
            <a:avLst/>
          </a:prstGeom>
          <a:ln w="0">
            <a:noFill/>
          </a:ln>
        </p:spPr>
      </p:pic>
      <p:sp>
        <p:nvSpPr>
          <p:cNvPr id="101" name="Текстовое поле 1"/>
          <p:cNvSpPr/>
          <p:nvPr/>
        </p:nvSpPr>
        <p:spPr>
          <a:xfrm>
            <a:off x="234360" y="109800"/>
            <a:ext cx="8808480" cy="660420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Примерные игры и задания в шкатулке:</a:t>
            </a:r>
            <a:endParaRPr b="0" lang="ru-RU" sz="2400" spc="-1" strike="noStrike">
              <a:latin typeface="XO Orie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latin typeface="XO Orie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«Что изменилось»</a:t>
            </a:r>
            <a:endParaRPr b="0" lang="ru-RU" sz="2400" spc="-1" strike="noStrike">
              <a:latin typeface="XO Orie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«Опиши героев»</a:t>
            </a:r>
            <a:endParaRPr b="0" lang="ru-RU" sz="2400" spc="-1" strike="noStrike">
              <a:latin typeface="XO Orie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«Кто за кем»</a:t>
            </a:r>
            <a:endParaRPr b="0" lang="ru-RU" sz="2400" spc="-1" strike="noStrike">
              <a:latin typeface="XO Orie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«Собери и расскажи сказку»</a:t>
            </a:r>
            <a:endParaRPr b="0" lang="ru-RU" sz="2400" spc="-1" strike="noStrike">
              <a:latin typeface="XO Orie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«Покажи одинаковое»</a:t>
            </a:r>
            <a:endParaRPr b="0" lang="ru-RU" sz="2400" spc="-1" strike="noStrike">
              <a:latin typeface="XO Orie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« Я начну, а ты продолжи»</a:t>
            </a:r>
            <a:endParaRPr b="0" lang="ru-RU" sz="2400" spc="-1" strike="noStrike">
              <a:latin typeface="XO Orie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«Сказочная путаница»</a:t>
            </a:r>
            <a:endParaRPr b="0" lang="ru-RU" sz="2400" spc="-1" strike="noStrike">
              <a:latin typeface="XO Orie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«Угадай сказку»</a:t>
            </a:r>
            <a:endParaRPr b="0" lang="ru-RU" sz="2400" spc="-1" strike="noStrike">
              <a:latin typeface="XO Orie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«Из какой сказки герой»</a:t>
            </a:r>
            <a:endParaRPr b="0" lang="ru-RU" sz="2400" spc="-1" strike="noStrike">
              <a:latin typeface="XO Orie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« Расскажи по картинке»</a:t>
            </a:r>
            <a:endParaRPr b="0" lang="ru-RU" sz="2400" spc="-1" strike="noStrike">
              <a:latin typeface="XO Oriel"/>
            </a:endParaRPr>
          </a:p>
          <a:p>
            <a:pPr marL="343080" indent="-34272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«Кто лишний»</a:t>
            </a:r>
            <a:endParaRPr b="0" lang="ru-RU" sz="24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2" descr="Picture background"/>
          <p:cNvPicPr/>
          <p:nvPr/>
        </p:nvPicPr>
        <p:blipFill>
          <a:blip r:embed="rId1"/>
          <a:stretch/>
        </p:blipFill>
        <p:spPr>
          <a:xfrm>
            <a:off x="0" y="0"/>
            <a:ext cx="9172800" cy="6857640"/>
          </a:xfrm>
          <a:prstGeom prst="rect">
            <a:avLst/>
          </a:prstGeom>
          <a:ln w="0">
            <a:noFill/>
          </a:ln>
        </p:spPr>
      </p:pic>
      <p:sp>
        <p:nvSpPr>
          <p:cNvPr id="103" name="Текстовое поле 1"/>
          <p:cNvSpPr/>
          <p:nvPr/>
        </p:nvSpPr>
        <p:spPr>
          <a:xfrm>
            <a:off x="234360" y="109800"/>
            <a:ext cx="8808480" cy="6604200"/>
          </a:xfrm>
          <a:prstGeom prst="rect">
            <a:avLst/>
          </a:prstGeom>
          <a:solidFill>
            <a:srgbClr val="92d05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endParaRPr b="0" lang="ru-RU" sz="1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                                        </a:t>
            </a: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Заключение:</a:t>
            </a:r>
            <a:endParaRPr b="0" lang="ru-RU" sz="24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Данное методическое пособие даёт возможность организовать игровую деятельность детей  всей группой, по подгруппам и индивидуально. При помощи пособия «Шкатулка сказок» воспитатель может создать благоприятные условия для раскрытия детских способностей в театральной деятельности, автоматизации звуков конкретного ребенка на индивидуальных занятиях. Дети в игровой форме развивают выразительность речи, диалогическую речь. У детей появляется интерес к русским народным сказкам. </a:t>
            </a:r>
            <a:endParaRPr b="0" lang="ru-RU" sz="24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0" lang="ru-RU" sz="6600" spc="-1" strike="noStrike">
                <a:solidFill>
                  <a:srgbClr val="d7e4bd"/>
                </a:solidFill>
                <a:latin typeface="Times New Roman"/>
              </a:rPr>
              <a:t>Спасибо за внимание!</a:t>
            </a:r>
            <a:endParaRPr b="0" lang="ru-RU" sz="66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Application>Редактор_презентаций/2022.01.0.0$Windows_x86 LibreOffice_project/8540b22890a8058cf39e456f7b05fd56fffd7d2f</Application>
  <AppVersion>15.0000</AppVersion>
  <Words>2729</Words>
  <Paragraphs>56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2024-10-13T07:36:00Z</dcterms:created>
  <dc:creator>Пользователь</dc:creator>
  <dc:description/>
  <dc:language>ru-RU</dc:language>
  <cp:lastModifiedBy/>
  <dcterms:modified xsi:type="dcterms:W3CDTF">2024-10-17T16:47:57Z</dcterms:modified>
  <cp:revision>23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999EB81A3A35471A8034C8D0E0C00F86_13</vt:lpwstr>
  </property>
  <property fmtid="{D5CDD505-2E9C-101B-9397-08002B2CF9AE}" pid="3" name="KSOProductBuildVer">
    <vt:lpwstr>1049-12.2.0.18283</vt:lpwstr>
  </property>
  <property fmtid="{D5CDD505-2E9C-101B-9397-08002B2CF9AE}" pid="4" name="PresentationFormat">
    <vt:lpwstr>Экран (4:3)</vt:lpwstr>
  </property>
  <property fmtid="{D5CDD505-2E9C-101B-9397-08002B2CF9AE}" pid="5" name="Slides">
    <vt:i4>8</vt:i4>
  </property>
</Properties>
</file>