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7" r:id="rId4"/>
    <p:sldId id="258" r:id="rId5"/>
    <p:sldId id="260" r:id="rId6"/>
    <p:sldId id="261" r:id="rId7"/>
    <p:sldId id="281" r:id="rId8"/>
    <p:sldId id="259" r:id="rId9"/>
    <p:sldId id="283" r:id="rId10"/>
    <p:sldId id="294" r:id="rId11"/>
    <p:sldId id="282" r:id="rId12"/>
    <p:sldId id="284" r:id="rId13"/>
    <p:sldId id="286" r:id="rId14"/>
    <p:sldId id="285" r:id="rId15"/>
    <p:sldId id="289" r:id="rId16"/>
    <p:sldId id="290" r:id="rId17"/>
    <p:sldId id="288" r:id="rId18"/>
    <p:sldId id="287" r:id="rId19"/>
    <p:sldId id="266" r:id="rId20"/>
    <p:sldId id="267" r:id="rId21"/>
    <p:sldId id="271" r:id="rId22"/>
    <p:sldId id="292" r:id="rId23"/>
    <p:sldId id="269" r:id="rId24"/>
    <p:sldId id="270" r:id="rId25"/>
    <p:sldId id="272" r:id="rId26"/>
    <p:sldId id="273" r:id="rId27"/>
    <p:sldId id="263" r:id="rId28"/>
    <p:sldId id="295" r:id="rId29"/>
    <p:sldId id="274" r:id="rId30"/>
    <p:sldId id="276" r:id="rId31"/>
    <p:sldId id="275" r:id="rId32"/>
    <p:sldId id="279" r:id="rId33"/>
    <p:sldId id="277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34569" autoAdjust="0"/>
    <p:restoredTop sz="86491" autoAdjust="0"/>
  </p:normalViewPr>
  <p:slideViewPr>
    <p:cSldViewPr>
      <p:cViewPr varScale="1">
        <p:scale>
          <a:sx n="64" d="100"/>
          <a:sy n="64" d="100"/>
        </p:scale>
        <p:origin x="-31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7105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361074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8179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88459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51051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83719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46703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124034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9835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3888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1554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08413E-662F-4E76-86F0-385C140BA202}" type="datetimeFigureOut">
              <a:rPr lang="ru-RU" smtClean="0"/>
              <a:pPr/>
              <a:t>12.12.2022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A7E28-2058-4A12-BED3-BB24FCB9992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7209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412776"/>
            <a:ext cx="7200928" cy="4659430"/>
          </a:xfrm>
        </p:spPr>
        <p:txBody>
          <a:bodyPr>
            <a:normAutofit fontScale="92500" lnSpcReduction="20000"/>
          </a:bodyPr>
          <a:lstStyle/>
          <a:p>
            <a:pPr algn="r"/>
            <a:endParaRPr lang="ru-RU" sz="2800" b="1" dirty="0" smtClean="0">
              <a:solidFill>
                <a:schemeClr val="tx1"/>
              </a:solidFill>
            </a:endParaRPr>
          </a:p>
          <a:p>
            <a:r>
              <a:rPr lang="ru-RU" sz="3500" b="1" dirty="0" smtClean="0">
                <a:solidFill>
                  <a:srgbClr val="0070C0"/>
                </a:solidFill>
              </a:rPr>
              <a:t>Дидактическая игра как средство экологического воспитания дошкольников.</a:t>
            </a:r>
          </a:p>
          <a:p>
            <a:pPr algn="r"/>
            <a:endParaRPr lang="ru-RU" sz="2800" b="1" dirty="0">
              <a:solidFill>
                <a:schemeClr val="tx1"/>
              </a:solidFill>
            </a:endParaRPr>
          </a:p>
          <a:p>
            <a:pPr algn="r"/>
            <a:endParaRPr lang="ru-RU" sz="2800" dirty="0" smtClean="0">
              <a:solidFill>
                <a:schemeClr val="tx2"/>
              </a:solidFill>
            </a:endParaRPr>
          </a:p>
          <a:p>
            <a:pPr algn="r"/>
            <a:r>
              <a:rPr lang="ru-RU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Подготовила :</a:t>
            </a:r>
          </a:p>
          <a:p>
            <a:pPr algn="r"/>
            <a:r>
              <a:rPr lang="ru-RU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воспитатель высшей категории</a:t>
            </a:r>
          </a:p>
          <a:p>
            <a:pPr algn="r"/>
            <a:r>
              <a:rPr lang="ru-RU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МДОАУ  «ЦРР - детский сад </a:t>
            </a:r>
          </a:p>
          <a:p>
            <a:pPr algn="r"/>
            <a:r>
              <a:rPr lang="ru-RU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№ 116  г. Орска»</a:t>
            </a:r>
          </a:p>
          <a:p>
            <a:pPr algn="r"/>
            <a:r>
              <a:rPr lang="ru-RU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Бармотина Анна Николаевна</a:t>
            </a:r>
          </a:p>
        </p:txBody>
      </p:sp>
    </p:spTree>
    <p:extLst>
      <p:ext uri="{BB962C8B-B14F-4D97-AF65-F5344CB8AC3E}">
        <p14:creationId xmlns:p14="http://schemas.microsoft.com/office/powerpoint/2010/main" xmlns="" val="3948313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6" name="Прямоугольник 5"/>
          <p:cNvSpPr/>
          <p:nvPr/>
        </p:nvSpPr>
        <p:spPr>
          <a:xfrm>
            <a:off x="500034" y="857232"/>
            <a:ext cx="835824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i="1" dirty="0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algn="just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</a:rPr>
              <a:t>Актуальность</a:t>
            </a:r>
            <a:r>
              <a:rPr lang="ru-RU" sz="2800" dirty="0" smtClean="0">
                <a:solidFill>
                  <a:srgbClr val="FF3300"/>
                </a:solidFill>
                <a:latin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</a:rPr>
              <a:t>данной темы обусловлена реформированием образовательной системы, требованиями, предъявляемыми государственным стандартом дошкольного образования относительно воспитания экологической культуры детей дошкольного возраста. </a:t>
            </a:r>
          </a:p>
          <a:p>
            <a:r>
              <a:rPr lang="ru-RU" sz="2800" dirty="0" smtClean="0">
                <a:latin typeface="Times New Roman" pitchFamily="18" charset="0"/>
              </a:rPr>
              <a:t>	Одним из ее направлений является  становление процесса непрерывного  экологического образования в условиях усугубления экологических проблем.</a:t>
            </a:r>
          </a:p>
        </p:txBody>
      </p:sp>
    </p:spTree>
    <p:extLst>
      <p:ext uri="{BB962C8B-B14F-4D97-AF65-F5344CB8AC3E}">
        <p14:creationId xmlns:p14="http://schemas.microsoft.com/office/powerpoint/2010/main" xmlns="" val="259166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Объект 9"/>
          <p:cNvSpPr>
            <a:spLocks noGrp="1"/>
          </p:cNvSpPr>
          <p:nvPr>
            <p:ph idx="1"/>
          </p:nvPr>
        </p:nvSpPr>
        <p:spPr>
          <a:xfrm>
            <a:off x="457200" y="1000108"/>
            <a:ext cx="8229600" cy="5126055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800" b="1" dirty="0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b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- формировать экологическую воспитанность старших  дошкольников посредством  дидактических игр;                                             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845082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285720" y="785794"/>
            <a:ext cx="8572560" cy="578647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 создать условия, раскрывающие интеллектуальный и творческий потенциал дошкольников, ориентированный на экологическое воспитание;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 создать в доступной форме в сознании детей целостное представление о природе, о природоохранной деятельности человека, о сохранении и улучшении природной среды посредством дидактических игр;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 разработать методические рекомендации для педагогов и родителей по использованию дидактических игр экологического характера для  детей старшего дошкольного возраста.</a:t>
            </a:r>
          </a:p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4. Поделиться приобретённым опытом с коллегами</a:t>
            </a:r>
            <a:r>
              <a:rPr lang="ru-RU" sz="2800" dirty="0" smtClean="0"/>
              <a:t>. </a:t>
            </a:r>
          </a:p>
          <a:p>
            <a:pPr algn="just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214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4877164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Экологически воспитанная личность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характеризуется сформированным экологическим сознанием, экологически ориентированным поведением и деятельностью в природе, гуманным, природоохранным отношением.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Экологическое образование, в условиях современного экологического кризиса, для того, чтобы быть эффективным должно решать главную задачу — формировать экологически ориентированное сознание детей дошкольного возраста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163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142984"/>
            <a:ext cx="8501122" cy="5357850"/>
          </a:xfrm>
        </p:spPr>
        <p:txBody>
          <a:bodyPr anchor="t" anchorCtr="0">
            <a:noAutofit/>
          </a:bodyPr>
          <a:lstStyle/>
          <a:p>
            <a:pPr algn="l"/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Экологическое воспитание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это процесс ознакомления ребенка с природой, в основу которого положен экологический подход, когда процесс поведения в природе опирается на основополагающие идеи и понятия экологии, в ходе которого проявляется экологическая культура.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Экологическая культура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— совокупность разнообразных форм деятельности человека, в которых находит внешнее отражение экологическое мышление. Развитие человека и природы понимается как совместная эволюция. Именно на этапе дошкольного детства складывается начальное ощущение окружающего мира: ребенок получает первые эмоциональные впечатления о природе.</a:t>
            </a:r>
            <a: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5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928670"/>
            <a:ext cx="8501122" cy="5572164"/>
          </a:xfrm>
        </p:spPr>
        <p:txBody>
          <a:bodyPr>
            <a:normAutofit fontScale="90000"/>
          </a:bodyPr>
          <a:lstStyle/>
          <a:p>
            <a:pPr algn="l"/>
            <a:r>
              <a:rPr lang="ru-RU" sz="2700" b="1" i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700" b="1" i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700" b="1" i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700" b="1" i="1" dirty="0" smtClean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Основными задачами экологического образования, которые решаются в дошкольном учреждении являются:</a:t>
            </a:r>
            <a:r>
              <a:rPr lang="ru-RU" sz="2700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-формирование у детей элементов экологического сознания;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-формирование у детей практических навыков и умений в разнообразной деятельности в природе;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-воспитание гуманного отношения к природе.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 - создание условий для формирования у ребёнка экологической культуры;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 - экологически грамотное поведение в природе, безопасное как для самой природы, так и для ребёнка;</a:t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> - создание условий для ознакомления и общения ребёнка с природой ближайшего окружения.</a:t>
            </a:r>
            <a:r>
              <a:rPr lang="ru-RU" sz="27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7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7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7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7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7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7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165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846"/>
            <a:ext cx="9144000" cy="6842154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4824536"/>
          </a:xfrm>
        </p:spPr>
        <p:txBody>
          <a:bodyPr>
            <a:normAutofit/>
          </a:bodyPr>
          <a:lstStyle/>
          <a:p>
            <a:r>
              <a:rPr lang="ru-RU" sz="3100" dirty="0" smtClean="0"/>
              <a:t>.</a:t>
            </a:r>
            <a:endParaRPr lang="ru-RU" sz="31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000108"/>
            <a:ext cx="857256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dirty="0" smtClean="0">
              <a:solidFill>
                <a:srgbClr val="003399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Экологически развивающая среда в детском саду должна способствовать:</a:t>
            </a:r>
          </a:p>
          <a:p>
            <a:pPr algn="just"/>
            <a:r>
              <a:rPr lang="ru-RU" sz="2400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- познавательному развитию ребёнка;</a:t>
            </a:r>
          </a:p>
          <a:p>
            <a:pPr algn="just"/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 - эколого-эстетическому развитию;</a:t>
            </a:r>
          </a:p>
          <a:p>
            <a:pPr algn="just"/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 - оздоровлению ребёнка;</a:t>
            </a:r>
          </a:p>
          <a:p>
            <a:pPr algn="just"/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 - формированию нравственных качеств;</a:t>
            </a:r>
          </a:p>
          <a:p>
            <a:pPr algn="just"/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 - формированию экологически грамотного поведения;</a:t>
            </a:r>
          </a:p>
          <a:p>
            <a:pPr algn="just"/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 - </a:t>
            </a:r>
            <a:r>
              <a:rPr lang="ru-RU" sz="2800" dirty="0" err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экологизации</a:t>
            </a:r>
            <a:r>
              <a:rPr lang="ru-RU" sz="28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различных видов детской деятельности.</a:t>
            </a:r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 smtClean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80581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8501122" cy="6000792"/>
          </a:xfrm>
        </p:spPr>
        <p:txBody>
          <a:bodyPr>
            <a:normAutofit fontScale="90000"/>
          </a:bodyPr>
          <a:lstStyle/>
          <a:p>
            <a:pPr marL="727200" lvl="6" algn="l">
              <a:spcBef>
                <a:spcPts val="224"/>
              </a:spcBef>
            </a:pPr>
            <a:r>
              <a:rPr lang="ru-RU" sz="2200" dirty="0" smtClean="0">
                <a:solidFill>
                  <a:srgbClr val="FF0000"/>
                </a:solidFill>
              </a:rPr>
              <a:t/>
            </a:r>
            <a:br>
              <a:rPr lang="ru-RU" sz="2200" dirty="0" smtClean="0">
                <a:solidFill>
                  <a:srgbClr val="FF0000"/>
                </a:solidFill>
              </a:rPr>
            </a:br>
            <a:r>
              <a:rPr lang="ru-RU" sz="2200" dirty="0" smtClean="0">
                <a:solidFill>
                  <a:srgbClr val="FF0000"/>
                </a:solidFill>
              </a:rPr>
              <a:t/>
            </a:r>
            <a:br>
              <a:rPr lang="ru-RU" sz="2200" dirty="0" smtClean="0">
                <a:solidFill>
                  <a:srgbClr val="FF0000"/>
                </a:solidFill>
              </a:rPr>
            </a:br>
            <a:r>
              <a:rPr lang="ru-RU" sz="2200" dirty="0" smtClean="0">
                <a:solidFill>
                  <a:srgbClr val="FF0000"/>
                </a:solidFill>
              </a:rPr>
              <a:t/>
            </a:r>
            <a:br>
              <a:rPr lang="ru-RU" sz="2200" dirty="0" smtClean="0">
                <a:solidFill>
                  <a:srgbClr val="FF0000"/>
                </a:solidFill>
              </a:rPr>
            </a:br>
            <a:r>
              <a:rPr lang="ru-RU" sz="31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Возраст с которого начинается экологическое воспитание</a:t>
            </a:r>
            <a: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 экологического содержания детям можно предлагать с самого раннего возраста.</a:t>
            </a:r>
            <a:b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Сначала дети играют с предметами (овощи, фрукты, фигурки животных и т.п.). Затем дети  осваивают настольно-печатные игры (различные лото, </a:t>
            </a:r>
            <a:r>
              <a:rPr lang="ru-RU" sz="31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пазлы</a:t>
            </a:r>
            <a:r>
              <a:rPr lang="ru-RU" sz="31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т.п.). А дети старшего дошкольного возраста уже могут установить взаимосвязь между явлениями и предметами (словесные игры).</a:t>
            </a:r>
            <a: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2"/>
                </a:solidFill>
              </a:rPr>
              <a:t/>
            </a:r>
            <a:br>
              <a:rPr lang="ru-RU" sz="2800" dirty="0" smtClean="0">
                <a:solidFill>
                  <a:schemeClr val="bg2"/>
                </a:solidFill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38163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8501122" cy="6000792"/>
          </a:xfrm>
        </p:spPr>
        <p:txBody>
          <a:bodyPr>
            <a:normAutofit/>
          </a:bodyPr>
          <a:lstStyle/>
          <a:p>
            <a:pPr marL="727200" lvl="6" algn="l">
              <a:spcBef>
                <a:spcPts val="224"/>
              </a:spcBef>
            </a:pPr>
            <a:r>
              <a:rPr lang="ru-RU" sz="2800" dirty="0" smtClean="0">
                <a:solidFill>
                  <a:srgbClr val="FF0000"/>
                </a:solidFill>
              </a:rPr>
              <a:t/>
            </a:r>
            <a:br>
              <a:rPr lang="ru-RU" sz="2800" dirty="0" smtClean="0">
                <a:solidFill>
                  <a:srgbClr val="FF0000"/>
                </a:solidFill>
              </a:rPr>
            </a:br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Виды дидактических игр</a:t>
            </a:r>
            <a:b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Игры с предметами (игрушками, природным материалом);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Настольные печатные игры;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Словесные игры.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bg2"/>
                </a:solidFill>
              </a:rPr>
              <a:t/>
            </a:r>
            <a:br>
              <a:rPr lang="ru-RU" sz="2800" dirty="0" smtClean="0">
                <a:solidFill>
                  <a:schemeClr val="bg2"/>
                </a:solidFill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1381635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142984"/>
            <a:ext cx="8501122" cy="5357850"/>
          </a:xfrm>
        </p:spPr>
        <p:txBody>
          <a:bodyPr>
            <a:normAutofit/>
          </a:bodyPr>
          <a:lstStyle/>
          <a:p>
            <a:pPr algn="l"/>
            <a: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258902"/>
            <a:ext cx="857256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Предметные игры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Предметные игры по экологии  - это игры с листьями, семенами, цветами, фруктами, овощами: «Чудесный мешочек», «Вершки и корешки», «Чьи детки на этой ветке». В этих играх уточняются, конкретизируются и обогащаются представления о свойствах и качествах предметов, формируются умения обследовать их, дети овладевают сенсорными эталонами. 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Игры с предметами дают возможность решать различные воспитательно-образовательные задачи: расширять и уточнять знания детей, развивать мыслительные операции (анализ, синтез, сравнение, различение, обобщение, классификация), совершенствовать речь (умение называть предметы, действия с ними, их качества, назначение; описывать предметы, составлять и отгадывать загадки, правильно произносить звуки речи), воспитывать произвольность поведения, памяти, внимания.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5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>
          <a:xfrm>
            <a:off x="642910" y="428604"/>
            <a:ext cx="8043890" cy="5697559"/>
          </a:xfrm>
        </p:spPr>
        <p:txBody>
          <a:bodyPr/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Дидактическая игра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    «Чьи семена»                                  </a:t>
            </a:r>
          </a:p>
          <a:p>
            <a:pPr>
              <a:buNone/>
            </a:pPr>
            <a:r>
              <a:rPr lang="ru-RU" sz="2400" dirty="0" smtClean="0"/>
              <a:t>                                                             Дидактическая игра</a:t>
            </a:r>
          </a:p>
          <a:p>
            <a:pPr>
              <a:buNone/>
            </a:pPr>
            <a:r>
              <a:rPr lang="ru-RU" sz="2400" dirty="0" smtClean="0"/>
              <a:t>                                                             «Чудесный мешочек»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8" name="Picture 4" descr="D:\надо\ЭКОЛЯТА\IMG_20221123_0800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357298"/>
            <a:ext cx="3000396" cy="2214578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4357694"/>
            <a:ext cx="2571768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Прямоугольник 11"/>
          <p:cNvSpPr/>
          <p:nvPr/>
        </p:nvSpPr>
        <p:spPr>
          <a:xfrm>
            <a:off x="1285852" y="3571876"/>
            <a:ext cx="29289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Дидактическая игра</a:t>
            </a:r>
          </a:p>
          <a:p>
            <a:pPr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«Подбери шишку»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3504" y="2214554"/>
            <a:ext cx="3000396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165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142984"/>
            <a:ext cx="8501122" cy="5357850"/>
          </a:xfrm>
        </p:spPr>
        <p:txBody>
          <a:bodyPr>
            <a:noAutofit/>
          </a:bodyPr>
          <a:lstStyle/>
          <a:p>
            <a:pPr algn="l"/>
            <a:r>
              <a:rPr lang="ru-RU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800" b="1" i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Словесные игры экологического содержания отличаются тем, что процесс решения обучающей задачи осуществляется в мыслительном плане, на основе представлений и без опоры на наглядность («Кто летает, бегает, прыгает», «В воде, воздухе, на земле», «Нужно - не нужно»). Они проводятся с целью закрепления знаний о функциях и действиях тех или иных предметов, обобщения и систематизации знаний. Эти игры развивают внимание, сообразительность, быстроту реакции, связную речь.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357554" y="928670"/>
            <a:ext cx="33133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Словесные игры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5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142984"/>
            <a:ext cx="8501122" cy="5357850"/>
          </a:xfrm>
        </p:spPr>
        <p:txBody>
          <a:bodyPr>
            <a:normAutofit/>
          </a:bodyPr>
          <a:lstStyle/>
          <a:p>
            <a:pPr algn="l"/>
            <a: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28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57158" y="642918"/>
          <a:ext cx="8501122" cy="5752341"/>
        </p:xfrm>
        <a:graphic>
          <a:graphicData uri="http://schemas.openxmlformats.org/drawingml/2006/table">
            <a:tbl>
              <a:tblPr/>
              <a:tblGrid>
                <a:gridCol w="4363407"/>
                <a:gridCol w="4137715"/>
              </a:tblGrid>
              <a:tr h="34870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«Живая природа»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«Четвёртый лишний»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Вы уже знаете, что у нас не только насекомые и птицы летают, но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есть и летающие животные. Чтобы убедиться, не путаете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ли вы насекомых с другими животными, мы поиграем </a:t>
                      </a: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 игру «Четвёртый лишний»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1.заяц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ёж, лиса, шмель;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2.трясогузка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паук, скворец, сорока;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3.бабочка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стрекоза, енот, пчела;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4.кузнечик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божья коровка, воробей, майский жук;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5.пчела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стрекоза, енот, пчела;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6.кузнечик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божья коровка, воробей, комар;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7.таракан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муха, пчела, майский жук;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8.стрекоза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кузнечик, пчела, божья коровка;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9.лягушка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комар, жук, бабочка;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10.стрекоза</a:t>
                      </a: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, мотылёк, шмель, воробей.</a:t>
                      </a: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 u="sng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«Зоопарк»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86075" algn="l"/>
                        </a:tabLst>
                      </a:pPr>
                      <a:r>
                        <a:rPr lang="ru-RU" sz="12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	</a:t>
                      </a:r>
                      <a:endParaRPr lang="ru-RU" sz="12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886075" algn="l"/>
                        </a:tabLst>
                      </a:pPr>
                      <a:r>
                        <a:rPr lang="ru-RU" sz="1200" u="sng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Цель</a:t>
                      </a:r>
                      <a:r>
                        <a:rPr lang="ru-RU" sz="1200" u="sng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: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Формировать и расширять представления детей о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питании домашних и диких животных (птицы,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животные), воспитывать заботливое отношение, интерес и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любовь к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ним.</a:t>
                      </a: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Материал</a:t>
                      </a:r>
                      <a:r>
                        <a:rPr lang="ru-RU" sz="1200" u="sng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: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 карточки разных животных, птиц, насекомых,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продукты питания, овощи и фрукты.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Ход игры: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Детям предлагается покормить животных в зоопарке. Игра 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проходит по типу лото. Ведущий показывает карточки с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продуктами питания, насекомыми. Игрок, которому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нужна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эта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карточка, поднимает руку и объясняет, почему эта </a:t>
                      </a:r>
                      <a:r>
                        <a:rPr lang="ru-RU" sz="1200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карточка 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нужна именно для его животного или птицы.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650" marR="446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53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Игра в слова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Я прочитаю вам слова, а вы подумайте, какие из них подходят муравью (шмелю, пчеле, таракану).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Словарь: муравейник, зелёный, порхает, мёд, увёртливая, трудолюбивая, красная спинка, пасека, надоедливая, улей, мохнатый, звенит, река. Стрекочет, паутина, квартира, тли, вредитель, «летающий цветок», соты, жужжит, хвоинки,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«чемпион по прыжкам», пестрокрылая, большие глаза,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рыжеусый, полосатый, рой, нектар, пыльца, гусеница,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защитная окраска, отпугивающая окраска.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Вариант игры: какие слова подходят к овощу (фрукту и т.д.)</a:t>
                      </a:r>
                    </a:p>
                  </a:txBody>
                  <a:tcPr marL="44650" marR="446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33500" algn="l"/>
                        </a:tabLst>
                      </a:pPr>
                      <a:r>
                        <a:rPr lang="ru-RU" sz="12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«</a:t>
                      </a:r>
                      <a:r>
                        <a:rPr lang="ru-RU" sz="1200" b="1" i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Цепочка</a:t>
                      </a:r>
                      <a:r>
                        <a:rPr lang="ru-RU" sz="1200" b="1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»</a:t>
                      </a:r>
                      <a:endParaRPr lang="ru-RU" sz="12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У воспитателя в руках предметная картинка с изображением объекта живой или неживой природы. Передавая картинку, сначала воспитатель, а затем каждый ребёнок по цепочке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называет по одному признаку данного объекта, так, чтобы не повториться. Например, «белка» - животное, дикое, лесное,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рыжее, пушистое, грызёт орехи, прыгает с ветки на ветку и т.д.</a:t>
                      </a:r>
                    </a:p>
                  </a:txBody>
                  <a:tcPr marL="44650" marR="446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65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142984"/>
            <a:ext cx="8501122" cy="5357850"/>
          </a:xfrm>
        </p:spPr>
        <p:txBody>
          <a:bodyPr>
            <a:normAutofit/>
          </a:bodyPr>
          <a:lstStyle/>
          <a:p>
            <a:pPr algn="l"/>
            <a: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28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42844" y="857232"/>
          <a:ext cx="8715436" cy="6097089"/>
        </p:xfrm>
        <a:graphic>
          <a:graphicData uri="http://schemas.openxmlformats.org/drawingml/2006/table">
            <a:tbl>
              <a:tblPr/>
              <a:tblGrid>
                <a:gridCol w="4286280"/>
                <a:gridCol w="4429156"/>
              </a:tblGrid>
              <a:tr h="307183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Calibri"/>
                          <a:cs typeface="Times New Roman"/>
                        </a:rPr>
                        <a:t>«Неживая природа»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i="1" u="sng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«Почтальон принес посылку»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2190750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	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Цель: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Формировать и расширять представления детей об овощах, фруктах, грибах и т.д., учить описывать и узнавать предметы по описанию.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724025" algn="l"/>
                        </a:tabLs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	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Материал:</a:t>
                      </a: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предметы (муляжи). Каждый отдельно упакован в бумажный пакетик. Можно использовать загадки.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u="sng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Ход игры: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indent="16002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Посылку приносят в группу. Ведущий (воспитатель) раздает посылки каждому ребенку. Дети заглядывают в них и по очереди рассказывают, что они получили по почте.  Детям предлагается описать, что находиться в их пакетике по описанию или с помощью загадки.</a:t>
                      </a:r>
                      <a:endParaRPr lang="ru-RU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650" marR="446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b="1" dirty="0" smtClean="0">
                          <a:latin typeface="Times New Roman"/>
                          <a:ea typeface="Calibri"/>
                          <a:cs typeface="Times New Roman"/>
                        </a:rPr>
                        <a:t>Подвижная игра «Ходят капельки по кругу»</a:t>
                      </a:r>
                      <a:endParaRPr lang="ru-RU" sz="11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Воспитатель предлагает детям поиграть в интересную и волшебную игру. Но для этого нужно превратиться в маленькие капельки дождя. (Звучит музыка, напоминающая дождь) воспитатель произносит волшебные слова и игра </a:t>
                      </a:r>
                      <a:r>
                        <a:rPr lang="ru-RU" sz="1100" dirty="0" err="1" smtClean="0">
                          <a:latin typeface="Times New Roman"/>
                          <a:ea typeface="Calibri"/>
                          <a:cs typeface="Times New Roman"/>
                        </a:rPr>
                        <a:t>начинается.Воспитатель</a:t>
                      </a: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 говорит, что она – мама Тучка, а ребята – её детки капельки, им пора отправляться в путь. (Музыка.) Капельки прыгают, разбегаются, танцуют. Мама Тучка показывает, что им делать. Полетели капельки на землю… Попрыгаем, поиграем. Скучно им стало по одиночке прыгать. Собрались они вместе и потекли маленькими весёлыми ручейками. (Капельки составят ручей, взявшись за руки.) Встретились ручейки и стали большой рекой. (Ручейки соединяются в одну цепочку.) Плывут капельки в большой реке, путешествуют. Текла-текла речка и попала в океан (дети перестраиваются в хоровод и движутся по кругу). Плавали-плавали Капельки в океане, а потом вспомнили, что мама тучка наказывала им домой вернуться. А тут как раз солнышко пригрело. Стали капельки лёгкими, потянулись вверх (присевшие капельки поднимаются и вытягивают руки вверх). Испарились они под лучами солнышка, вернулись к маме Тучке. Молодцы, капельки, хорошо себя вели, прохожим за воротники не лезли, не брызгались. Теперь с мамой побудьте, она без вас соскучилась.</a:t>
                      </a:r>
                      <a:endParaRPr lang="ru-RU" sz="1100" b="1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83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b="0" dirty="0">
                          <a:latin typeface="Times New Roman"/>
                          <a:ea typeface="Calibri"/>
                          <a:cs typeface="Times New Roman"/>
                        </a:rPr>
                        <a:t>«Земля, вода, огонь, воздух»</a:t>
                      </a:r>
                      <a:endParaRPr lang="ru-RU" sz="11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>
                          <a:latin typeface="Times New Roman"/>
                          <a:ea typeface="Calibri"/>
                          <a:cs typeface="Times New Roman"/>
                        </a:rPr>
                        <a:t>Играющие становятся в круг, в середине – ведущий. Он бросает мяч кому-нибудь из играющих, произнося при этом одно из четырёх слов: земля, вода, огонь, воздух. Если водящий сказал «земля», тот, кто поймал мяч, должен быстро назвать того, кто обитает в этой среде; на слово «вода» играющий отвечает названием рыб, на слово воздух - названием птиц. При слове «огонь» все должны несколько раз быстро повернуться кругом, помахивая руками. Затем мяч возвращают водящему. Ошибающийся выбывает из игры.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b="0" dirty="0" smtClean="0">
                          <a:latin typeface="Times New Roman"/>
                          <a:ea typeface="Calibri"/>
                          <a:cs typeface="Times New Roman"/>
                        </a:rPr>
                        <a:t>«Что было бы, если из леса исчезли…»</a:t>
                      </a:r>
                      <a:endParaRPr lang="ru-RU" sz="1000" b="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Воспитатель предлагает убрать из леса насекомых:</a:t>
                      </a:r>
                      <a:endParaRPr lang="ru-RU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100" dirty="0" smtClean="0">
                          <a:latin typeface="Times New Roman"/>
                          <a:ea typeface="Calibri"/>
                          <a:cs typeface="Times New Roman"/>
                        </a:rPr>
                        <a:t>- Что бы произошло с остальными жителями? А если бы исчезли птицы? А если бы пропали ягоды? А если бы не было грибов? А если бы ушли из леса зайцы?</a:t>
                      </a:r>
                      <a:endParaRPr lang="ru-RU" sz="10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114300" marR="1143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65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1029" name="Picture 5" descr="D:\надо\в лесу запрещено\IMG_20221201_1744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1785926"/>
            <a:ext cx="6429420" cy="4786346"/>
          </a:xfrm>
          <a:prstGeom prst="rect">
            <a:avLst/>
          </a:prstGeom>
          <a:noFill/>
        </p:spPr>
      </p:pic>
      <p:sp>
        <p:nvSpPr>
          <p:cNvPr id="11" name="Текст 8"/>
          <p:cNvSpPr>
            <a:spLocks noGrp="1"/>
          </p:cNvSpPr>
          <p:nvPr>
            <p:ph type="body" idx="1"/>
          </p:nvPr>
        </p:nvSpPr>
        <p:spPr>
          <a:xfrm>
            <a:off x="722313" y="642919"/>
            <a:ext cx="7772400" cy="1285884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Словесная игра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«Животные домашние и дикие»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Развивать логическое мышление, умение отгадывать загадки. Развивать связную речь, обогащать словарь. Воспитывать интерес к окружающему миру природы, заботливое к нему отношение.</a:t>
            </a:r>
          </a:p>
        </p:txBody>
      </p:sp>
    </p:spTree>
    <p:extLst>
      <p:ext uri="{BB962C8B-B14F-4D97-AF65-F5344CB8AC3E}">
        <p14:creationId xmlns:p14="http://schemas.microsoft.com/office/powerpoint/2010/main" xmlns="" val="3165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142984"/>
            <a:ext cx="8501122" cy="485778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Настольно-печатные игры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Настольно-печатные игры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разнообразны по экологическому содержанию, обучающим задачам, оформлению,  такие как: - «Зоологическое лото», «Ботаническое лото», «Четыре времени года», «Малыши», «Ягоды и фрукты», «Растения», «Подбери листья», парные картинки. Они дают возможность систематизировать знания детей о растениях, животных, явлениях неживой природы, формировать умение по слову восстанавливать образ предмета. Игры сопровождают словом (слово или предваряет восприятие картинки, или сочетается с ним. Они помогают развивать мыслительные процессы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65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142984"/>
            <a:ext cx="8501122" cy="5357850"/>
          </a:xfrm>
        </p:spPr>
        <p:txBody>
          <a:bodyPr>
            <a:normAutofit/>
          </a:bodyPr>
          <a:lstStyle/>
          <a:p>
            <a:pPr algn="l"/>
            <a: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ru-RU" sz="2800" b="1" i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2800" dirty="0"/>
          </a:p>
        </p:txBody>
      </p:sp>
      <p:pic>
        <p:nvPicPr>
          <p:cNvPr id="3075" name="Picture 3" descr="C:\Documents and Settings\Admin\Рабочий стол\сделано экология\игры\IMG_20220715_0810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000108"/>
            <a:ext cx="2643206" cy="2500330"/>
          </a:xfrm>
          <a:prstGeom prst="rect">
            <a:avLst/>
          </a:prstGeom>
          <a:noFill/>
        </p:spPr>
      </p:pic>
      <p:pic>
        <p:nvPicPr>
          <p:cNvPr id="3076" name="Picture 4" descr="C:\Documents and Settings\Admin\Рабочий стол\сделано экология\игры\IMG_20220707_0959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1071546"/>
            <a:ext cx="2857520" cy="2357454"/>
          </a:xfrm>
          <a:prstGeom prst="rect">
            <a:avLst/>
          </a:prstGeom>
          <a:noFill/>
        </p:spPr>
      </p:pic>
      <p:pic>
        <p:nvPicPr>
          <p:cNvPr id="3077" name="Picture 5" descr="C:\Documents and Settings\Admin\Рабочий стол\сделано экология\игры\IMG_20220715_08034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1071546"/>
            <a:ext cx="2857520" cy="2357454"/>
          </a:xfrm>
          <a:prstGeom prst="rect">
            <a:avLst/>
          </a:prstGeom>
          <a:noFill/>
        </p:spPr>
      </p:pic>
      <p:pic>
        <p:nvPicPr>
          <p:cNvPr id="3078" name="Picture 6" descr="C:\Documents and Settings\Admin\Рабочий стол\сделано экология\игры\IMG_20220715_08141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3714752"/>
            <a:ext cx="2714644" cy="2428892"/>
          </a:xfrm>
          <a:prstGeom prst="rect">
            <a:avLst/>
          </a:prstGeom>
          <a:noFill/>
        </p:spPr>
      </p:pic>
      <p:pic>
        <p:nvPicPr>
          <p:cNvPr id="3079" name="Picture 7" descr="C:\Documents and Settings\Admin\Рабочий стол\сделано экология\игры\IMG_20221020_0809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071802" y="3714752"/>
            <a:ext cx="2857520" cy="2500330"/>
          </a:xfrm>
          <a:prstGeom prst="rect">
            <a:avLst/>
          </a:prstGeom>
          <a:noFill/>
        </p:spPr>
      </p:pic>
      <p:pic>
        <p:nvPicPr>
          <p:cNvPr id="3080" name="Picture 8" descr="C:\Documents and Settings\Admin\Рабочий стол\сделано экология\игры\IMG_20221121_11374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6143636" y="3643314"/>
            <a:ext cx="2571768" cy="27146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6574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35" y="0"/>
            <a:ext cx="9147535" cy="686065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0" y="2643182"/>
            <a:ext cx="3543296" cy="1000132"/>
          </a:xfrm>
        </p:spPr>
        <p:txBody>
          <a:bodyPr>
            <a:normAutofit fontScale="90000"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Чудесная коробка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Сортировка мусора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928661" y="-71461"/>
            <a:ext cx="2643208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 descr="C:\Documents and Settings\Admin\Рабочий стол\сделано экология\игры\IMG_20221025_1813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428604"/>
            <a:ext cx="3571900" cy="2286016"/>
          </a:xfrm>
          <a:prstGeom prst="rect">
            <a:avLst/>
          </a:prstGeom>
          <a:noFill/>
        </p:spPr>
      </p:pic>
      <p:pic>
        <p:nvPicPr>
          <p:cNvPr id="4101" name="Picture 5" descr="C:\Documents and Settings\Admin\Рабочий стол\сделано экология\игры\IMG_20221103_11163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3714752"/>
            <a:ext cx="3643338" cy="2571768"/>
          </a:xfrm>
          <a:prstGeom prst="rect">
            <a:avLst/>
          </a:prstGeom>
          <a:noFill/>
        </p:spPr>
      </p:pic>
      <p:pic>
        <p:nvPicPr>
          <p:cNvPr id="4102" name="Picture 6" descr="C:\Documents and Settings\Admin\Рабочий стол\сделано экология\игры\IMG_20221103_10445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3500438"/>
            <a:ext cx="3857652" cy="29289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0447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785794"/>
            <a:ext cx="8229600" cy="1306974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                  Развивающий экологический КУБ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«Красная книга Оренбуржья» </a:t>
            </a:r>
            <a:br>
              <a:rPr lang="ru-RU" sz="2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Цель пособия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: помочь дошкольникам упорядочить и систематизировать знания об окружающем мире Оренбуржья, постичь понимания взаимосвязей в природе.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5123" name="Picture 3" descr="D:\надо\в лесу запрещено\игра красная книга\IMG_20221201_1626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143116"/>
            <a:ext cx="5643602" cy="44291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80552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9144002" cy="6858000"/>
          </a:xfrm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571472" y="1000108"/>
            <a:ext cx="3564902" cy="3299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428868"/>
            <a:ext cx="3857652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56453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785818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Экологическая ширма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Documents and Settings\Admin\Рабочий стол\сделано экология\игры\IMG_20221201_1603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357430"/>
            <a:ext cx="4572032" cy="4143404"/>
          </a:xfrm>
          <a:prstGeom prst="rect">
            <a:avLst/>
          </a:prstGeom>
          <a:noFill/>
        </p:spPr>
      </p:pic>
      <p:pic>
        <p:nvPicPr>
          <p:cNvPr id="6148" name="Picture 4" descr="C:\Documents and Settings\Admin\Рабочий стол\сделано экология\игры\IMG_20221201_160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2285992"/>
            <a:ext cx="3857652" cy="42148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16412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3"/>
            <a:ext cx="9144000" cy="6858003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736"/>
            <a:ext cx="8229600" cy="59145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Экологические круги</a:t>
            </a:r>
            <a:br>
              <a:rPr lang="ru-RU" sz="3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1" y="2643182"/>
            <a:ext cx="2928958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643182"/>
            <a:ext cx="2571768" cy="2500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2643182"/>
            <a:ext cx="2786050" cy="2500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496030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2"/>
            <a:ext cx="9144000" cy="685799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642942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Экологические игры -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ходилки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5" name="Picture 3" descr="C:\Documents and Settings\Admin\Рабочий стол\сделано экология\игры\IMG_20221122_1051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785786" y="1071546"/>
            <a:ext cx="2071702" cy="3071834"/>
          </a:xfrm>
          <a:prstGeom prst="rect">
            <a:avLst/>
          </a:prstGeom>
          <a:noFill/>
        </p:spPr>
      </p:pic>
      <p:pic>
        <p:nvPicPr>
          <p:cNvPr id="8196" name="Picture 4" descr="D:\надо\день ночь\IMG_20221117_1758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250793" y="1107265"/>
            <a:ext cx="2143140" cy="3071834"/>
          </a:xfrm>
          <a:prstGeom prst="rect">
            <a:avLst/>
          </a:prstGeom>
          <a:noFill/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28926" y="3571876"/>
            <a:ext cx="297017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90445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-1"/>
            <a:ext cx="9144000" cy="6858001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401080" cy="857256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/>
              <a:t>                       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Лепбуки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2700" b="1" dirty="0" smtClean="0"/>
              <a:t>Метеостанция            Чистая планета               Берегите природу       </a:t>
            </a:r>
            <a:endParaRPr lang="ru-RU" sz="2700" b="1" dirty="0"/>
          </a:p>
        </p:txBody>
      </p:sp>
      <p:pic>
        <p:nvPicPr>
          <p:cNvPr id="10243" name="Picture 3" descr="C:\Documents and Settings\Admin\Рабочий стол\сделано экология\лепбуки\метеостанция\IMG_20220715_1651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857364"/>
            <a:ext cx="2571768" cy="3286148"/>
          </a:xfrm>
          <a:prstGeom prst="rect">
            <a:avLst/>
          </a:prstGeom>
          <a:noFill/>
        </p:spPr>
      </p:pic>
      <p:pic>
        <p:nvPicPr>
          <p:cNvPr id="10245" name="Picture 5" descr="C:\Documents and Settings\Admin\Рабочий стол\сделано экология\лепбуки\чистая планета\IMG_20220715_1652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2839628" y="2018102"/>
            <a:ext cx="3250432" cy="2928957"/>
          </a:xfrm>
          <a:prstGeom prst="rect">
            <a:avLst/>
          </a:prstGeom>
          <a:noFill/>
        </p:spPr>
      </p:pic>
      <p:pic>
        <p:nvPicPr>
          <p:cNvPr id="10246" name="Picture 6" descr="C:\Documents and Settings\Admin\Рабочий стол\сделано экология\лепбуки\берегите природу\IMG_20220715_16531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072198" y="1857364"/>
            <a:ext cx="2786082" cy="32861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47416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9144002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52736"/>
            <a:ext cx="8229600" cy="864096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               </a:t>
            </a: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Экологические макеты</a:t>
            </a:r>
            <a:br>
              <a:rPr lang="ru-RU" sz="27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Северный полюс                    Море                       Ферма</a:t>
            </a:r>
            <a:endParaRPr lang="ru-RU" sz="27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7" name="Picture 3" descr="C:\Documents and Settings\Admin\Рабочий стол\сделано экология\макеты\северный полюс\IMG_20221031_1101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285720" y="2143116"/>
            <a:ext cx="2571800" cy="3000396"/>
          </a:xfrm>
          <a:prstGeom prst="rect">
            <a:avLst/>
          </a:prstGeom>
          <a:noFill/>
        </p:spPr>
      </p:pic>
      <p:pic>
        <p:nvPicPr>
          <p:cNvPr id="11268" name="Picture 4" descr="C:\Documents and Settings\Admin\Рабочий стол\сделано экология\макеты\макет море\IMG_20221031_1123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3286124"/>
            <a:ext cx="2928958" cy="3000396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сделано экология\макеты\IMG_20221205_18324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6200000">
            <a:off x="5929322" y="2214554"/>
            <a:ext cx="3071834" cy="27860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7774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" y="0"/>
            <a:ext cx="9144003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ЭКО-коробки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3" descr="C:\Documents and Settings\Admin\Рабочий стол\сделано экология\каробки сенсорные\IMG_20221201_1637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00034" y="1357298"/>
            <a:ext cx="2500330" cy="2928958"/>
          </a:xfrm>
          <a:prstGeom prst="rect">
            <a:avLst/>
          </a:prstGeom>
          <a:noFill/>
        </p:spPr>
      </p:pic>
      <p:pic>
        <p:nvPicPr>
          <p:cNvPr id="12292" name="Picture 4" descr="C:\Documents and Settings\Admin\Рабочий стол\сделано экология\каробки сенсорные\IMG_20221201_1653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1571612"/>
            <a:ext cx="2786082" cy="2500330"/>
          </a:xfrm>
          <a:prstGeom prst="rect">
            <a:avLst/>
          </a:prstGeom>
          <a:noFill/>
        </p:spPr>
      </p:pic>
      <p:pic>
        <p:nvPicPr>
          <p:cNvPr id="12293" name="Picture 5" descr="C:\Documents and Settings\Admin\Рабочий стол\сделано экология\каробки сенсорные\IMG_20221201_1656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643050"/>
            <a:ext cx="2643174" cy="2428892"/>
          </a:xfrm>
          <a:prstGeom prst="rect">
            <a:avLst/>
          </a:prstGeom>
          <a:noFill/>
        </p:spPr>
      </p:pic>
      <p:pic>
        <p:nvPicPr>
          <p:cNvPr id="12294" name="Picture 6" descr="C:\Documents and Settings\Admin\Рабочий стол\сделано экология\каробки сенсорные\IMG_20221201_16453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4286256"/>
            <a:ext cx="2928958" cy="2286016"/>
          </a:xfrm>
          <a:prstGeom prst="rect">
            <a:avLst/>
          </a:prstGeom>
          <a:noFill/>
        </p:spPr>
      </p:pic>
      <p:pic>
        <p:nvPicPr>
          <p:cNvPr id="12295" name="Picture 7" descr="C:\Documents and Settings\Admin\Рабочий стол\сделано экология\каробки сенсорные\IMG_20221201_16482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86116" y="4286256"/>
            <a:ext cx="2857520" cy="2214578"/>
          </a:xfrm>
          <a:prstGeom prst="rect">
            <a:avLst/>
          </a:prstGeom>
          <a:noFill/>
        </p:spPr>
      </p:pic>
      <p:pic>
        <p:nvPicPr>
          <p:cNvPr id="12296" name="Picture 8" descr="C:\Documents and Settings\Admin\Рабочий стол\сделано экология\каробки сенсорные\IMG_20221201_17035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86512" y="4143380"/>
            <a:ext cx="2571768" cy="22860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2845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"/>
            <a:ext cx="9144000" cy="6857998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85818"/>
          </a:xfrm>
        </p:spPr>
        <p:txBody>
          <a:bodyPr>
            <a:normAutofit/>
          </a:bodyPr>
          <a:lstStyle/>
          <a:p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ЭКО-кубики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Documents and Settings\Admin\Рабочий стол\сделано экология\игры\IMG_20221205_0727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1571612"/>
            <a:ext cx="6072230" cy="49292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2845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68760"/>
            <a:ext cx="8229600" cy="4589132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Методические </a:t>
            </a:r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рекомендации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.Дидактические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игры проводить систематически и последовательно.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.Подбирать игры с учётом возрастных и индивидуальных особенностей.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.Дидактические игры необходимо включать: как часть образовательной деятельности, на прогулках ,во время организации игр для самостоятельной деятельности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детей.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.Дидактические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игры должны быть эстетически оформлены и находиться в доступном для детей месте.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.Эффективнее использовать словесные и настольно-печатные игры в режимных моментах, чаще использовать игры с природным материалом.</a:t>
            </a:r>
          </a:p>
        </p:txBody>
      </p:sp>
    </p:spTree>
    <p:extLst>
      <p:ext uri="{BB962C8B-B14F-4D97-AF65-F5344CB8AC3E}">
        <p14:creationId xmlns:p14="http://schemas.microsoft.com/office/powerpoint/2010/main" xmlns="" val="2620028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357158" y="1071546"/>
            <a:ext cx="3744416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Автор 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Собакин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Если я сорву цветок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 сорву цветок,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Если ты сорвешь цветок...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Если все - и я, и ты,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Если мы сорвем цветы,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То останутся пусты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деревья, и кусты...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не будет красоты,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 не будет доброты,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Если только я и ты - 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Если мы сорвем цветы. 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1071546"/>
            <a:ext cx="4357718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59166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4680520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Таким образом,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дидактическая игра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рассмотрена как эффективное средство экологического воспитания, потенциал игры позволяет максимально реализовать поставленные задачи экологического воспитания и использовать её в любом из направлений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-образовательной работы 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детьми.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9708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Прямоугольник 4"/>
          <p:cNvSpPr/>
          <p:nvPr/>
        </p:nvSpPr>
        <p:spPr>
          <a:xfrm>
            <a:off x="500034" y="1071546"/>
            <a:ext cx="72866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928795" y="1571612"/>
            <a:ext cx="628654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Ожидаемый результат</a:t>
            </a:r>
          </a:p>
          <a:p>
            <a:endParaRPr lang="ru-RU" sz="3200" dirty="0" smtClean="0">
              <a:solidFill>
                <a:srgbClr val="002060"/>
              </a:solidFill>
            </a:endParaRPr>
          </a:p>
          <a:p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0034" y="2413338"/>
            <a:ext cx="807249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Сформирована целостная картина окружающего мира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Сформировано бережное, гуманное отношения  к  природе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Сформированы  трудовые навыки, необходимые для сохранения растительного мира и животного мира </a:t>
            </a:r>
          </a:p>
          <a:p>
            <a:endParaRPr lang="ru-RU" sz="2800" dirty="0" smtClean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259166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92869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внимание.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D:\надо\Новая папка (12)\IMG-e8ca4f7a5ff6144763d72f91b442aeca-V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2000240"/>
            <a:ext cx="6858048" cy="42148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59971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1078</TotalTime>
  <Words>1073</Words>
  <Application>Microsoft Office PowerPoint</Application>
  <PresentationFormat>Экран (4:3)</PresentationFormat>
  <Paragraphs>127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Слайд 1</vt:lpstr>
      <vt:lpstr>Слайд 2</vt:lpstr>
      <vt:lpstr>Слайд 3</vt:lpstr>
      <vt:lpstr>Слайд 4</vt:lpstr>
      <vt:lpstr>Экологически воспитанная личность характеризуется сформированным экологическим сознанием, экологически ориентированным поведением и деятельностью в природе, гуманным, природоохранным отношением.    Экологическое образование, в условиях современного экологического кризиса, для того, чтобы быть эффективным должно решать главную задачу — формировать экологически ориентированное сознание детей дошкольного возраста</vt:lpstr>
      <vt:lpstr>Экологическое воспитание — это процесс ознакомления ребенка с природой, в основу которого положен экологический подход, когда процесс поведения в природе опирается на основополагающие идеи и понятия экологии, в ходе которого проявляется экологическая культура. Экологическая культура — совокупность разнообразных форм деятельности человека, в которых находит внешнее отражение экологическое мышление. Развитие человека и природы понимается как совместная эволюция. Именно на этапе дошкольного детства складывается начальное ощущение окружающего мира: ребенок получает первые эмоциональные впечатления о природе. </vt:lpstr>
      <vt:lpstr>  Основными задачами экологического образования, которые решаются в дошкольном учреждении являются: -формирование у детей элементов экологического сознания; -формирование у детей практических навыков и умений в разнообразной деятельности в природе; -воспитание гуманного отношения к природе.  - создание условий для формирования у ребёнка экологической культуры;  - экологически грамотное поведение в природе, безопасное как для самой природы, так и для ребёнка;  - создание условий для ознакомления и общения ребёнка с природой ближайшего окружения.     </vt:lpstr>
      <vt:lpstr>.</vt:lpstr>
      <vt:lpstr>   Возраст с которого начинается экологическое воспитание Игры экологического содержания детям можно предлагать с самого раннего возраста.          Сначала дети играют с предметами (овощи, фрукты, фигурки животных и т.п.). Затем дети  осваивают настольно-печатные игры (различные лото, пазлы и т.п.). А дети старшего дошкольного возраста уже могут установить взаимосвязь между явлениями и предметами (словесные игры).   </vt:lpstr>
      <vt:lpstr> Виды дидактических игр Игры с предметами (игрушками, природным материалом); Настольные печатные игры; Словесные игры.    </vt:lpstr>
      <vt:lpstr> </vt:lpstr>
      <vt:lpstr> </vt:lpstr>
      <vt:lpstr> Словесные игры экологического содержания отличаются тем, что процесс решения обучающей задачи осуществляется в мыслительном плане, на основе представлений и без опоры на наглядность («Кто летает, бегает, прыгает», «В воде, воздухе, на земле», «Нужно - не нужно»). Они проводятся с целью закрепления знаний о функциях и действиях тех или иных предметов, обобщения и систематизации знаний. Эти игры развивают внимание, сообразительность, быстроту реакции, связную речь. </vt:lpstr>
      <vt:lpstr> </vt:lpstr>
      <vt:lpstr> </vt:lpstr>
      <vt:lpstr> </vt:lpstr>
      <vt:lpstr>Настольно-печатные игры  Настольно-печатные игры разнообразны по экологическому содержанию, обучающим задачам, оформлению,  такие как: - «Зоологическое лото», «Ботаническое лото», «Четыре времени года», «Малыши», «Ягоды и фрукты», «Растения», «Подбери листья», парные картинки. Они дают возможность систематизировать знания детей о растениях, животных, явлениях неживой природы, формировать умение по слову восстанавливать образ предмета. Игры сопровождают словом (слово или предваряет восприятие картинки, или сочетается с ним. Они помогают развивать мыслительные процессы</vt:lpstr>
      <vt:lpstr> </vt:lpstr>
      <vt:lpstr>Чудесная коробка Сортировка мусора</vt:lpstr>
      <vt:lpstr>                   Развивающий экологический КУБ                     «Красная книга Оренбуржья»  Цель пособия: помочь дошкольникам упорядочить и систематизировать знания об окружающем мире Оренбуржья, постичь понимания взаимосвязей в природе.  </vt:lpstr>
      <vt:lpstr>Слайд 21</vt:lpstr>
      <vt:lpstr>Экологическая ширма</vt:lpstr>
      <vt:lpstr>  Экологические круги  </vt:lpstr>
      <vt:lpstr>Экологические игры - ходилки</vt:lpstr>
      <vt:lpstr>                        Лепбуки Метеостанция            Чистая планета               Берегите природу       </vt:lpstr>
      <vt:lpstr>               Экологические макеты Северный полюс                    Море                       Ферма</vt:lpstr>
      <vt:lpstr>ЭКО-коробки</vt:lpstr>
      <vt:lpstr>ЭКО-кубики</vt:lpstr>
      <vt:lpstr>                           Методические рекомендации: 1.Дидактические игры проводить систематически и последовательно. 2.Подбирать игры с учётом возрастных и индивидуальных особенностей. 3.Дидактические игры необходимо включать: как часть образовательной деятельности, на прогулках ,во время организации игр для самостоятельной деятельности детей. 4.Дидактические игры должны быть эстетически оформлены и находиться в доступном для детей месте. 5.Эффективнее использовать словесные и настольно-печатные игры в режимных моментах, чаще использовать игры с природным материалом.</vt:lpstr>
      <vt:lpstr>Слайд 30</vt:lpstr>
      <vt:lpstr> Таким образом, дидактическая игра рассмотрена как эффективное средство экологического воспитания, потенциал игры позволяет максимально реализовать поставленные задачи экологического воспитания и использовать её в любом из направлений воспитательно-образовательной работы с детьми.</vt:lpstr>
      <vt:lpstr>Слайд 32</vt:lpstr>
      <vt:lpstr>Спасибо за внимание.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Customer</cp:lastModifiedBy>
  <cp:revision>105</cp:revision>
  <dcterms:created xsi:type="dcterms:W3CDTF">2016-12-23T12:05:02Z</dcterms:created>
  <dcterms:modified xsi:type="dcterms:W3CDTF">2022-12-12T07:51:47Z</dcterms:modified>
</cp:coreProperties>
</file>