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9" r:id="rId11"/>
    <p:sldId id="273" r:id="rId12"/>
    <p:sldId id="293" r:id="rId13"/>
    <p:sldId id="275" r:id="rId14"/>
    <p:sldId id="294" r:id="rId15"/>
    <p:sldId id="295" r:id="rId16"/>
    <p:sldId id="301" r:id="rId17"/>
    <p:sldId id="302" r:id="rId18"/>
    <p:sldId id="296" r:id="rId19"/>
    <p:sldId id="283" r:id="rId20"/>
    <p:sldId id="298" r:id="rId21"/>
    <p:sldId id="284" r:id="rId22"/>
    <p:sldId id="285" r:id="rId23"/>
    <p:sldId id="286" r:id="rId24"/>
    <p:sldId id="297" r:id="rId25"/>
    <p:sldId id="287" r:id="rId26"/>
    <p:sldId id="274" r:id="rId27"/>
    <p:sldId id="292" r:id="rId28"/>
    <p:sldId id="300" r:id="rId29"/>
    <p:sldId id="291" r:id="rId30"/>
    <p:sldId id="267" r:id="rId31"/>
    <p:sldId id="288" r:id="rId32"/>
    <p:sldId id="290" r:id="rId33"/>
    <p:sldId id="279" r:id="rId34"/>
    <p:sldId id="280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7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0" autoAdjust="0"/>
    <p:restoredTop sz="86458" autoAdjust="0"/>
  </p:normalViewPr>
  <p:slideViewPr>
    <p:cSldViewPr snapToGrid="0">
      <p:cViewPr varScale="1">
        <p:scale>
          <a:sx n="79" d="100"/>
          <a:sy n="79" d="100"/>
        </p:scale>
        <p:origin x="-588" y="-78"/>
      </p:cViewPr>
      <p:guideLst>
        <p:guide orient="horz" pos="2160"/>
        <p:guide pos="3795"/>
      </p:guideLst>
    </p:cSldViewPr>
  </p:slideViewPr>
  <p:outlineViewPr>
    <p:cViewPr>
      <p:scale>
        <a:sx n="33" d="100"/>
        <a:sy n="33" d="100"/>
      </p:scale>
      <p:origin x="0" y="-11226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3875EF-D36D-4AA2-9E84-A6443ACF6884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16B0A-1E68-4742-9CDC-410973FAE3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85631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16B0A-1E68-4742-9CDC-410973FAE38C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1983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16B0A-1E68-4742-9CDC-410973FAE38C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24044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16B0A-1E68-4742-9CDC-410973FAE38C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1461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16B0A-1E68-4742-9CDC-410973FAE38C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81147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16B0A-1E68-4742-9CDC-410973FAE38C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550384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16B0A-1E68-4742-9CDC-410973FAE38C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27044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16B0A-1E68-4742-9CDC-410973FAE38C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3666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016B0A-1E68-4742-9CDC-410973FAE38C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7941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520D091-50FA-FB8F-B46B-608F858F2D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CD79B801-3515-34C0-E31C-DC3349C48B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AA01D25-0BF9-EE3F-580F-429E397C5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34FA-2D5D-4C8F-920D-91269F9BF29F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BF5C9A2-E0F4-CE67-C1FE-4564DA7D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AF370C1-E37B-0BAB-C610-0A5E6A482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72F5-72E5-48F0-9B38-EAB9F319AC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0325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75AA2E4-9EE6-AE4F-CE68-718E420DD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BFC9FB0-EFA7-64BB-D62B-2096866A5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DE99307-D218-E055-6591-EE860417E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34FA-2D5D-4C8F-920D-91269F9BF29F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6A6F3FF-1C8F-3367-B45E-75C962076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0B29F70-D30B-BE0C-389A-CD8F80430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72F5-72E5-48F0-9B38-EAB9F319AC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61615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CE8B6C6B-69AA-3A70-7AAC-8A1832F726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0871936-FEDF-A6B0-7E00-0CC3361C5B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99D2363-F7A4-F494-E584-7FFE600AD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34FA-2D5D-4C8F-920D-91269F9BF29F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4854D89-B277-3FDE-E8CE-CC9CBA5A3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16866E8-72CB-4536-2BDE-64C30C279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72F5-72E5-48F0-9B38-EAB9F319AC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4031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699829-B77D-F22F-1A6D-19DAE64B7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DFB426B-F119-4A06-EC37-D5A9C6F77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3B51618-0EB5-C1C1-16FA-1B762786C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34FA-2D5D-4C8F-920D-91269F9BF29F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13CF72A-5154-EA3A-6C5B-E4D26F197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ECDBBC4-6D41-A49E-02E4-B41454182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72F5-72E5-48F0-9B38-EAB9F319AC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93475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58D3553-9E8E-71F0-33D9-DC8797B5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E6E403F-B644-A089-80DE-894A38073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6D879EF-B3DB-A517-21EF-32906B05A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34FA-2D5D-4C8F-920D-91269F9BF29F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C7A77B6-6B7E-C4AD-44B6-90A1FF24B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3C3F9CA-E2AE-E6F6-AA30-160EEC100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72F5-72E5-48F0-9B38-EAB9F319AC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9805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2BF0048-BFB8-5777-A13E-201E37DA9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D907773-00A4-BC63-A8A6-8373A2949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A965398-D420-7EBD-6A80-32DE635F3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A5CAAF0-2E70-4A3B-091E-F45C8C166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34FA-2D5D-4C8F-920D-91269F9BF29F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B39C81CE-7A6A-7B1E-8AB5-665996D39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C483B96-A0D7-CC58-3D4B-DEED5011B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72F5-72E5-48F0-9B38-EAB9F319AC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05304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A2476B-264F-C407-7887-628DF55A3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1D0B4DA-853B-92C1-86B6-6662B26B3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66AF24D-3FCC-1F2D-DA1D-9A0BB7493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265260F3-96D8-9DE8-A28C-7115A6A9C9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04369BA9-BD25-FFE6-2969-DE74CC8794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E4798374-1E3B-DC17-4D1C-3955567F2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34FA-2D5D-4C8F-920D-91269F9BF29F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38D092C-1497-2821-1764-94810633B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7EEF3D06-5DD7-9B3E-3743-1DA4E24F5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72F5-72E5-48F0-9B38-EAB9F319AC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53576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F17304E-03DF-A291-AB3B-4C396F68E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282EE9B2-0F41-44E9-65E2-3D930C463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34FA-2D5D-4C8F-920D-91269F9BF29F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A842600-551B-3B7C-8168-D21E9B9D2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1BB7CF6F-1AB7-C452-2086-99E1C05BD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72F5-72E5-48F0-9B38-EAB9F319AC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23980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EA0DA12D-4C86-936A-C211-253E3C541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34FA-2D5D-4C8F-920D-91269F9BF29F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2E15E307-183C-7CE5-E96C-9C6095F57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1024D3B-FE08-92A6-5439-111B2F4F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72F5-72E5-48F0-9B38-EAB9F319AC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92488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F93B78-421F-C8F9-C95F-311899CA2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595C7AC-E6F9-1A8D-48D8-67A402295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2FB74D0-3356-68A7-3B91-AE4AFC428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8B597E6-B8F4-6A64-5C43-C13E751DB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34FA-2D5D-4C8F-920D-91269F9BF29F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3DDB648-E9F3-8F67-8379-B0C3DB4BB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6F9D553-CF13-D5B4-0E81-B83AF48BF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72F5-72E5-48F0-9B38-EAB9F319AC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4424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13783A3-378A-CEBC-26B6-B978FF11A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8A99F679-99D0-F31D-ED4F-8460FB38E0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5C1FBAC-B73F-1288-3841-D4224EF3A5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5F73586-1E39-2AB3-3D5D-44F47C519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34FA-2D5D-4C8F-920D-91269F9BF29F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2977BC7-8BB3-0D42-5831-644F0B94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4BF9D5E-26EF-7D5E-A0F1-6AE63338F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2C72F5-72E5-48F0-9B38-EAB9F319AC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5153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37D321-840B-F0ED-A02C-8827B410A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1CC0191-B626-C5B7-60E7-A4F0828F2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99DB7A5-51BB-DFAD-FDA0-AED48D7CFC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534FA-2D5D-4C8F-920D-91269F9BF29F}" type="datetimeFigureOut">
              <a:rPr lang="ru-RU" smtClean="0"/>
              <a:pPr/>
              <a:t>21.03.2023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8BF4142-3740-102F-88C1-E0C297B2C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3570A82-1955-D447-B297-81CC4D4813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C72F5-72E5-48F0-9B38-EAB9F319AC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3534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770656-EFCB-BC08-F5FC-749F4FF00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6617" y="2323407"/>
            <a:ext cx="8118764" cy="2211186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«Экологическое </a:t>
            </a:r>
            <a:r>
              <a:rPr lang="ru-RU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</a:t>
            </a:r>
            <a: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4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дошкольников  посредством </a:t>
            </a:r>
            <a:r>
              <a:rPr lang="ru-RU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проектной </a:t>
            </a:r>
            <a:r>
              <a:rPr lang="ru-RU" sz="4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деятельности»</a:t>
            </a:r>
            <a:endParaRPr lang="ru-RU" sz="163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25B1C58-CDC7-FA6B-54E4-0C23773928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8204" y="6045206"/>
            <a:ext cx="6517178" cy="454573"/>
          </a:xfrm>
        </p:spPr>
        <p:txBody>
          <a:bodyPr>
            <a:normAutofit fontScale="92500"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Попова Т.В., воспитатель</a:t>
            </a:r>
            <a:endParaRPr lang="ru-RU" sz="2800" dirty="0"/>
          </a:p>
        </p:txBody>
      </p:sp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274FD732-19A8-F10B-CEFB-D02582596539}"/>
              </a:ext>
            </a:extLst>
          </p:cNvPr>
          <p:cNvSpPr txBox="1">
            <a:spLocks/>
          </p:cNvSpPr>
          <p:nvPr/>
        </p:nvSpPr>
        <p:spPr>
          <a:xfrm>
            <a:off x="2104505" y="245436"/>
            <a:ext cx="7982989" cy="57926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</a:t>
            </a:r>
          </a:p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№122 комбинированного вида г. Орска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222936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DE6443A-7433-4B4C-9BE2-73F17B3E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080" y="212650"/>
            <a:ext cx="10336618" cy="1190848"/>
          </a:xfrm>
        </p:spPr>
        <p:txBody>
          <a:bodyPr>
            <a:normAutofit/>
          </a:bodyPr>
          <a:lstStyle/>
          <a:p>
            <a:pPr marL="466090" marR="215265" indent="-285750" algn="ctr"/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Иллюстративный материал.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Энциклопедическая и художественная литература о животных и растениях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4" name="Рисунок 3" descr="Изображение выглядит как текст, закрытый, другой, несколько&#10;&#10;Автоматически созданное описание">
            <a:extLst>
              <a:ext uri="{FF2B5EF4-FFF2-40B4-BE49-F238E27FC236}">
                <a16:creationId xmlns="" xmlns:a16="http://schemas.microsoft.com/office/drawing/2014/main" id="{7F47B16F-8295-97F4-F888-0914CBC8CD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78" y="1318436"/>
            <a:ext cx="5319822" cy="4678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A555858-344F-A6F3-C0D2-EDDEC023E0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781" y="1318436"/>
            <a:ext cx="5325138" cy="4678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01420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4872F6C-4621-17FD-A8F7-62A76C4C7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98" y="829340"/>
            <a:ext cx="10281683" cy="14885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Дидактические пособия по экологическому воспитанию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CCA09593-66F5-C88C-5FB3-5E64C84498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8" y="1005840"/>
            <a:ext cx="3475482" cy="4846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09FD9AF-AAEB-2D69-D545-8065FAC0C4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36660" y="-72372"/>
            <a:ext cx="5645622" cy="7186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75334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55B8EBD-5E68-C617-38C5-9C88C0FE7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-1381613"/>
            <a:ext cx="10515600" cy="1325563"/>
          </a:xfrm>
          <a:ln>
            <a:solidFill>
              <a:srgbClr val="00B050"/>
            </a:solidFill>
          </a:ln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AB42607-73B1-B47E-657B-32C569E6F9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46" y="118712"/>
            <a:ext cx="3544062" cy="4102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2849E35-DCAC-6851-8B65-87AEF18E39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20410" y="241140"/>
            <a:ext cx="6533390" cy="6251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C6A2780-0C92-2972-7FB3-70D280ECB5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57" y="4395888"/>
            <a:ext cx="2864840" cy="2462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41318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270A3E-5DFE-3712-A14F-FFDEE5458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326"/>
            <a:ext cx="10515600" cy="946298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FFE992E-DE21-93D9-A48A-93ADA4CBC2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59545" y="715046"/>
            <a:ext cx="5409518" cy="4646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3861A4C-D028-72F8-37E7-B349843587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896636"/>
            <a:ext cx="5536455" cy="4646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09393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BA00D53-005C-D397-2311-44A734624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D437CFE-B1C8-C0E1-A882-E537382B38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997" y="553738"/>
            <a:ext cx="6397187" cy="5481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76BC23C-3310-47FF-FA94-73C07D2008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45118" y="-38636"/>
            <a:ext cx="4474356" cy="4743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BA66B58E-EDAC-3166-7004-0B34A1A7F6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730" y="4444409"/>
            <a:ext cx="4114796" cy="2317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25102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75A6D3B-2BA3-C971-923E-C788C6B11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1" y="410843"/>
            <a:ext cx="3244702" cy="1056449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Рисунок 3" descr="Изображение выглядит как карта&#10;&#10;Автоматически созданное описание">
            <a:extLst>
              <a:ext uri="{FF2B5EF4-FFF2-40B4-BE49-F238E27FC236}">
                <a16:creationId xmlns="" xmlns:a16="http://schemas.microsoft.com/office/drawing/2014/main" id="{8E64E026-9BD8-CFC6-3EF3-B426577FCA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97008" y="120576"/>
            <a:ext cx="5156792" cy="3519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Изображение выглядит как текст, постельное белье&#10;&#10;Автоматически созданное описание">
            <a:extLst>
              <a:ext uri="{FF2B5EF4-FFF2-40B4-BE49-F238E27FC236}">
                <a16:creationId xmlns="" xmlns:a16="http://schemas.microsoft.com/office/drawing/2014/main" id="{A5382426-4DBC-35ED-F0B1-BAD8EF599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307" y="3218048"/>
            <a:ext cx="4900843" cy="3519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9E54C020-6566-D70B-5C72-24D385C869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8798" y="120576"/>
            <a:ext cx="3684855" cy="5459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2395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6758" t="867" r="4810" b="1542"/>
          <a:stretch>
            <a:fillRect/>
          </a:stretch>
        </p:blipFill>
        <p:spPr bwMode="auto">
          <a:xfrm rot="16200000">
            <a:off x="3729788" y="-120316"/>
            <a:ext cx="5053263" cy="7435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4FADB1C4-0AC6-7D4E-2DAC-EF3AF1E96F60}"/>
              </a:ext>
            </a:extLst>
          </p:cNvPr>
          <p:cNvSpPr txBox="1">
            <a:spLocks/>
          </p:cNvSpPr>
          <p:nvPr/>
        </p:nvSpPr>
        <p:spPr>
          <a:xfrm>
            <a:off x="2773699" y="300790"/>
            <a:ext cx="5603358" cy="52099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                      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Экологические модели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395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409" t="1657" r="5474" b="436"/>
          <a:stretch>
            <a:fillRect/>
          </a:stretch>
        </p:blipFill>
        <p:spPr bwMode="auto">
          <a:xfrm rot="16200000">
            <a:off x="3717758" y="-445168"/>
            <a:ext cx="5149515" cy="7459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2395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FADB1C4-0AC6-7D4E-2DAC-EF3AF1E96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5730" y="0"/>
            <a:ext cx="5603358" cy="520995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</a:t>
            </a:r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Экологические макеты</a:t>
            </a:r>
            <a:endParaRPr lang="ru-RU" sz="2800" dirty="0"/>
          </a:p>
        </p:txBody>
      </p:sp>
      <p:pic>
        <p:nvPicPr>
          <p:cNvPr id="3" name="Рисунок 2" descr="Изображение выглядит как внутренний, си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3EB1FF4F-F12D-0DC0-E95D-D4BC8A2CDC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98" y="365760"/>
            <a:ext cx="3818382" cy="2891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9934E041-3966-3F8E-44F5-4C126B59D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98" y="3487878"/>
            <a:ext cx="3818382" cy="3370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Изображение выглядит как трава, набор&#10;&#10;Автоматически созданное описание">
            <a:extLst>
              <a:ext uri="{FF2B5EF4-FFF2-40B4-BE49-F238E27FC236}">
                <a16:creationId xmlns="" xmlns:a16="http://schemas.microsoft.com/office/drawing/2014/main" id="{1200216F-D170-8EF6-A8CE-FDA5DD1257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40" y="443378"/>
            <a:ext cx="3399282" cy="2891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Изображение выглядит как карта&#10;&#10;Автоматически созданное описание">
            <a:extLst>
              <a:ext uri="{FF2B5EF4-FFF2-40B4-BE49-F238E27FC236}">
                <a16:creationId xmlns="" xmlns:a16="http://schemas.microsoft.com/office/drawing/2014/main" id="{FD2FCF52-E42C-5A4D-14DC-9042EEB0E7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0" y="365760"/>
            <a:ext cx="3574542" cy="2891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Изображение выглядит как блюдо, питание&#10;&#10;Автоматически созданное описание">
            <a:extLst>
              <a:ext uri="{FF2B5EF4-FFF2-40B4-BE49-F238E27FC236}">
                <a16:creationId xmlns="" xmlns:a16="http://schemas.microsoft.com/office/drawing/2014/main" id="{76612E56-AA19-C324-7DD9-440061B5E5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160" y="3487878"/>
            <a:ext cx="3574542" cy="3348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Изображение выглядит как текст, внутренний, украшен&#10;&#10;Автоматически созданное описание">
            <a:extLst>
              <a:ext uri="{FF2B5EF4-FFF2-40B4-BE49-F238E27FC236}">
                <a16:creationId xmlns="" xmlns:a16="http://schemas.microsoft.com/office/drawing/2014/main" id="{AF34706D-F922-6200-D330-110BC4C9A9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064" y="3557322"/>
            <a:ext cx="3500799" cy="3231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77245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текст, человек, держит, ребе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2C7255FA-CDA5-F6E6-F050-71354738F4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036" y="739244"/>
            <a:ext cx="3758412" cy="3000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AA7DC01-9838-9BBB-83DE-4DC947F640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382" y="772235"/>
            <a:ext cx="3634330" cy="2919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="" xmlns:a16="http://schemas.microsoft.com/office/drawing/2014/main" id="{036ED227-18AC-7CDD-33C6-94B7776C83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250" y="3895407"/>
            <a:ext cx="3813197" cy="284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Изображение выглядит как текст, человек, мальчик&#10;&#10;Автоматически созданное описание">
            <a:extLst>
              <a:ext uri="{FF2B5EF4-FFF2-40B4-BE49-F238E27FC236}">
                <a16:creationId xmlns="" xmlns:a16="http://schemas.microsoft.com/office/drawing/2014/main" id="{E9DBBCC1-B9B2-D676-0937-C3D3AE0F61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54" y="3883374"/>
            <a:ext cx="3511506" cy="284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Изображение выглядит как текст, мальчик, человек&#10;&#10;Автоматически созданное описание">
            <a:extLst>
              <a:ext uri="{FF2B5EF4-FFF2-40B4-BE49-F238E27FC236}">
                <a16:creationId xmlns="" xmlns:a16="http://schemas.microsoft.com/office/drawing/2014/main" id="{41F45418-CCB1-8076-7D9E-4C13315A4F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93" y="3805598"/>
            <a:ext cx="3511507" cy="3000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Изображение выглядит как текст, человек, внутренний, ребе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1D77DF74-AE8B-7D10-EC8B-294A4C0C54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90" y="768892"/>
            <a:ext cx="3634330" cy="2956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3C83E87-1550-6942-C351-F464A931F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06" y="0"/>
            <a:ext cx="11249526" cy="846666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«Страна птиц».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обобщенного представления о птицах; ознакомление с моделью жизненного круга птицы; обучение обобщению по существенным признакам с использованием модели, отвечать на вопросы доказательно.</a:t>
            </a:r>
            <a:endParaRPr lang="ru-RU" sz="1800" dirty="0"/>
          </a:p>
        </p:txBody>
      </p:sp>
    </p:spTree>
    <p:extLst>
      <p:ext uri="{BB962C8B-B14F-4D97-AF65-F5344CB8AC3E}">
        <p14:creationId xmlns="" xmlns:p14="http://schemas.microsoft.com/office/powerpoint/2010/main" val="213969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770656-EFCB-BC08-F5FC-749F4FF00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832" y="1010094"/>
            <a:ext cx="10494335" cy="5039832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9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«Мир, окружающий ребенка, – это, прежде всего, мир природы,</a:t>
            </a:r>
            <a:br>
              <a:rPr lang="ru-RU" sz="49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безграничным богатством явлений, с неисчерпаемой красотой.</a:t>
            </a:r>
            <a:br>
              <a:rPr lang="ru-RU" sz="49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9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Здесь, в природе, вечный источник детского разума»</a:t>
            </a:r>
            <a:r>
              <a:rPr lang="ru-RU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ru-RU" sz="163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25B1C58-CDC7-FA6B-54E4-0C23773928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2106" y="5922335"/>
            <a:ext cx="3241061" cy="449853"/>
          </a:xfrm>
        </p:spPr>
        <p:txBody>
          <a:bodyPr>
            <a:normAutofit lnSpcReduction="10000"/>
          </a:bodyPr>
          <a:lstStyle/>
          <a:p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 Сухомлинский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106207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снег, дерево, человек, внеш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0BFDF6C8-CAFB-42C8-5DFD-8AC2F44AB2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862" y="1031263"/>
            <a:ext cx="2805897" cy="4393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Изображение выглядит как человек, внеш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6DCF89DE-F0CA-F530-6E9D-AEB6C654DC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127" y="3612523"/>
            <a:ext cx="4651562" cy="3245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Изображение выглядит как внешний, человек, снег&#10;&#10;Автоматически созданное описание">
            <a:extLst>
              <a:ext uri="{FF2B5EF4-FFF2-40B4-BE49-F238E27FC236}">
                <a16:creationId xmlns="" xmlns:a16="http://schemas.microsoft.com/office/drawing/2014/main" id="{6A0EB8EA-EF02-A62F-152D-F3269B8776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02" y="1031263"/>
            <a:ext cx="3025454" cy="4393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Изображение выглядит как внешний, дерево, человек, малень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3DD39B49-D520-F1D9-24E8-3BB5978185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169" y="127590"/>
            <a:ext cx="4123479" cy="33014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09663" y="296598"/>
            <a:ext cx="3592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«Покормите птиц зимой»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28011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730A3F-93A4-F5CE-EA7D-A97AD059A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3201"/>
            <a:ext cx="10515600" cy="857955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«День космоса»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у детей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начальных элементарных представлений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космосе.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  <p:pic>
        <p:nvPicPr>
          <p:cNvPr id="4" name="Рисунок 3" descr="Изображение выглядит как человек, ребенок, маленький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7993A419-E374-A866-B93F-402496E5EC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812800"/>
            <a:ext cx="3456715" cy="3070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8F02DDA4-B05F-B905-5C78-C2BF41DECB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311" y="812800"/>
            <a:ext cx="3894668" cy="3070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Изображение выглядит как человек, внутренний, ребенок, группа&#10;&#10;Автоматически созданное описание">
            <a:extLst>
              <a:ext uri="{FF2B5EF4-FFF2-40B4-BE49-F238E27FC236}">
                <a16:creationId xmlns="" xmlns:a16="http://schemas.microsoft.com/office/drawing/2014/main" id="{C21996FD-06C5-7ED5-FD6C-924E635DB2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311" y="4007556"/>
            <a:ext cx="3894668" cy="2731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E473EB4F-5442-921A-15DF-F7F2C10010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890" y="812800"/>
            <a:ext cx="3445425" cy="3070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Изображение выглядит как внутренний, человек, ребенок, группа&#10;&#10;Автоматически созданное описание">
            <a:extLst>
              <a:ext uri="{FF2B5EF4-FFF2-40B4-BE49-F238E27FC236}">
                <a16:creationId xmlns="" xmlns:a16="http://schemas.microsoft.com/office/drawing/2014/main" id="{3C3DC846-73DB-A552-44BB-697E4CFDE3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2" y="4007556"/>
            <a:ext cx="3445425" cy="2731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Изображение выглядит как текст, газета, другой, в позе&#10;&#10;Автоматически созданное описание">
            <a:extLst>
              <a:ext uri="{FF2B5EF4-FFF2-40B4-BE49-F238E27FC236}">
                <a16:creationId xmlns="" xmlns:a16="http://schemas.microsoft.com/office/drawing/2014/main" id="{ACF89BBB-4C5F-129B-1C82-2B11E8ED58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09" y="4007556"/>
            <a:ext cx="3456715" cy="2627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1325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587F090-4E81-798B-7411-4751B82CA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80" y="0"/>
            <a:ext cx="11414552" cy="1520119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«Цветы вокруг  нас»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представлений о разнообразии цветов; ознакомление с их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строением, свойствами, условиями, необходимыми для их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роста; формирование экологического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 к представителям растительного мира.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  <p:pic>
        <p:nvPicPr>
          <p:cNvPr id="9" name="Рисунок 8" descr="IMG_20201030_1022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7534" y="1240618"/>
            <a:ext cx="3730548" cy="2797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Изображение выглядит как цветок, растение, внутренний, букет&#10;&#10;Автоматически созданное описание">
            <a:extLst>
              <a:ext uri="{FF2B5EF4-FFF2-40B4-BE49-F238E27FC236}">
                <a16:creationId xmlns="" xmlns:a16="http://schemas.microsoft.com/office/drawing/2014/main" id="{2104656F-1270-431B-87D0-81EC24787A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604" y="3668233"/>
            <a:ext cx="4705869" cy="30819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98D4B8A7-C3CA-4D71-82F1-E8A0F1E577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20495" y="3082495"/>
            <a:ext cx="2845141" cy="4705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73B6859D-60E0-143E-581F-9E5B2D542D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092" y="1240618"/>
            <a:ext cx="4125433" cy="2955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22271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D5195C-7271-6E38-E078-6C642DA6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56" y="361244"/>
            <a:ext cx="10735733" cy="1004712"/>
          </a:xfrm>
          <a:ln>
            <a:solidFill>
              <a:srgbClr val="92D050"/>
            </a:solidFill>
          </a:ln>
        </p:spPr>
        <p:txBody>
          <a:bodyPr>
            <a:no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«Золотая осень»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расширение представлений детей об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времени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года; развитие умения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 находить первые признаки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осени; развить эстетическое восприятие осенней природы; создание условий для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познавательных и творческих способностей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  <p:pic>
        <p:nvPicPr>
          <p:cNvPr id="4" name="Рисунок 3" descr="Изображение выглядит как человек, внешний, желтый, молодой&#10;&#10;Автоматически созданное описание">
            <a:extLst>
              <a:ext uri="{FF2B5EF4-FFF2-40B4-BE49-F238E27FC236}">
                <a16:creationId xmlns="" xmlns:a16="http://schemas.microsoft.com/office/drawing/2014/main" id="{7B9435AF-9B16-249C-0993-79A3810077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86" y="1445769"/>
            <a:ext cx="4026088" cy="5164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4968A994-CF5C-749C-5BEE-BCF3620324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325" y="1573360"/>
            <a:ext cx="5700889" cy="47597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00167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6148EB7-CC6C-4298-D57C-27594F457F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423" y="2066222"/>
            <a:ext cx="3697697" cy="3785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Изображение выглядит как человек, внутренний, украшен, семья&#10;&#10;Автоматически созданное описание">
            <a:extLst>
              <a:ext uri="{FF2B5EF4-FFF2-40B4-BE49-F238E27FC236}">
                <a16:creationId xmlns="" xmlns:a16="http://schemas.microsoft.com/office/drawing/2014/main" id="{E9617B7F-2A17-FAFF-7356-35E839F89E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486"/>
          <a:stretch>
            <a:fillRect/>
          </a:stretch>
        </p:blipFill>
        <p:spPr>
          <a:xfrm>
            <a:off x="4178199" y="288758"/>
            <a:ext cx="3692726" cy="4550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Изображение выглядит как внутренний, загроможденный, обеденный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A84DAF9A-3986-EE87-6A76-21C132ECAC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368" y="4088586"/>
            <a:ext cx="3692726" cy="2625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Изображение выглядит как человек, несколько&#10;&#10;Автоматически созданное описание">
            <a:extLst>
              <a:ext uri="{FF2B5EF4-FFF2-40B4-BE49-F238E27FC236}">
                <a16:creationId xmlns="" xmlns:a16="http://schemas.microsoft.com/office/drawing/2014/main" id="{D9AC4227-1496-3983-F3AE-0C1A7A7BE1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80" y="1917366"/>
            <a:ext cx="3562959" cy="3934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4FADB1C4-0AC6-7D4E-2DAC-EF3AF1E96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98" y="529389"/>
            <a:ext cx="3518818" cy="520995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Творческие выставки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181791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37E4EC-376E-E80F-0F11-98123B9FB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12" y="112889"/>
            <a:ext cx="10385778" cy="1207911"/>
          </a:xfrm>
        </p:spPr>
        <p:txBody>
          <a:bodyPr>
            <a:noAutofit/>
          </a:bodyPr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«Неделя экологии»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формирования у ребёнка элементов экологической культуры, экологически грамотного поведения в природе, гуманного отношения и формирование в детях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осознанного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с  окружающим миром природы.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  <p:pic>
        <p:nvPicPr>
          <p:cNvPr id="15" name="Рисунок 14" descr="Изображение выглядит как внешний, земля, человек, ребе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860ABE1B-8A83-BE54-BEF8-3D0321BF63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27" y="1320800"/>
            <a:ext cx="3524444" cy="5314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Изображение выглядит как внешний, земля, дерево, человек&#10;&#10;Автоматически созданное описание">
            <a:extLst>
              <a:ext uri="{FF2B5EF4-FFF2-40B4-BE49-F238E27FC236}">
                <a16:creationId xmlns="" xmlns:a16="http://schemas.microsoft.com/office/drawing/2014/main" id="{469D4ABF-5DAA-4CA1-FA9B-5198E44BB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093" y="1208471"/>
            <a:ext cx="3753580" cy="5536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 descr="Изображение выглядит как текст, человек, ткань&#10;&#10;Автоматически созданное описание">
            <a:extLst>
              <a:ext uri="{FF2B5EF4-FFF2-40B4-BE49-F238E27FC236}">
                <a16:creationId xmlns="" xmlns:a16="http://schemas.microsoft.com/office/drawing/2014/main" id="{43F8086E-3A90-016B-6524-C5B88BD33C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83" y="1818168"/>
            <a:ext cx="4530698" cy="3944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66214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6C1E92-D6CB-1337-3605-58DE6ACAA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9486014" cy="744279"/>
          </a:xfrm>
        </p:spPr>
        <p:txBody>
          <a:bodyPr>
            <a:normAutofit/>
          </a:bodyPr>
          <a:lstStyle/>
          <a:p>
            <a:pPr marL="466090" marR="215265" indent="-285750"/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Экологическая магнитная игра для детей «Учимся сортировать мусор»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D28C398-9742-0303-3784-E78A29B539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38" y="410375"/>
            <a:ext cx="3557149" cy="3097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4B8E32C-A1AD-F3EE-15AF-8D25631A38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568" y="574158"/>
            <a:ext cx="6229986" cy="6017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Изображение выглядит как ребенок, человек, мальчик, молодой&#10;&#10;Автоматически созданное описание">
            <a:extLst>
              <a:ext uri="{FF2B5EF4-FFF2-40B4-BE49-F238E27FC236}">
                <a16:creationId xmlns="" xmlns:a16="http://schemas.microsoft.com/office/drawing/2014/main" id="{7B5CF02C-F300-ABAB-A1EC-BE0D9D3341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46" y="3663517"/>
            <a:ext cx="4482182" cy="3097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05772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740" y="0"/>
            <a:ext cx="10685060" cy="678993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Настольная игра для детей «Азбука </a:t>
            </a:r>
            <a:r>
              <a:rPr lang="ru-RU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природолюбия</a:t>
            </a: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7CF3FBC5-730B-80C4-4AA9-E269512DAD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13204" y="-493019"/>
            <a:ext cx="2811439" cy="4752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Изображение выглядит как текст, другой, множество, цветной&#10;&#10;Автоматически созданное описание">
            <a:extLst>
              <a:ext uri="{FF2B5EF4-FFF2-40B4-BE49-F238E27FC236}">
                <a16:creationId xmlns="" xmlns:a16="http://schemas.microsoft.com/office/drawing/2014/main" id="{D7F1CC45-051E-5CBE-B352-661BC60D24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84597" y="2686919"/>
            <a:ext cx="3268655" cy="4752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Изображение выглядит как текст, внутренний, человек, п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D3C25EAF-8B91-5A16-743E-3FD7229CFD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639" y="678993"/>
            <a:ext cx="6094846" cy="6018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9B0D88A-FA35-D34B-3FA2-F0E7C2AB5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36" y="109182"/>
            <a:ext cx="11121787" cy="545911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Настольная игра для детей «Учимся дружить с природой»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EA91B98-B00A-58AD-D04A-35747CA11F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9" y="516932"/>
            <a:ext cx="4776716" cy="2988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905744D-03A3-3403-B9B1-3612919872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9" y="3638811"/>
            <a:ext cx="4776716" cy="3219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Изображение выглядит как текст, мальчик, человек, ребе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1B664204-7A3E-A218-8B8A-AF82063592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484" y="939966"/>
            <a:ext cx="5398539" cy="5397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65885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E6B48F0-4CF7-0BCC-EA84-F6D2E2AF8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4076" y="0"/>
            <a:ext cx="9944100" cy="662939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 Всероссийском уроке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Эколята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молодые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защитники природы»</a:t>
            </a:r>
          </a:p>
        </p:txBody>
      </p:sp>
      <p:pic>
        <p:nvPicPr>
          <p:cNvPr id="4" name="Рисунок 3" descr="Изображение выглядит как ребенок, спальня, малыш&#10;&#10;Автоматически созданное описание">
            <a:extLst>
              <a:ext uri="{FF2B5EF4-FFF2-40B4-BE49-F238E27FC236}">
                <a16:creationId xmlns="" xmlns:a16="http://schemas.microsoft.com/office/drawing/2014/main" id="{E60396A3-6BAF-DB85-6375-12E5178B9B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662940"/>
            <a:ext cx="3299460" cy="2937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Изображение выглядит как ребенок, человек, мальчик&#10;&#10;Автоматически созданное описание">
            <a:extLst>
              <a:ext uri="{FF2B5EF4-FFF2-40B4-BE49-F238E27FC236}">
                <a16:creationId xmlns="" xmlns:a16="http://schemas.microsoft.com/office/drawing/2014/main" id="{00D09C74-2EA0-B46A-81FF-660F2ABC84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3703319"/>
            <a:ext cx="3299460" cy="3074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Изображение выглядит как человек, ребенок, группа, в позе&#10;&#10;Автоматически созданное описание">
            <a:extLst>
              <a:ext uri="{FF2B5EF4-FFF2-40B4-BE49-F238E27FC236}">
                <a16:creationId xmlns="" xmlns:a16="http://schemas.microsoft.com/office/drawing/2014/main" id="{AB29257A-3937-FD21-A80D-93C7850789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165" y="662940"/>
            <a:ext cx="3676650" cy="2937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2FE3D57-5F8A-8F55-BA72-F31448382E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767" y="662940"/>
            <a:ext cx="3893820" cy="2937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5CF1EBEA-73CC-07EA-6F34-55B889A784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070" y="3703319"/>
            <a:ext cx="3893820" cy="3074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Изображение выглядит как пол, внутренний, стол, комната&#10;&#10;Автоматически созданное описание">
            <a:extLst>
              <a:ext uri="{FF2B5EF4-FFF2-40B4-BE49-F238E27FC236}">
                <a16:creationId xmlns="" xmlns:a16="http://schemas.microsoft.com/office/drawing/2014/main" id="{A8AF31FF-2EFC-3E76-62AB-E26C152A22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275" y="3783607"/>
            <a:ext cx="3623310" cy="2422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0313371-E414-F4BE-DF97-F72E0AF1E64D}"/>
              </a:ext>
            </a:extLst>
          </p:cNvPr>
          <p:cNvSpPr txBox="1"/>
          <p:nvPr/>
        </p:nvSpPr>
        <p:spPr>
          <a:xfrm>
            <a:off x="3851910" y="6195060"/>
            <a:ext cx="41033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https://disk.yandex.ru/i/mmzYzLeYaqIPrw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663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6C066A2-2879-0B44-46E9-21311B5C2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489" y="744280"/>
            <a:ext cx="11111022" cy="5486400"/>
          </a:xfrm>
        </p:spPr>
        <p:txBody>
          <a:bodyPr>
            <a:normAutofit fontScale="40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/>
              <a:t>           </a:t>
            </a: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современном мире проблемы окружающей среды (экологические проблемы) приобрели первостепенное значение. Особо остро в сложившихся условиях встала задача экологического образования. Экологическое образование – важный элемент общего образования современного человека. Началом экологического воспитания является работа с детьми в дошкольном учреждении. В условиях пребывания ребенка в детском саду удобно организовывать процесс познания и исследования различных форм природы.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Экологическое воспитание дошкольников - это ознакомление детей с природой, в основу которого положен экологический подход, при котором педагогический процесс опирается на основополагающие идеи и понятия экологии.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В экологическом воспитании детей необходимо не только наблюдать за природой, но и общаться с ней, ухаживать за растениями, животными. Это можно выразить при помощи игры, творчества, музыки, тогда происходит закрепление впечатлений и знаний, полученных ребенком, и он постепенно начинает ощущать связь природы со своей жизнью, с собой.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Наиболее активной педагогической технологией, для достижения цели и открывающей новые возможности экологического воспитания дошкольников, является в наши дни метод проектов.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Экологические проекты - одна из наиболее перспективных и актуальных форм работы современного педагога с детьми. Знания, приобретенные детьми в ходе проекта, становятся достоянием их личного опыта. Они получены в ответ на вопросы, поставленные самими детьми в процессе “делания”.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Проектная деятельность позволяет объединить педагогов, детей и родителей, научить работать в коллективе, сотрудничать, планировать свою работу.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3E121E77-AD3D-590A-A20A-400D977299F1}"/>
              </a:ext>
            </a:extLst>
          </p:cNvPr>
          <p:cNvSpPr txBox="1">
            <a:spLocks/>
          </p:cNvSpPr>
          <p:nvPr/>
        </p:nvSpPr>
        <p:spPr>
          <a:xfrm>
            <a:off x="4147825" y="95693"/>
            <a:ext cx="3896350" cy="887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</a:t>
            </a:r>
            <a:endParaRPr lang="ru-RU" sz="16300" dirty="0"/>
          </a:p>
        </p:txBody>
      </p:sp>
    </p:spTree>
    <p:extLst>
      <p:ext uri="{BB962C8B-B14F-4D97-AF65-F5344CB8AC3E}">
        <p14:creationId xmlns="" xmlns:p14="http://schemas.microsoft.com/office/powerpoint/2010/main" val="296797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3B79131-2A4E-F4EF-78FC-38D8EFE5F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217169"/>
            <a:ext cx="11167110" cy="6926580"/>
          </a:xfrm>
        </p:spPr>
        <p:txBody>
          <a:bodyPr>
            <a:noAutofit/>
          </a:bodyPr>
          <a:lstStyle/>
          <a:p>
            <a:pPr marR="215265" algn="just"/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Работу 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над проектами стараемся строить в тесном взаимодействии с семьями воспитанников. Не секрет, что на современном этапе необходимо поднять уровень экологического образования не только у детей, но и у родителей. Родители часто не задумываются о том, какой пример они подают детям, отдыхая на природе или просто гуляя с ребенком по улице. Совместно обсудив план - проект и нацелившись на дальнейшую работу, родители стали активными участниками и помощниками в реализации поставленных задач. Вместе с детьми они принимали участие в изготовлении плакатов, поделок, кормушек для птиц, коллажей, 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выпуске 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газет, которые использовались для оформления различных тематических выставок.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Родители 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могут быть не только источниками информации, реальной помощи и поддержки ребенку и педагогу в процессе работы над проектом, но и стать непосредственными участниками образовательного процесса. Ведь участие взрослых способствует социально-личностному развитию каждого ребенка. Благодаря их участию в проектах у детей формируется чувство гордости, повышается самооценка. 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Проектная 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деятельность способствовала развитию 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самостоятельной 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познавательной деятельности 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детей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умения наблюдать, слушать, размышлять, представлять, запоминать, память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рассуждать; формированию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творческих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способностей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дошкольников.</a:t>
            </a:r>
            <a: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200" dirty="0"/>
          </a:p>
        </p:txBody>
      </p:sp>
    </p:spTree>
    <p:extLst>
      <p:ext uri="{BB962C8B-B14F-4D97-AF65-F5344CB8AC3E}">
        <p14:creationId xmlns="" xmlns:p14="http://schemas.microsoft.com/office/powerpoint/2010/main" val="147823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B4FA9D2-1213-9C6E-A7E8-C62E5550F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071" y="0"/>
            <a:ext cx="10332720" cy="651511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Совместное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родителями участие в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проектной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деятельности «Золотая осень»</a:t>
            </a:r>
            <a:endParaRPr lang="ru-RU" sz="2000" b="1" dirty="0"/>
          </a:p>
        </p:txBody>
      </p:sp>
      <p:pic>
        <p:nvPicPr>
          <p:cNvPr id="4" name="Рисунок 3" descr="Изображение выглядит как блюдо&#10;&#10;Автоматически созданное описание">
            <a:extLst>
              <a:ext uri="{FF2B5EF4-FFF2-40B4-BE49-F238E27FC236}">
                <a16:creationId xmlns="" xmlns:a16="http://schemas.microsoft.com/office/drawing/2014/main" id="{40B99D11-F4EC-E22E-3F1F-0626C894FD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" y="510269"/>
            <a:ext cx="3771900" cy="3304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Изображение выглядит как стол, внутренний, окно, украшен&#10;&#10;Автоматически созданное описание">
            <a:extLst>
              <a:ext uri="{FF2B5EF4-FFF2-40B4-BE49-F238E27FC236}">
                <a16:creationId xmlns="" xmlns:a16="http://schemas.microsoft.com/office/drawing/2014/main" id="{FB8B0AF8-5A70-3065-54CB-E5205B2911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830" y="586197"/>
            <a:ext cx="3863340" cy="3228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Изображение выглядит как текст, галерея, комната, сце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DEE34B13-7A3D-776D-F41A-F9CD449372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60" y="510269"/>
            <a:ext cx="3299460" cy="3304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Изображение выглядит как растение, внутренний, цвет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0BA8684F-414B-060C-D8C0-20321EE8BF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" y="3965943"/>
            <a:ext cx="3771900" cy="2853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Изображение выглядит как внутренний, растение, украшен&#10;&#10;Автоматически созданное описание">
            <a:extLst>
              <a:ext uri="{FF2B5EF4-FFF2-40B4-BE49-F238E27FC236}">
                <a16:creationId xmlns="" xmlns:a16="http://schemas.microsoft.com/office/drawing/2014/main" id="{A81A0851-EBB0-4E79-EFBD-806A4E11A6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610" y="3965943"/>
            <a:ext cx="3448050" cy="2853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8E7007F6-6C6B-05C4-9450-1302B55DB3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392" y="3965943"/>
            <a:ext cx="1871662" cy="2419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AF0CA24-8A41-AD8B-ADCC-4743A136685D}"/>
              </a:ext>
            </a:extLst>
          </p:cNvPr>
          <p:cNvSpPr txBox="1"/>
          <p:nvPr/>
        </p:nvSpPr>
        <p:spPr>
          <a:xfrm>
            <a:off x="4340542" y="6347730"/>
            <a:ext cx="38633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/>
              <a:t>   </a:t>
            </a:r>
            <a:r>
              <a:rPr lang="en-US" sz="1600" b="1" dirty="0"/>
              <a:t>https://disk.yandex.ru/i/oJcvjxkYWvJIUg</a:t>
            </a:r>
            <a:endParaRPr lang="ru-RU" sz="1600" b="1" dirty="0"/>
          </a:p>
        </p:txBody>
      </p:sp>
      <p:pic>
        <p:nvPicPr>
          <p:cNvPr id="5" name="Рисунок 4" descr="Изображение выглядит как текст, внутренний, окно&#10;&#10;Автоматически созданное описание">
            <a:extLst>
              <a:ext uri="{FF2B5EF4-FFF2-40B4-BE49-F238E27FC236}">
                <a16:creationId xmlns="" xmlns:a16="http://schemas.microsoft.com/office/drawing/2014/main" id="{5E1EB0FA-BD44-BA21-0165-3985F3EE54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922" y="3965943"/>
            <a:ext cx="1871662" cy="2419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41704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пол, внутренний, деревян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AF23C9C9-9269-267C-CCBE-BFAA6DAE9C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74" y="3535479"/>
            <a:ext cx="3723165" cy="3166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24C8B39-1ECE-684C-30B6-843262D9F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787" y="3442233"/>
            <a:ext cx="3723165" cy="3223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277E8F7-2098-69B6-7E07-F29D6FD04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21" y="276726"/>
            <a:ext cx="10515600" cy="54863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Совместное с родителями участие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муниципальном конкурсе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«Столовая для пернатых»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Изображение выглядит как деревянный&#10;&#10;Автоматически созданное описание">
            <a:extLst>
              <a:ext uri="{FF2B5EF4-FFF2-40B4-BE49-F238E27FC236}">
                <a16:creationId xmlns="" xmlns:a16="http://schemas.microsoft.com/office/drawing/2014/main" id="{211496BD-8A9E-8E89-FA69-C7F8843839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3" y="1026895"/>
            <a:ext cx="3723165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Изображение выглядит как текст, пол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AA0C716C-F7E1-C2B8-D022-C357943699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516" y="983881"/>
            <a:ext cx="3723165" cy="2937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02795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7D8F89-30E3-7549-A740-2EBD6D2D2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451" y="0"/>
            <a:ext cx="7974419" cy="669851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Заключение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BAE690C-F9B6-0791-6267-B9F303741F8C}"/>
              </a:ext>
            </a:extLst>
          </p:cNvPr>
          <p:cNvSpPr txBox="1"/>
          <p:nvPr/>
        </p:nvSpPr>
        <p:spPr>
          <a:xfrm>
            <a:off x="489099" y="669851"/>
            <a:ext cx="1147252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 результате проделанной работы, есть положительные результаты. За счет использования проектной деятельности, дети в группе стали более раскрепощёнными и самостоятельными, целеустремлёнными и уверенными в себе, общительными, более внимательными и заботливыми по отношению к сверстникам и взрослым; способными к взаимопониманию и сотрудничеству.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Проектная деятельность способствовала развитию и активизации самостоятельной познавательной деятельности детей; творческих способностей детей, умение наблюдать; умение слушать; мышление; воображение; внимание,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память, речь.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Как показала наша практика, проектно – исследовательская деятельность очень актуальна и эффективна.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Сочетание различных видов детской деятельности во взаимодействии взрослых и детей в одном целом – проекте, закрепило навыки воспитанников, помогло им открывать и познавать окружающую действительность гораздо быстрее и глубже. Ведь только заинтересовав каждого ребенка конкретным творческим делом, поддерживая детскую любознательность и инициативу, можно решить любую проблему.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Эффективность такого подхода заключается еще и в том, что он дает возможность дошкольнику самому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исследовать и экспериментировать, поддерживать его любознательность и интерес к проблеме, а также применять полученные знания в той или иной деятельности.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Делаем вывод, что в проектной деятельности дошкольник получает возможность напрямую удовлетворить присущую ему любознательность, упорядочить свои представления о мире.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Таким образом, в период дошкольного детства происходит формирование и развитие экологического воспитания детей, и при условии качественного ее формирования, ребенок будет любить, ценить и беречь окружающую природу всю жизнь ,и должен сохранять и приумножать ее красоту!</a:t>
            </a:r>
          </a:p>
        </p:txBody>
      </p:sp>
    </p:spTree>
    <p:extLst>
      <p:ext uri="{BB962C8B-B14F-4D97-AF65-F5344CB8AC3E}">
        <p14:creationId xmlns="" xmlns:p14="http://schemas.microsoft.com/office/powerpoint/2010/main" val="18916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CD36F2-5D0D-290E-E0CD-02B34E0F2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0549"/>
            <a:ext cx="10515600" cy="106325"/>
          </a:xfrm>
        </p:spPr>
        <p:txBody>
          <a:bodyPr>
            <a:noAutofit/>
          </a:bodyPr>
          <a:lstStyle/>
          <a:p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Спасибо </a:t>
            </a:r>
            <a:b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за </a:t>
            </a:r>
            <a:b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Внимание!!!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A19AA11-1384-8DDB-5EE6-C630201A1B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408" y="659219"/>
            <a:ext cx="2655392" cy="2573079"/>
          </a:xfrm>
          <a:prstGeom prst="rect">
            <a:avLst/>
          </a:prstGeom>
        </p:spPr>
      </p:pic>
      <p:pic>
        <p:nvPicPr>
          <p:cNvPr id="6" name="Рисунок 5" descr="Изображение выглядит как зеленый, внутренний, цветной, ярк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593135D0-5C79-1BC1-963B-1F883B7F6E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1" y="394517"/>
            <a:ext cx="2392326" cy="2703102"/>
          </a:xfrm>
          <a:prstGeom prst="rect">
            <a:avLst/>
          </a:prstGeom>
        </p:spPr>
      </p:pic>
      <p:pic>
        <p:nvPicPr>
          <p:cNvPr id="8" name="Рисунок 7" descr="Изображение выглядит как сиреневый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8C17B7C6-3876-D95D-0097-FED31B843F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873" y="4433776"/>
            <a:ext cx="3381155" cy="23285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83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6C066A2-2879-0B44-46E9-21311B5C2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612" y="2503775"/>
            <a:ext cx="10910776" cy="18128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</a:t>
            </a:r>
            <a:r>
              <a:rPr lang="ru-R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условий для формирования у ребёнка элементов экологической культуры, экологически грамотного поведения в природе.</a:t>
            </a:r>
            <a:endParaRPr lang="ru-RU" sz="480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3E121E77-AD3D-590A-A20A-400D977299F1}"/>
              </a:ext>
            </a:extLst>
          </p:cNvPr>
          <p:cNvSpPr txBox="1">
            <a:spLocks/>
          </p:cNvSpPr>
          <p:nvPr/>
        </p:nvSpPr>
        <p:spPr>
          <a:xfrm>
            <a:off x="4994342" y="888011"/>
            <a:ext cx="2203316" cy="13341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6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endParaRPr lang="ru-RU" sz="28200" dirty="0"/>
          </a:p>
        </p:txBody>
      </p:sp>
    </p:spTree>
    <p:extLst>
      <p:ext uri="{BB962C8B-B14F-4D97-AF65-F5344CB8AC3E}">
        <p14:creationId xmlns="" xmlns:p14="http://schemas.microsoft.com/office/powerpoint/2010/main" val="321206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6C066A2-2879-0B44-46E9-21311B5C2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088" y="1084521"/>
            <a:ext cx="10653824" cy="4752753"/>
          </a:xfrm>
        </p:spPr>
        <p:txBody>
          <a:bodyPr>
            <a:normAutofit/>
          </a:bodyPr>
          <a:lstStyle/>
          <a:p>
            <a:pPr marL="342900" marR="215265" lvl="0" indent="-3429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630555" algn="l"/>
              </a:tabLst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образовательные:</a:t>
            </a:r>
          </a:p>
          <a:p>
            <a:pPr marL="0" marR="215265" lv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30555" algn="l"/>
              </a:tabLst>
            </a:pPr>
            <a:r>
              <a:rPr lang="ru-RU" sz="1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формировать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представления</a:t>
            </a:r>
            <a:r>
              <a:rPr lang="ru-RU" sz="1600" dirty="0">
                <a:effectLst/>
                <a:latin typeface="Arial,Bold"/>
                <a:ea typeface="Calibri" panose="020F0502020204030204" pitchFamily="34" charset="0"/>
                <a:cs typeface="Arial,Bold"/>
              </a:rPr>
              <a:t>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неживой природе  как  среде жизни растений, животных, человека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marR="215265" lv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30555" algn="l"/>
              </a:tabLst>
            </a:pPr>
            <a:r>
              <a:rPr lang="ru-RU" sz="1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формировать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представлений</a:t>
            </a:r>
            <a:r>
              <a:rPr lang="ru-RU" sz="1600" dirty="0">
                <a:solidFill>
                  <a:srgbClr val="000000"/>
                </a:solidFill>
                <a:effectLst/>
                <a:latin typeface="Arial,Bold"/>
                <a:ea typeface="Calibri" panose="020F0502020204030204" pitchFamily="34" charset="0"/>
                <a:cs typeface="Arial,Bold"/>
              </a:rPr>
              <a:t>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многообразии растений, животных и их связи со средой  обитания;</a:t>
            </a:r>
          </a:p>
          <a:p>
            <a:pPr marL="0" marR="215265" lv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30555" algn="l"/>
              </a:tabLst>
            </a:pPr>
            <a:r>
              <a:rPr lang="ru-RU" sz="1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формировать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представления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 росте и развитии растений и животных, их связи  со средой обитания;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15265" lv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30555" algn="l"/>
              </a:tabLst>
            </a:pPr>
            <a:r>
              <a:rPr lang="ru-RU" sz="1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формировать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представления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 жизни растений и животных в сообществе;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15265" lv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30555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6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представления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 взаимодействии человека с природой;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215265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630555" algn="l"/>
              </a:tabLst>
            </a:pP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развивающие:</a:t>
            </a:r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215265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30555" algn="l"/>
              </a:tabLs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развивать познавательный опыт с помощью наглядных средств (моделей, эталонов, условных заместителей);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215265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30555" algn="l"/>
              </a:tabLs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развивать память, воображение, инициативу, сообразительность, пытливость, критичность и самостоятельность;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215265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30555" algn="l"/>
              </a:tabLs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развивать умения самостоятельно определять возможные методы решения проблемы с помощью взрослого, а затем и самостоятельно в природе;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215265" lvl="0" indent="-342900" algn="just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"/>
              <a:tabLst>
                <a:tab pos="630555" algn="l"/>
              </a:tabLst>
            </a:pP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atang" panose="02030600000101010101" pitchFamily="18" charset="-127"/>
              </a:rPr>
              <a:t>воспитательные:</a:t>
            </a:r>
            <a:endParaRPr lang="ru-RU" sz="1600" b="1" dirty="0">
              <a:latin typeface="Times New Roman" panose="02020603050405020304" pitchFamily="18" charset="0"/>
              <a:ea typeface="Batang" panose="02030600000101010101" pitchFamily="18" charset="-127"/>
            </a:endParaRPr>
          </a:p>
          <a:p>
            <a:pPr marL="0" marR="215265" lvl="0" indent="0" algn="just">
              <a:lnSpc>
                <a:spcPct val="120000"/>
              </a:lnSpc>
              <a:spcBef>
                <a:spcPts val="0"/>
              </a:spcBef>
              <a:buNone/>
              <a:tabLst>
                <a:tab pos="630555" algn="l"/>
              </a:tabLs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воспитывать стремление к активной деятельности и пропаганде улучшения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сохранения природной среды;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215265" lvl="0" indent="0" algn="just">
              <a:lnSpc>
                <a:spcPct val="120000"/>
              </a:lnSpc>
              <a:spcBef>
                <a:spcPts val="0"/>
              </a:spcBef>
              <a:buNone/>
              <a:tabLst>
                <a:tab pos="630555" algn="l"/>
              </a:tabLs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формировать у детей способность видеть и понимать прекрасное в природе, самовыражаться в  природоохранной деятельности.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3E121E77-AD3D-590A-A20A-400D977299F1}"/>
              </a:ext>
            </a:extLst>
          </p:cNvPr>
          <p:cNvSpPr txBox="1">
            <a:spLocks/>
          </p:cNvSpPr>
          <p:nvPr/>
        </p:nvSpPr>
        <p:spPr>
          <a:xfrm>
            <a:off x="4590012" y="-132714"/>
            <a:ext cx="3011975" cy="1217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6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28200" dirty="0"/>
          </a:p>
        </p:txBody>
      </p:sp>
    </p:spTree>
    <p:extLst>
      <p:ext uri="{BB962C8B-B14F-4D97-AF65-F5344CB8AC3E}">
        <p14:creationId xmlns="" xmlns:p14="http://schemas.microsoft.com/office/powerpoint/2010/main" val="409753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6C066A2-2879-0B44-46E9-21311B5C2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67" y="839972"/>
            <a:ext cx="10972800" cy="4816549"/>
          </a:xfrm>
        </p:spPr>
        <p:txBody>
          <a:bodyPr>
            <a:normAutofit lnSpcReduction="10000"/>
          </a:bodyPr>
          <a:lstStyle/>
          <a:p>
            <a:pPr marL="466090" marR="215265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постепенное в течение учебного года и от возраста к возрасту наращивание объема материала: от рассмотрения 1 – 2 объектов природы, 1 – 2 способов их взаимосвязи со средой обитания к последовательному увеличению количества объектов и механизмов их морфофункциональной взаимосвязи с внешними условиями;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6090" marR="215265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постепенное познавательное продвижение детей: от единичных сенсорных впечатлений, от объектов и явлений природы к многообразию этих впечатлений, конкретным, полноценным представлениям, а затем к обобщению представлений на основе объединения растений и животных в группы по их экологическому сходству;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6090" marR="215265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широкое использование в работе с детьми разных видов практической деятельности: систематическое включение их в сенсорное обследование объектов и явлений природы, проведение опытов, создание и поддержание необходимых условий для жизни растений и животных зеленой зоны ДОУ, различные виды изо деятельности на основе впечатлений о природе, изготовление предметов и игрушек из природного материала;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6090" marR="215265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подача познавательного материала и организация деятельности с помощью приемов, вызывающих у детей положительные эмоции, переживания, разнообразные чувства.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3E121E77-AD3D-590A-A20A-400D977299F1}"/>
              </a:ext>
            </a:extLst>
          </p:cNvPr>
          <p:cNvSpPr txBox="1">
            <a:spLocks/>
          </p:cNvSpPr>
          <p:nvPr/>
        </p:nvSpPr>
        <p:spPr>
          <a:xfrm>
            <a:off x="2326758" y="-175243"/>
            <a:ext cx="7538483" cy="1217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6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Принципы реализации задач:</a:t>
            </a:r>
            <a:endParaRPr lang="ru-RU" sz="28200" dirty="0"/>
          </a:p>
        </p:txBody>
      </p:sp>
    </p:spTree>
    <p:extLst>
      <p:ext uri="{BB962C8B-B14F-4D97-AF65-F5344CB8AC3E}">
        <p14:creationId xmlns="" xmlns:p14="http://schemas.microsoft.com/office/powerpoint/2010/main" val="316414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1578148-E0E5-5A2B-4CCB-C4B8AAC354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5327" t="12499" r="8814" b="15498"/>
          <a:stretch/>
        </p:blipFill>
        <p:spPr>
          <a:xfrm>
            <a:off x="2571750" y="367223"/>
            <a:ext cx="8081009" cy="61235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1572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37BC253-B0B4-2751-10E6-BD8AF82D8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606057"/>
            <a:ext cx="10572750" cy="914134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развития познавательной активности детей и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поддерживания                                интереса к исследовательской деятельности с  целью экологического воспитания дошкольников в группе оборудовали   Центр науки природы. 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b="1" dirty="0"/>
          </a:p>
        </p:txBody>
      </p:sp>
      <p:pic>
        <p:nvPicPr>
          <p:cNvPr id="1026" name="Picture 2" descr="C:\Users\ASUS\Desktop\Картинки\изображение_viber_2023-01-31_13-26-15-119.jpg"/>
          <p:cNvPicPr>
            <a:picLocks noChangeAspect="1" noChangeArrowheads="1"/>
          </p:cNvPicPr>
          <p:nvPr/>
        </p:nvPicPr>
        <p:blipFill>
          <a:blip r:embed="rId2" cstate="print"/>
          <a:srcRect t="30447"/>
          <a:stretch>
            <a:fillRect/>
          </a:stretch>
        </p:blipFill>
        <p:spPr bwMode="auto">
          <a:xfrm>
            <a:off x="3436725" y="1394460"/>
            <a:ext cx="5267080" cy="4896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08357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F10055-39CA-F751-9B0D-202DEA9BA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90" y="491490"/>
            <a:ext cx="10976610" cy="640080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Мы разместили  имеющиеся материалы по экологии: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1BB4045-D543-5F26-8060-1178C00D4640}"/>
              </a:ext>
            </a:extLst>
          </p:cNvPr>
          <p:cNvSpPr txBox="1"/>
          <p:nvPr/>
        </p:nvSpPr>
        <p:spPr>
          <a:xfrm>
            <a:off x="897254" y="1385351"/>
            <a:ext cx="1062418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6090" marR="215265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Иллюстративный материал(картины, пейзажи с изображением растений и животных)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66090" marR="215265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Энциклопедическая и художественная литература о животных и растениях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66090" marR="215265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Экологический макет «Фермерское хозяйство»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66090" marR="215265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Экологический макет 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климатических зон.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66090" marR="215265" indent="-285750" algn="just">
              <a:buFont typeface="Wingdings" panose="05000000000000000000" pitchFamily="2" charset="2"/>
              <a:buChar char="ü"/>
            </a:pPr>
            <a:r>
              <a:rPr lang="ru-RU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Лэпбук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«Экологическое воспитание»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66090" marR="215265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Картотека экологических игр для дошкольников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66090" marR="215265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Обучающие карточки «Что ты знаешь о Земле, о Воде?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66090" marR="215265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Экологическая магнитная игра для детей «Учимся сортировать мусор»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66090" marR="215265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Настольная игра для детей , </a:t>
            </a:r>
            <a:r>
              <a:rPr lang="ru-RU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эколята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«Азбука </a:t>
            </a:r>
            <a:r>
              <a:rPr lang="ru-RU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природолюбия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66090" marR="215265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Настольная игра для детей, </a:t>
            </a:r>
            <a:r>
              <a:rPr lang="ru-RU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эколята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«Учимся дружить с природой»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66090" marR="215265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Циклы жизни животных.</a:t>
            </a:r>
          </a:p>
          <a:p>
            <a:pPr marL="466090" marR="215265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Циклы развития и 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роста растений. 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66090" marR="215265" indent="-285750" algn="just">
              <a:buFont typeface="Wingdings" panose="05000000000000000000" pitchFamily="2" charset="2"/>
              <a:buChar char="ü"/>
            </a:pPr>
            <a:r>
              <a:rPr lang="ru-RU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ЭКОлогия</a:t>
            </a: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для детей (10 простых шагов в фактах и заданиях)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66090" marR="215265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Календарь природы и погоды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66090" marR="215265" indent="-285750" algn="just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Оборудование для организации опытно-экспериментальной деятельности.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177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2018</TotalTime>
  <Words>1241</Words>
  <Application>Microsoft Office PowerPoint</Application>
  <PresentationFormat>Произвольный</PresentationFormat>
  <Paragraphs>91</Paragraphs>
  <Slides>34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«Экологическое воспитание дошкольников  посредством  проектной деятельности»</vt:lpstr>
      <vt:lpstr>«Мир, окружающий ребенка, – это, прежде всего, мир природы, с безграничным богатством явлений, с неисчерпаемой красотой. Здесь, в природе, вечный источник детского разума»                                                                                                                                                                                                                                                          </vt:lpstr>
      <vt:lpstr>Слайд 3</vt:lpstr>
      <vt:lpstr>Слайд 4</vt:lpstr>
      <vt:lpstr>Слайд 5</vt:lpstr>
      <vt:lpstr>Слайд 6</vt:lpstr>
      <vt:lpstr>Слайд 7</vt:lpstr>
      <vt:lpstr>Для развития познавательной активности детей и поддерживания                                интереса к исследовательской деятельности с  целью экологического воспитания дошкольников в группе оборудовали   Центр науки природы.   </vt:lpstr>
      <vt:lpstr>  Мы разместили  имеющиеся материалы по экологии:</vt:lpstr>
      <vt:lpstr>Иллюстративный материал. Энциклопедическая и художественная литература о животных и растениях </vt:lpstr>
      <vt:lpstr>Дидактические пособия по экологическому воспитанию     </vt:lpstr>
      <vt:lpstr>Слайд 12</vt:lpstr>
      <vt:lpstr>                              </vt:lpstr>
      <vt:lpstr>Слайд 14</vt:lpstr>
      <vt:lpstr>Слайд 15</vt:lpstr>
      <vt:lpstr>Слайд 16</vt:lpstr>
      <vt:lpstr>Слайд 17</vt:lpstr>
      <vt:lpstr>                       Экологические макеты</vt:lpstr>
      <vt:lpstr>Тема: «Страна птиц». Цель: формирование обобщенного представления о птицах; ознакомление с моделью жизненного круга птицы; обучение обобщению по существенным признакам с использованием модели, отвечать на вопросы доказательно.</vt:lpstr>
      <vt:lpstr>Слайд 20</vt:lpstr>
      <vt:lpstr>Тема: «День космоса» Цель: формирование у детей начальных элементарных представлений о космосе. </vt:lpstr>
      <vt:lpstr>Тема: «Цветы вокруг  нас» Цель: формирование представлений о разнообразии цветов; ознакомление с их строением, свойствами, условиями, необходимыми для их роста; формирование экологического отношения к представителям растительного мира. </vt:lpstr>
      <vt:lpstr>Тема: «Золотая осень» Цель: расширение представлений детей об осени как времени года; развитие умения самостоятельно находить первые признаки осени; развить эстетическое восприятие осенней природы; создание условий для развития познавательных и творческих способностей детей. </vt:lpstr>
      <vt:lpstr>  Творческие выставки</vt:lpstr>
      <vt:lpstr>Тема: «Неделя экологии» Цель: создание условий для формирования у ребёнка элементов экологической культуры, экологически грамотного поведения в природе, гуманного отношения и формирование в детях осознанного взаимодействия с  окружающим миром природы. </vt:lpstr>
      <vt:lpstr>      Экологическая магнитная игра для детей «Учимся сортировать мусор» </vt:lpstr>
      <vt:lpstr>                                 Настольная игра для детей «Азбука природолюбия» </vt:lpstr>
      <vt:lpstr>                                  Настольная игра для детей «Учимся дружить с природой» </vt:lpstr>
      <vt:lpstr>Участие во Всероссийском уроке «Эколята - молодые защитники природы»</vt:lpstr>
      <vt:lpstr>   Работу над проектами стараемся строить в тесном взаимодействии с семьями воспитанников. Не секрет, что на современном этапе необходимо поднять уровень экологического образования не только у детей, но и у родителей. Родители часто не задумываются о том, какой пример они подают детям, отдыхая на природе или просто гуляя с ребенком по улице. Совместно обсудив план - проект и нацелившись на дальнейшую работу, родители стали активными участниками и помощниками в реализации поставленных задач. Вместе с детьми они принимали участие в изготовлении плакатов, поделок, кормушек для птиц, коллажей, в выпуске газет, которые использовались для оформления различных тематических выставок.   Родители могут быть не только источниками информации, реальной помощи и поддержки ребенку и педагогу в процессе работы над проектом, но и стать непосредственными участниками образовательного процесса. Ведь участие взрослых способствует социально-личностному развитию каждого ребенка. Благодаря их участию в проектах у детей формируется чувство гордости, повышается самооценка.    Проектная деятельность способствовала развитию самостоятельной познавательной деятельности детей: умения наблюдать, слушать, размышлять, представлять, запоминать, память, рассуждать; формированию творческих способностей дошкольников. </vt:lpstr>
      <vt:lpstr>          Совместное с родителями участие в проектной деятельности «Золотая осень»</vt:lpstr>
      <vt:lpstr>    Совместное с родителями участие  в муниципальном конкурсе  «Столовая для пернатых»</vt:lpstr>
      <vt:lpstr>                 Заключение</vt:lpstr>
      <vt:lpstr>       Спасибо              за     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Экологическое воспитание дошкольников  посредством  проектной деятельности</dc:title>
  <dc:creator>Валентина Попова</dc:creator>
  <cp:lastModifiedBy>ASUS</cp:lastModifiedBy>
  <cp:revision>66</cp:revision>
  <dcterms:created xsi:type="dcterms:W3CDTF">2022-12-27T16:45:10Z</dcterms:created>
  <dcterms:modified xsi:type="dcterms:W3CDTF">2023-03-21T09:58:01Z</dcterms:modified>
</cp:coreProperties>
</file>