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8" r:id="rId4"/>
    <p:sldId id="269" r:id="rId5"/>
    <p:sldId id="271" r:id="rId6"/>
    <p:sldId id="277" r:id="rId7"/>
    <p:sldId id="272" r:id="rId8"/>
    <p:sldId id="276" r:id="rId9"/>
    <p:sldId id="275" r:id="rId10"/>
    <p:sldId id="274" r:id="rId11"/>
    <p:sldId id="273" r:id="rId12"/>
    <p:sldId id="278" r:id="rId13"/>
    <p:sldId id="257" r:id="rId14"/>
    <p:sldId id="267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00" autoAdjust="0"/>
  </p:normalViewPr>
  <p:slideViewPr>
    <p:cSldViewPr>
      <p:cViewPr>
        <p:scale>
          <a:sx n="73" d="100"/>
          <a:sy n="73" d="100"/>
        </p:scale>
        <p:origin x="-129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481F4-7BB9-4364-ACAB-A29616ABFC3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20FCD-2DAB-4C58-AF21-9C4FB825D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4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0FCD-2DAB-4C58-AF21-9C4FB825D71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gi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2350" y="980728"/>
            <a:ext cx="1771650" cy="187220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251520" y="3645024"/>
            <a:ext cx="2880320" cy="244827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45562"/>
            <a:ext cx="3707904" cy="1812438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508104" y="0"/>
            <a:ext cx="3635896" cy="18448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Муниципальное дошкольное образовательное автономное учреждение «Детский сад №99 комбинированного вида «Домовенок» 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Орска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5661248"/>
            <a:ext cx="546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Подготовила: воспитатель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Витенко О.А.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967335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дидактических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и пособий в экологическом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 дошкольников»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268760"/>
            <a:ext cx="86764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«Живая и неживая природа»</a:t>
            </a:r>
          </a:p>
          <a:p>
            <a:pPr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знания детей об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 мире</a:t>
            </a: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разделять объекты живой и неживой природы</a:t>
            </a:r>
            <a:r>
              <a:rPr lang="ru-RU" dirty="0" smtClean="0"/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Расширять и обобщать знания детей о живой и неживой природе. Развивать связную речь. </a:t>
            </a:r>
            <a:endParaRPr lang="ru-RU" dirty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живой природе.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F:\Ольга александр\20221018_1447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26969" r="7437" b="16231"/>
          <a:stretch/>
        </p:blipFill>
        <p:spPr bwMode="auto">
          <a:xfrm>
            <a:off x="2195736" y="4121790"/>
            <a:ext cx="4545875" cy="2274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67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620688"/>
            <a:ext cx="58681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C00000"/>
                </a:solidFill>
              </a:rPr>
              <a:t>Дидактическая игра</a:t>
            </a:r>
            <a:endParaRPr lang="ru-RU" sz="2800" dirty="0">
              <a:solidFill>
                <a:srgbClr val="C00000"/>
              </a:solidFill>
            </a:endParaRPr>
          </a:p>
          <a:p>
            <a:pPr algn="ctr" fontAlgn="base"/>
            <a:r>
              <a:rPr lang="ru-RU" sz="2800" b="1" dirty="0">
                <a:solidFill>
                  <a:srgbClr val="C00000"/>
                </a:solidFill>
              </a:rPr>
              <a:t>«Когда Земля грустит и радуется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</a:p>
          <a:p>
            <a:pPr algn="r" fontAlgn="base"/>
            <a:endParaRPr lang="ru-RU" sz="2400" b="1" dirty="0" smtClean="0">
              <a:solidFill>
                <a:srgbClr val="C00000"/>
              </a:solidFill>
            </a:endParaRPr>
          </a:p>
          <a:p>
            <a:pPr algn="ctr" fontAlgn="base"/>
            <a:endParaRPr lang="ru-RU" sz="2400" b="1" dirty="0" smtClean="0">
              <a:solidFill>
                <a:srgbClr val="C00000"/>
              </a:solidFill>
            </a:endParaRPr>
          </a:p>
          <a:p>
            <a:pPr algn="ctr" fontAlgn="base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формирования представлений у детей старшего дошкольного возраста о правилах поведения в природе, об источниках возникновения мусора,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влиянии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 на окружающую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</a:p>
          <a:p>
            <a:pPr algn="ctr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Ольга александр\20221018_145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" y="2085230"/>
            <a:ext cx="351588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41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620688"/>
            <a:ext cx="82089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endParaRPr lang="ru-RU" sz="2400" b="1" dirty="0" smtClean="0">
              <a:solidFill>
                <a:srgbClr val="C00000"/>
              </a:solidFill>
            </a:endParaRPr>
          </a:p>
          <a:p>
            <a:pPr algn="ctr" fontAlgn="base"/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работе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 :</a:t>
            </a: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игра "Развитие яблони»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игра "Тень осенних листьев"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"Выбери главное"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игра "Что изменилось?"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Дидактическая игра: «Кто где живет?»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3560"/>
          <a:stretch>
            <a:fillRect/>
          </a:stretch>
        </p:blipFill>
        <p:spPr bwMode="auto">
          <a:xfrm>
            <a:off x="179512" y="120324"/>
            <a:ext cx="8964488" cy="675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937158" y="379641"/>
            <a:ext cx="3384376" cy="367240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392542"/>
            <a:ext cx="3384376" cy="36724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4" descr="http://mtdata.ru/u23/photo38E1/20874007988-0/origina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7868" y="2744627"/>
            <a:ext cx="1907704" cy="1275777"/>
          </a:xfrm>
          <a:prstGeom prst="rect">
            <a:avLst/>
          </a:prstGeom>
          <a:noFill/>
        </p:spPr>
      </p:pic>
      <p:pic>
        <p:nvPicPr>
          <p:cNvPr id="13" name="Picture 24" descr="http://zezete2.z.e.pic.centerblog.net/819befa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0475" y="4191391"/>
            <a:ext cx="1042649" cy="1152128"/>
          </a:xfrm>
          <a:prstGeom prst="rect">
            <a:avLst/>
          </a:prstGeom>
          <a:noFill/>
        </p:spPr>
      </p:pic>
      <p:pic>
        <p:nvPicPr>
          <p:cNvPr id="6" name="Picture 2" descr="http://www.clipartbest.com/cliparts/biy/oy6/biyoy6M4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292323"/>
            <a:ext cx="1584176" cy="1028477"/>
          </a:xfrm>
          <a:prstGeom prst="rect">
            <a:avLst/>
          </a:prstGeom>
          <a:noFill/>
        </p:spPr>
      </p:pic>
      <p:pic>
        <p:nvPicPr>
          <p:cNvPr id="7" name="Picture 4" descr="http://smotrifotos.ru/img-q5y5x5n4g40414r5m4d4p2n5w5y5h4g4v23664n4a48436q206u4/get/6610/47407354.74f/0_f1334_374b16b4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3340" y="4137511"/>
            <a:ext cx="1080120" cy="1409723"/>
          </a:xfrm>
          <a:prstGeom prst="rect">
            <a:avLst/>
          </a:prstGeom>
          <a:noFill/>
        </p:spPr>
      </p:pic>
      <p:pic>
        <p:nvPicPr>
          <p:cNvPr id="8" name="Picture 6" descr="http://wallpaperstock.ru/tmp/%D1%81/28538_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6994" y="1270550"/>
            <a:ext cx="1395406" cy="1368152"/>
          </a:xfrm>
          <a:prstGeom prst="rect">
            <a:avLst/>
          </a:prstGeom>
          <a:noFill/>
        </p:spPr>
      </p:pic>
      <p:pic>
        <p:nvPicPr>
          <p:cNvPr id="12" name="Picture 22" descr="http://parnasse.ru/upload/comments/c9e9a94d1d25186250e4e5cac84530de.jpg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133425"/>
            <a:ext cx="1296143" cy="131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http://s1.pic4you.ru/allimage/y2012/09-17/12216/244812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5593246"/>
            <a:ext cx="1440160" cy="892899"/>
          </a:xfrm>
          <a:prstGeom prst="rect">
            <a:avLst/>
          </a:prstGeom>
          <a:noFill/>
        </p:spPr>
      </p:pic>
      <p:pic>
        <p:nvPicPr>
          <p:cNvPr id="14" name="Picture 26" descr="http://danalibmv.narod.ru/raznoe/asr_00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63197" y="5455406"/>
            <a:ext cx="1417605" cy="110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4" descr="http://pixelbrush.ru/uploads/posts/2013-05/1369063754_glav-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5455406"/>
            <a:ext cx="1584176" cy="1058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8" descr="http://www.playcast.ru/uploads/2015/06/23/1408024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84068" y="5289639"/>
            <a:ext cx="1368152" cy="123505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38599"/>
            <a:ext cx="8963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Распредели объекты природы на группы</a:t>
            </a:r>
          </a:p>
          <a:p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5486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Живая природа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5486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Неживая природа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4 -0.02107 C 0.02812 -0.10371 0.02569 -0.18889 0.04079 -0.27107 C 0.03871 -0.33588 0.0217 -0.41343 0.05329 -0.47732 C 0.04149 -0.50116 0.04392 -0.53288 0.04392 -0.55649 " pathEditMode="fixed" rAng="0" ptsTypes="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0.07407 C -0.06666 0.0706 -0.09687 0.07199 -0.15763 0.04491 C -0.16354 0.0331 -0.16909 0.02106 -0.17482 0.00949 C -0.18645 -0.01389 -0.19444 -0.01505 -0.20451 -0.04468 C -0.20972 -0.05972 -0.21857 -0.09051 -0.21857 -0.09028 C -0.22066 -0.10787 -0.22118 -0.12523 -0.22326 -0.14259 C -0.2243 -0.15046 -0.22673 -0.15787 -0.22795 -0.16551 C -0.22881 -0.17107 -0.22951 -0.18426 -0.23107 -0.19051 C -0.23454 -0.20417 -0.24027 -0.21644 -0.24357 -0.23009 C -0.24878 -0.25208 -0.24774 -0.25394 -0.25295 -0.26968 C -0.26232 -0.29769 -0.24739 -0.25093 -0.26232 -0.29051 C -0.2651 -0.29769 -0.26857 -0.30533 -0.27013 -0.31343 C -0.27083 -0.3169 -0.27031 -0.32083 -0.2717 -0.32384 C -0.27256 -0.32593 -0.27482 -0.32662 -0.27638 -0.32801 C -0.27881 -0.33796 -0.28072 -0.34769 -0.2842 -0.35718 C -0.28489 -0.36945 -0.28732 -0.38426 -0.28732 -0.39676 " pathEditMode="fixed" rAng="0" ptsTypes="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-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537 C 0.01771 -0.05764 0.01858 -0.06227 0.02049 -0.0662 C 0.02674 -0.0787 0.03629 -0.08703 0.04549 -0.09537 C 0.04792 -0.09745 0.04913 -0.10162 0.05174 -0.1037 C 0.05452 -0.10602 0.06111 -0.10787 0.06111 -0.10764 C 0.06406 -0.11551 0.06719 -0.12338 0.07049 -0.13078 C 0.0724 -0.13518 0.07465 -0.13912 0.07674 -0.14328 C 0.07778 -0.14537 0.07986 -0.14953 0.07986 -0.1493 C 0.08177 -0.1618 0.08663 -0.17778 0.0908 -0.18912 C 0.09149 -0.21065 0.09011 -0.23611 0.09549 -0.25787 C 0.11129 -0.32129 0.09271 -0.23819 0.10799 -0.2912 C 0.11163 -0.30416 0.11511 -0.31736 0.11736 -0.33078 C 0.1184 -0.33703 0.1191 -0.34352 0.12049 -0.34953 C 0.12413 -0.36481 0.12899 -0.37754 0.13143 -0.39328 C 0.13247 -0.40995 0.13229 -0.42685 0.13455 -0.44328 C 0.13559 -0.45069 0.1408 -0.46412 0.1408 -0.46389 C 0.14445 -0.49745 0.14549 -0.50787 0.14549 -0.54745 " pathEditMode="fixed" rAng="0" ptsTypes="ffffffff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8 -0.00417 C 0.04202 -0.01157 0.03611 -0.0213 0.0283 -0.02917 C 0.00938 -0.04838 0.01094 -0.03796 -0.00451 -0.06458 C -0.04323 -0.13079 -0.00173 -0.06944 -0.03576 -0.13333 C -0.0493 -0.1588 -0.06284 -0.17153 -0.06857 -0.20208 C -0.07014 -0.2912 -0.06493 -0.37477 -0.08576 -0.45833 C -0.0875 -0.46528 -0.09357 -0.47083 -0.0967 -0.47708 C -0.09739 -0.48333 -0.09982 -0.50092 -0.09982 -0.50625 C -0.09982 -0.50903 -0.09826 -0.50069 -0.09826 -0.49792 " pathEditMode="fixed" rAng="0" ptsTypes="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3 0.03796 C -0.03835 0.02708 -0.01405 0.02361 0.0106 0.01504 C 0.0238 0.01041 0.03647 0.00347 0.04967 -0.00162 C 0.08317 -0.01436 0.11772 -0.02385 0.15123 -0.03704 C 0.17033 -0.04445 0.18856 -0.05579 0.20748 -0.06412 C 0.20227 -0.07477 0.20349 -0.06783 0.21217 -0.07871 C 0.25297 -0.12987 0.24446 -0.12686 0.28404 -0.15996 C 0.29481 -0.16875 0.30661 -0.17524 0.31685 -0.18496 C 0.33856 -0.20579 0.35678 -0.23287 0.37935 -0.25162 C 0.39185 -0.26204 0.40574 -0.26991 0.41685 -0.28287 C 0.42102 -0.28774 0.42467 -0.29352 0.42935 -0.29746 C 0.43682 -0.30394 0.45279 -0.31412 0.45279 -0.31389 C 0.47467 -0.35301 0.46147 -0.31112 0.46529 -0.41829 C 0.46547 -0.42084 0.46807 -0.42199 0.46842 -0.42454 C 0.46911 -0.4294 0.46842 -0.43426 0.46842 -0.43912 " pathEditMode="fixed" rAng="0" ptsTypes="ffffffffffffff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5 -0.0382 C -0.03959 -0.11274 -0.06216 -0.18588 -0.08212 -0.25903 C -0.09584 -0.30926 -0.10435 -0.36227 -0.1165 -0.4132 C -0.11754 -0.43542 -0.11424 -0.47269 -0.12744 -0.49028 C -0.13143 -0.50602 -0.13386 -0.50278 -0.12275 -0.50278 " pathEditMode="fixed" rAng="0" ptsTypes="ffff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-0.04352 C 0.03629 -0.05764 0.04514 -0.05509 0.05313 -0.06227 C 0.06441 -0.07245 0.07795 -0.08889 0.0875 -0.09977 C 0.09149 -0.1044 0.0934 -0.11111 0.09688 -0.11643 C 0.10017 -0.12152 0.10434 -0.12592 0.10781 -0.13102 C 0.11215 -0.13773 0.11615 -0.1449 0.12031 -0.15185 C 0.12552 -0.16041 0.13542 -0.16203 0.14063 -0.1706 C 0.14271 -0.17407 0.14479 -0.17754 0.14688 -0.18102 C 0.15799 -0.20069 0.16424 -0.225 0.17656 -0.24352 C 0.20261 -0.28264 0.16979 -0.2324 0.19063 -0.26018 C 0.2007 -0.27361 0.19983 -0.29537 0.20938 -0.3081 C 0.21233 -0.31203 0.21406 -0.31713 0.21719 -0.3206 C 0.21997 -0.32361 0.22361 -0.3243 0.22656 -0.32685 C 0.23004 -0.33356 0.23125 -0.3375 0.23125 -0.3456 " pathEditMode="relative" rAng="0" ptsTypes="fffffffffffff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9 -0.0162 C -0.04028 -0.02523 -0.04827 -0.03634 -0.06024 -0.04537 C -0.07899 -0.05949 -0.11111 -0.07847 -0.12899 -0.09953 C -0.1434 -0.11643 -0.15469 -0.13773 -0.16962 -0.1537 C -0.18125 -0.1662 -0.19722 -0.17662 -0.20556 -0.19328 C -0.20608 -0.19953 -0.2059 -0.20601 -0.20712 -0.21203 C -0.20764 -0.21435 -0.2092 -0.2162 -0.21024 -0.21828 C -0.21389 -0.22662 -0.21754 -0.23495 -0.22118 -0.24328 C -0.23038 -0.26435 -0.24202 -0.28333 -0.24931 -0.30578 C -0.25399 -0.32037 -0.2632 -0.32824 -0.26962 -0.3412 C -0.27205 -0.34606 -0.27899 -0.3537 -0.27899 -0.35347 C -0.28299 -0.36944 -0.27708 -0.35069 -0.28524 -0.36412 C -0.28629 -0.36574 -0.28594 -0.36851 -0.28681 -0.37037 C -0.28872 -0.37476 -0.29097 -0.3787 -0.29306 -0.38287 C -0.29531 -0.3875 -0.29306 -0.39398 -0.29306 -0.39953 " pathEditMode="relative" rAng="0" ptsTypes="ffffffffffffff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74 -0.04445 C -0.03108 -0.11991 -0.03142 -0.19098 -0.02986 -0.26737 C -0.02951 -0.28588 -0.02674 -0.3213 -0.02517 -0.3382 C -0.02413 -0.34931 -0.02309 -0.36042 -0.02205 -0.37153 C -0.02153 -0.37709 -0.02049 -0.3882 -0.02049 -0.38797 C -0.01875 -0.50834 -0.01892 -0.46181 -0.01892 -0.52778 " pathEditMode="fixed" rAng="0" ptsTypes="fffff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4422 C -0.00729 -0.13103 -0.00104 -0.21621 0.00417 -0.30255 C 0.00573 -0.32755 0.01406 -0.35255 0.01667 -0.37755 C 0.01684 -0.38311 0.01615 -0.41991 0.01979 -0.43589 C 0.02326 -0.45116 0.0316 -0.46922 0.03229 -0.48589 C 0.03264 -0.49491 0.03229 -0.50394 0.03229 -0.51297 " pathEditMode="fixed" rAng="0" ptsTypes="fffffA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3560"/>
          <a:stretch>
            <a:fillRect/>
          </a:stretch>
        </p:blipFill>
        <p:spPr bwMode="auto">
          <a:xfrm>
            <a:off x="0" y="0"/>
            <a:ext cx="9144000" cy="7074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7564" y="836712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сделать вывод, что одним из важнейших условий реализации задач экологического образования дошкольников является правильная организация и развивающей предметно-пространственной среды, которая способствует познавательному развитию ребенка, эколого-эстетическому развитию, формированию экологически грамотного  поведения  детей их родителей в разных видов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3560"/>
          <a:stretch>
            <a:fillRect/>
          </a:stretch>
        </p:blipFill>
        <p:spPr bwMode="auto">
          <a:xfrm>
            <a:off x="0" y="0"/>
            <a:ext cx="9144000" cy="7074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5934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8"/>
          <a:stretch/>
        </p:blipFill>
        <p:spPr bwMode="auto">
          <a:xfrm>
            <a:off x="-32696" y="-99392"/>
            <a:ext cx="9144000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0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186" y="1628799"/>
            <a:ext cx="849329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экологического воспитания - это создание условий для формирования основ экологической культуры дошкольников через разные виды деятельности, формирование правильного отношения ребёнка к природе его окружающей, к себе и людям, как к части природы.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вид деятельности дошкольников - игра.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одним из важных компонентов экологического воспитания является развивающая предметно-пространственная среда, при создании которой учитываются требования ФГОС ДО.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 экологическую тему являются эффективным и интересным средством экологического воспитания.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628800"/>
            <a:ext cx="8820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Играя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дети лучше усваивают знания об объектах и явлениях окружающей природной среды, учатся устанавливать взаимосвязи между собой и средой, знакомятся с последовательной сменой сезонов и с изменениями в живой и неживой природе.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ставит перед воспитателем поиск новых идей, подходов, методов и форм в работе, которые были бы интересны детям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соответствовали бы их возрасту и наиболее эффективно решали образовательные, педагогические и воспитательные задачи.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Мною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родителями моих воспитанников были сделаны различные  пособия, которые направлены на развитие познавательной активности детей и развития самостоятельности, формирование экологического сознания дошкольников, воспитание любви к природе, стремления беречь и охранять её.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дидактического пособия предполагает его использования в работе с детьми всех периодов дошкольного детства.</a:t>
            </a:r>
          </a:p>
        </p:txBody>
      </p:sp>
    </p:spTree>
    <p:extLst>
      <p:ext uri="{BB962C8B-B14F-4D97-AF65-F5344CB8AC3E}">
        <p14:creationId xmlns:p14="http://schemas.microsoft.com/office/powerpoint/2010/main" val="35090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628800"/>
            <a:ext cx="8820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элементарных экологических представлений у детей дошкольного возраста </a:t>
            </a:r>
          </a:p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 дошкольного возраста о правилах поведения в природе;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определения времени года по совокупности признаков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интереса к миру природы;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бережного, заботливого отношения к миру природы и окружающему миру в целом;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речи, обогащение активного словаря;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сенсорного восприятия и мелкой моторики рук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активности детей;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усидчивости, терпения, старания.</a:t>
            </a:r>
          </a:p>
        </p:txBody>
      </p:sp>
    </p:spTree>
    <p:extLst>
      <p:ext uri="{BB962C8B-B14F-4D97-AF65-F5344CB8AC3E}">
        <p14:creationId xmlns:p14="http://schemas.microsoft.com/office/powerpoint/2010/main" val="10883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628800"/>
            <a:ext cx="8820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 пособий 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Привлекательность для детей;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Доступность;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Многофункциональность;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Стимулирование познавательной активности детей;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Соответствие гигиеническим требованиям.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33976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296" y="1628800"/>
            <a:ext cx="788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Круги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«Береги природу - сортируй отходы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ознакомлению детей с понятиями «сортировка мусора», «вторичная переработка» и представлений о способах решения важных для общества экологических проблем.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Ольга александр\20221018_1448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60" y="3517479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28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1628800"/>
            <a:ext cx="49320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 «Живая и неживая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природа»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Цель: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закреплять представлений о природе.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различать живые и не живые объекты, находить связи между ними. Развивать связную речь.</a:t>
            </a:r>
          </a:p>
          <a:p>
            <a:endParaRPr lang="ru-RU" sz="2000" dirty="0"/>
          </a:p>
        </p:txBody>
      </p:sp>
      <p:pic>
        <p:nvPicPr>
          <p:cNvPr id="10" name="Picture 2" descr="F:\Ольга александр\20221018_1454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9" b="16036"/>
          <a:stretch/>
        </p:blipFill>
        <p:spPr bwMode="auto">
          <a:xfrm>
            <a:off x="251520" y="1877205"/>
            <a:ext cx="3456384" cy="3169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21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1628800"/>
            <a:ext cx="5220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Макет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экосистемы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Африка»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речь, мышление, внимание, воображение, зрительное восприятие, познавательный интерес к изучению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Ольга александр\20221018_145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1" y="701208"/>
            <a:ext cx="3157003" cy="236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F:\Ольга александр\20221018_1452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7" y="3573016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24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340</Words>
  <Application>Microsoft Office PowerPoint</Application>
  <PresentationFormat>Экран (4:3)</PresentationFormat>
  <Paragraphs>69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HP</cp:lastModifiedBy>
  <cp:revision>73</cp:revision>
  <dcterms:modified xsi:type="dcterms:W3CDTF">2022-10-24T10:26:36Z</dcterms:modified>
</cp:coreProperties>
</file>