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7" r:id="rId4"/>
    <p:sldId id="259" r:id="rId5"/>
    <p:sldId id="293" r:id="rId6"/>
    <p:sldId id="286" r:id="rId7"/>
    <p:sldId id="260" r:id="rId8"/>
    <p:sldId id="261" r:id="rId9"/>
    <p:sldId id="287" r:id="rId10"/>
    <p:sldId id="288" r:id="rId11"/>
    <p:sldId id="289" r:id="rId12"/>
    <p:sldId id="290" r:id="rId13"/>
    <p:sldId id="294" r:id="rId14"/>
    <p:sldId id="292" r:id="rId15"/>
    <p:sldId id="266" r:id="rId16"/>
    <p:sldId id="273" r:id="rId17"/>
    <p:sldId id="279" r:id="rId18"/>
    <p:sldId id="275" r:id="rId19"/>
    <p:sldId id="284" r:id="rId20"/>
    <p:sldId id="295" r:id="rId21"/>
    <p:sldId id="28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2512" autoAdjust="0"/>
  </p:normalViewPr>
  <p:slideViewPr>
    <p:cSldViewPr>
      <p:cViewPr>
        <p:scale>
          <a:sx n="75" d="100"/>
          <a:sy n="75" d="100"/>
        </p:scale>
        <p:origin x="-100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68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592" y="908720"/>
            <a:ext cx="71287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</a:rPr>
              <a:t>Мастер-класс для педагогов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«</a:t>
            </a:r>
            <a:r>
              <a:rPr lang="ru-RU" sz="2800" b="1" dirty="0">
                <a:solidFill>
                  <a:srgbClr val="FF0000"/>
                </a:solidFill>
              </a:rPr>
              <a:t>Развитие познавательно-исследовательской деятельности детей старшего дошкольного возраста посредством опытов и экспериментов с природными материалами</a:t>
            </a:r>
            <a:r>
              <a:rPr lang="ru-RU" sz="3200" b="1" dirty="0">
                <a:solidFill>
                  <a:srgbClr val="FF0000"/>
                </a:solidFill>
              </a:rPr>
              <a:t>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9592" y="0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chemeClr val="accent3">
                    <a:lumMod val="50000"/>
                  </a:schemeClr>
                </a:solidFill>
              </a:rPr>
              <a:t>Муниципальное  дошкольное образовательное </a:t>
            </a:r>
            <a:endParaRPr lang="ru-RU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 автономное учреждение</a:t>
            </a:r>
            <a:endParaRPr lang="ru-RU" b="1" i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b="1" i="1" dirty="0">
                <a:solidFill>
                  <a:schemeClr val="accent3">
                    <a:lumMod val="50000"/>
                  </a:schemeClr>
                </a:solidFill>
              </a:rPr>
              <a:t>«Детский сад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№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99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 «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Домовенок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» г. Орска»</a:t>
            </a:r>
            <a:endParaRPr lang="ru-RU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5856" y="3789040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Выполнил педагог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ВКК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Ташмуханбетова Е.В.</a:t>
            </a:r>
          </a:p>
        </p:txBody>
      </p:sp>
    </p:spTree>
    <p:extLst>
      <p:ext uri="{BB962C8B-B14F-4D97-AF65-F5344CB8AC3E}">
        <p14:creationId xmlns:p14="http://schemas.microsoft.com/office/powerpoint/2010/main" val="2423547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332656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Bahnschrift SemiBold" panose="020B0502040204020203" pitchFamily="34" charset="0"/>
              </a:rPr>
              <a:t>Детская лаборатория</a:t>
            </a:r>
            <a:endParaRPr lang="ru-RU" sz="2800" dirty="0">
              <a:solidFill>
                <a:srgbClr val="FF0000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84285"/>
            <a:ext cx="4351586" cy="307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884285"/>
            <a:ext cx="3571875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827" y="3652883"/>
            <a:ext cx="3749675" cy="315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957149"/>
            <a:ext cx="3713153" cy="2831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6508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9" y="1268760"/>
            <a:ext cx="3862456" cy="2949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8" t="13907" r="10953" b="21840"/>
          <a:stretch/>
        </p:blipFill>
        <p:spPr bwMode="auto">
          <a:xfrm>
            <a:off x="4555710" y="1436502"/>
            <a:ext cx="3597116" cy="26144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3728" y="332656"/>
            <a:ext cx="54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Проекты: «Огород на окне»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«Веточка березы»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53" y="3456530"/>
            <a:ext cx="4283968" cy="32129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36419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188640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Опыты с песком в лабораторных условиях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82858"/>
            <a:ext cx="3225338" cy="27348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44365"/>
            <a:ext cx="3674225" cy="25852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2" t="23850" r="19718" b="18310"/>
          <a:stretch/>
        </p:blipFill>
        <p:spPr>
          <a:xfrm>
            <a:off x="3044754" y="2924944"/>
            <a:ext cx="2727760" cy="37506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91283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0" y="3175"/>
            <a:ext cx="92852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7559675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11760" y="692696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« Волшебница- вода»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945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5976" y="2736503"/>
            <a:ext cx="51125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C00000"/>
                </a:solidFill>
              </a:rPr>
              <a:t>Рисование песком- эмоциональная релаксация!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" y="0"/>
            <a:ext cx="928801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" y="58768"/>
            <a:ext cx="3262313" cy="385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050" y="1760538"/>
            <a:ext cx="3517900" cy="33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213556"/>
            <a:ext cx="3676650" cy="353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63888" y="548680"/>
            <a:ext cx="4968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Bahnschrift SemiBold" panose="020B0502040204020203" pitchFamily="34" charset="0"/>
              </a:rPr>
              <a:t>Рисование песком-световой стол.</a:t>
            </a:r>
            <a:endParaRPr lang="ru-RU" sz="2800" b="1" dirty="0">
              <a:solidFill>
                <a:srgbClr val="FF0000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538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6" y="-2716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1" t="10328" r="5774" b="16057"/>
          <a:stretch/>
        </p:blipFill>
        <p:spPr>
          <a:xfrm>
            <a:off x="611560" y="332656"/>
            <a:ext cx="3236082" cy="20795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59" y="2780927"/>
            <a:ext cx="2835292" cy="3780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4" t="20013" r="19296"/>
          <a:stretch/>
        </p:blipFill>
        <p:spPr>
          <a:xfrm>
            <a:off x="3491880" y="1339329"/>
            <a:ext cx="5323213" cy="4445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54" y="12524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63688" y="332656"/>
            <a:ext cx="7051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Дидактический стол для опытов с водой.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5" t="14854" r="17752" b="459"/>
          <a:stretch/>
        </p:blipFill>
        <p:spPr>
          <a:xfrm rot="5400000">
            <a:off x="2358253" y="1028677"/>
            <a:ext cx="4678802" cy="56547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9507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7" y="-48561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7" y="1454479"/>
            <a:ext cx="5135893" cy="3851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996" y="3212976"/>
            <a:ext cx="4440155" cy="3330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475656" y="260648"/>
            <a:ext cx="720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Bahnschrift" panose="020B0502040204020203" pitchFamily="34" charset="0"/>
              </a:rPr>
              <a:t>Конкурс детско-родительских исследований и проектов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Bahnschrift" panose="020B0502040204020203" pitchFamily="34" charset="0"/>
              </a:rPr>
              <a:t>«Маленький исследователь»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Bahnschrift" panose="020B0502040204020203" pitchFamily="34" charset="0"/>
              </a:rPr>
              <a:t>Проект « Волшебный шоколад!»</a:t>
            </a:r>
          </a:p>
        </p:txBody>
      </p:sp>
    </p:spTree>
    <p:extLst>
      <p:ext uri="{BB962C8B-B14F-4D97-AF65-F5344CB8AC3E}">
        <p14:creationId xmlns:p14="http://schemas.microsoft.com/office/powerpoint/2010/main" val="109507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 useBgFill="1">
        <p:nvSpPr>
          <p:cNvPr id="3" name="Прямоугольник 2"/>
          <p:cNvSpPr/>
          <p:nvPr/>
        </p:nvSpPr>
        <p:spPr>
          <a:xfrm>
            <a:off x="395536" y="332656"/>
            <a:ext cx="8496944" cy="61926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3648" y="476672"/>
            <a:ext cx="6624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u="sng" dirty="0">
                <a:solidFill>
                  <a:srgbClr val="FF0000"/>
                </a:solidFill>
              </a:rPr>
              <a:t>ПРАКТИЧЕСКАЯ ЧАСТЬ </a:t>
            </a:r>
          </a:p>
          <a:p>
            <a:pPr algn="ctr"/>
            <a:r>
              <a:rPr lang="ru-RU" sz="3600" b="1" i="1" u="sng" dirty="0">
                <a:solidFill>
                  <a:srgbClr val="FF0000"/>
                </a:solidFill>
              </a:rPr>
              <a:t>МАСТЕР-КЛАССА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932" y="1781958"/>
            <a:ext cx="6084168" cy="44561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8012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 useBgFill="1">
        <p:nvSpPr>
          <p:cNvPr id="3" name="Прямоугольник 2"/>
          <p:cNvSpPr/>
          <p:nvPr/>
        </p:nvSpPr>
        <p:spPr>
          <a:xfrm>
            <a:off x="407278" y="260648"/>
            <a:ext cx="8496944" cy="61926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47664" y="332656"/>
            <a:ext cx="62646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>
                <a:solidFill>
                  <a:srgbClr val="FF0000"/>
                </a:solidFill>
              </a:rPr>
              <a:t>Исследование природного материала.</a:t>
            </a:r>
            <a:endParaRPr lang="ru-RU" sz="2400" dirty="0">
              <a:solidFill>
                <a:srgbClr val="FF0000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3" t="21520" b="18386"/>
          <a:stretch/>
        </p:blipFill>
        <p:spPr>
          <a:xfrm>
            <a:off x="683568" y="1103214"/>
            <a:ext cx="2160240" cy="24028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1" t="16086" r="4930" b="14742"/>
          <a:stretch/>
        </p:blipFill>
        <p:spPr>
          <a:xfrm>
            <a:off x="3403038" y="1067613"/>
            <a:ext cx="2553947" cy="26350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4" t="27794" r="8185" b="8733"/>
          <a:stretch/>
        </p:blipFill>
        <p:spPr>
          <a:xfrm>
            <a:off x="6244129" y="910572"/>
            <a:ext cx="2249081" cy="29491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4" t="38494"/>
          <a:stretch/>
        </p:blipFill>
        <p:spPr>
          <a:xfrm>
            <a:off x="6516216" y="3859719"/>
            <a:ext cx="2223936" cy="22556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45"/>
          <a:stretch/>
        </p:blipFill>
        <p:spPr>
          <a:xfrm>
            <a:off x="1829751" y="3336587"/>
            <a:ext cx="2721471" cy="31153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5893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 useBgFill="1">
        <p:nvSpPr>
          <p:cNvPr id="3" name="Прямоугольник 2"/>
          <p:cNvSpPr/>
          <p:nvPr/>
        </p:nvSpPr>
        <p:spPr>
          <a:xfrm>
            <a:off x="395536" y="332656"/>
            <a:ext cx="8496944" cy="61926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9592" y="476672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00B0F0"/>
                </a:solidFill>
              </a:rPr>
              <a:t>Опыт 2 </a:t>
            </a:r>
            <a:r>
              <a:rPr lang="ru-RU" sz="2800" i="1" dirty="0" smtClean="0">
                <a:solidFill>
                  <a:srgbClr val="00B0F0"/>
                </a:solidFill>
              </a:rPr>
              <a:t>Исследование свойств почвы</a:t>
            </a:r>
            <a:r>
              <a:rPr lang="ru-RU" sz="2800" dirty="0" smtClean="0">
                <a:solidFill>
                  <a:srgbClr val="00B0F0"/>
                </a:solidFill>
              </a:rPr>
              <a:t>.</a:t>
            </a:r>
            <a:endParaRPr lang="ru-RU" sz="2800" dirty="0">
              <a:solidFill>
                <a:srgbClr val="00B0F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1" t="21558" r="22161" b="6250"/>
          <a:stretch/>
        </p:blipFill>
        <p:spPr bwMode="auto">
          <a:xfrm>
            <a:off x="1230841" y="1208568"/>
            <a:ext cx="6898341" cy="5280992"/>
          </a:xfrm>
          <a:prstGeom prst="rect">
            <a:avLst/>
          </a:prstGeom>
          <a:ln w="190500" cap="sq">
            <a:solidFill>
              <a:schemeClr val="tx2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37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38" y="50112"/>
            <a:ext cx="8895758" cy="66912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620688"/>
            <a:ext cx="71287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000000"/>
                </a:solidFill>
                <a:latin typeface="Times New Roman"/>
              </a:rPr>
              <a:t>Цель: 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повысить уровень профессиональной компетентности у педагогов  дошкольного образования по экспериментально-исследовательской деятельности с природным материалом.</a:t>
            </a:r>
            <a:endParaRPr lang="ru-RU" sz="1400" dirty="0">
              <a:solidFill>
                <a:srgbClr val="000000"/>
              </a:solidFill>
            </a:endParaRPr>
          </a:p>
          <a:p>
            <a:pPr algn="just"/>
            <a:r>
              <a:rPr lang="ru-RU" b="1" dirty="0">
                <a:solidFill>
                  <a:srgbClr val="000000"/>
                </a:solidFill>
                <a:latin typeface="Times New Roman"/>
              </a:rPr>
              <a:t>Задачи: 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продемонстрировать некоторые виды экспериментов с природными материалами; развивать познавательный интерес к окружающему, поделиться приобретённым опытом с коллегами.</a:t>
            </a:r>
            <a:endParaRPr lang="ru-RU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637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 useBgFill="1">
        <p:nvSpPr>
          <p:cNvPr id="3" name="Прямоугольник 2"/>
          <p:cNvSpPr/>
          <p:nvPr/>
        </p:nvSpPr>
        <p:spPr>
          <a:xfrm>
            <a:off x="395536" y="332656"/>
            <a:ext cx="8496944" cy="61926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9592" y="476672"/>
            <a:ext cx="756084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Ожидаемые результаты:</a:t>
            </a:r>
            <a:endParaRPr lang="ru-RU" sz="2800" dirty="0"/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Развит познавательный интерес в процессе познавательно-исследовательской деятельности.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Сформировано диалектическое мышление, т.е. способность видеть многообразие мира в системе взаимосвязей и взаимозависимостей.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Развит собственный познавательный опыт в обобщенном виде с помощью современных образовательных технологий.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Сформированы самостоятельность, инициатива, сообразительность, пытливость, критичность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работы: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пособие «Экспериментируем вместе с детьми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342900" indent="-342900">
              <a:buFontTx/>
              <a:buChar char="-"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опытов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объектами неживой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природы.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2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 useBgFill="1">
        <p:nvSpPr>
          <p:cNvPr id="3" name="Прямоугольник 2"/>
          <p:cNvSpPr/>
          <p:nvPr/>
        </p:nvSpPr>
        <p:spPr>
          <a:xfrm>
            <a:off x="395536" y="332656"/>
            <a:ext cx="8496944" cy="61926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1"/>
            <a:ext cx="9144000" cy="15121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682" y="2204864"/>
            <a:ext cx="4204636" cy="397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79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57" y="0"/>
            <a:ext cx="9183357" cy="6741368"/>
          </a:xfrm>
        </p:spPr>
      </p:pic>
      <p:sp>
        <p:nvSpPr>
          <p:cNvPr id="5" name="TextBox 4"/>
          <p:cNvSpPr txBox="1"/>
          <p:nvPr/>
        </p:nvSpPr>
        <p:spPr>
          <a:xfrm>
            <a:off x="2411760" y="332656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Актуальность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91680" y="978987"/>
            <a:ext cx="68407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/>
              </a:rPr>
              <a:t>Для детей дошкольного возраста экспериментирование наравне с игрой является ведущим видом деятельности, а проведение опытов и экспериментов с природным материалом способствует общему развитию и познанию дошкольников.    Примечательно, что выдающиеся философы и педагоги прошлого придавали большое значение именно природе, как средству воспитания детей.</a:t>
            </a:r>
            <a:endParaRPr lang="ru-RU" sz="1400" dirty="0">
              <a:solidFill>
                <a:srgbClr val="000000"/>
              </a:solidFill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/>
              </a:rPr>
              <a:t>  «В природе нет ничего бесполезного» – писал французский философ Мишель Монтень.</a:t>
            </a:r>
            <a:endParaRPr lang="ru-RU" sz="1400" dirty="0">
              <a:solidFill>
                <a:srgbClr val="000000"/>
              </a:solidFill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/>
              </a:rPr>
              <a:t> Я. А. Коменский видел в природе источник знаний, средство для развития ума, чувств, воли.</a:t>
            </a:r>
            <a:endParaRPr lang="ru-RU" sz="1400" dirty="0">
              <a:solidFill>
                <a:srgbClr val="000000"/>
              </a:solidFill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/>
              </a:rPr>
              <a:t>К.Д. Ушинский призывал «ввести детей в природу», чтобы сообщать им 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всё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доступное и полезное для их умственного и словесного развития»</a:t>
            </a:r>
            <a:endParaRPr lang="ru-RU" sz="1400" dirty="0">
              <a:solidFill>
                <a:srgbClr val="000000"/>
              </a:solidFill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/>
              </a:rPr>
              <a:t>    Сенсорное воспитание очень важный компонент, ведь знания о природе, существах, растениях усвоятся лучше, когда ребенку предложат не просто посмотреть на объект живой или неживой природы, но еще и потрогать его, погладить, то есть обследовать, поэкспериментировать.</a:t>
            </a:r>
            <a:endParaRPr lang="ru-RU" sz="1400" dirty="0">
              <a:solidFill>
                <a:srgbClr val="000000"/>
              </a:solidFill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/>
              </a:rPr>
              <a:t>   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Что такое природный материал? Природный материал — это то,  что мы находим в природе, окружающей нас. </a:t>
            </a:r>
            <a:endParaRPr lang="ru-RU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649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6" y="-2716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332656"/>
            <a:ext cx="61926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</a:rPr>
              <a:t>Виды природных материалов</a:t>
            </a:r>
          </a:p>
          <a:p>
            <a:pPr algn="ctr"/>
            <a:endParaRPr lang="ru-RU" sz="3200" b="1" dirty="0">
              <a:solidFill>
                <a:srgbClr val="7030A0"/>
              </a:solidFill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2843808" y="871265"/>
            <a:ext cx="1440160" cy="11175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5868144" y="871265"/>
            <a:ext cx="1440160" cy="10455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691680" y="213285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>
                <a:solidFill>
                  <a:schemeClr val="accent3">
                    <a:lumMod val="50000"/>
                  </a:schemeClr>
                </a:solidFill>
              </a:rPr>
              <a:t>Растительные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84168" y="1988840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solidFill>
                  <a:schemeClr val="accent6">
                    <a:lumMod val="75000"/>
                  </a:schemeClr>
                </a:solidFill>
              </a:rPr>
              <a:t>Минеральные</a:t>
            </a:r>
            <a:endParaRPr lang="ru-RU" sz="2800" b="1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7664" y="2780928"/>
            <a:ext cx="29975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мох,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 кора,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листья,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цветы,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 орехи,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шишки,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 каштаны,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грибы,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соломка,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желуди,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тополиный пух и</a:t>
            </a:r>
            <a:r>
              <a:rPr lang="ru-RU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Times New Roman"/>
              </a:rPr>
              <a:t>многое другое.</a:t>
            </a:r>
            <a:endParaRPr lang="ru-RU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508104" y="2512060"/>
            <a:ext cx="27363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srgbClr val="000000"/>
              </a:solidFill>
              <a:latin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0000"/>
                </a:solidFill>
                <a:latin typeface="Times New Roman"/>
              </a:rPr>
              <a:t>ракушки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0000"/>
                </a:solidFill>
                <a:latin typeface="Times New Roman"/>
              </a:rPr>
              <a:t> камушки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0000"/>
                </a:solidFill>
                <a:latin typeface="Times New Roman"/>
              </a:rPr>
              <a:t>песок</a:t>
            </a:r>
            <a:endParaRPr lang="ru-RU" sz="2000" b="1" dirty="0">
              <a:solidFill>
                <a:srgbClr val="000000"/>
              </a:solidFill>
              <a:latin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скорлупа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0000"/>
                </a:solidFill>
                <a:latin typeface="Times New Roman"/>
              </a:rPr>
              <a:t>драгоценные камни.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025232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6" y="-312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404664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Техника безопасности!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1166843"/>
            <a:ext cx="523832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1</a:t>
            </a:r>
            <a:r>
              <a:rPr lang="ru-RU" sz="2000" dirty="0"/>
              <a:t>.	Все эксперименты должны проводиться только под присмотром взрослого;</a:t>
            </a:r>
          </a:p>
          <a:p>
            <a:r>
              <a:rPr lang="ru-RU" sz="2000" dirty="0"/>
              <a:t>2.	Желательно использовать исключительно безопасные для детей материалы;</a:t>
            </a:r>
          </a:p>
          <a:p>
            <a:r>
              <a:rPr lang="ru-RU" sz="2000" dirty="0"/>
              <a:t>3.	Не разрешайте малышу трогать руками вещества, которые могут представлять опасность, наклоняться над реагентами;</a:t>
            </a:r>
          </a:p>
          <a:p>
            <a:r>
              <a:rPr lang="ru-RU" sz="2000" dirty="0"/>
              <a:t>4.	При необходимости нужно использовать защитные приспособления (очки, перчатки, маски);</a:t>
            </a:r>
          </a:p>
          <a:p>
            <a:r>
              <a:rPr lang="ru-RU" sz="2000" dirty="0"/>
              <a:t>5.	Для защиты мебели можно использовать плетку или скатерть.</a:t>
            </a:r>
          </a:p>
        </p:txBody>
      </p:sp>
    </p:spTree>
    <p:extLst>
      <p:ext uri="{BB962C8B-B14F-4D97-AF65-F5344CB8AC3E}">
        <p14:creationId xmlns:p14="http://schemas.microsoft.com/office/powerpoint/2010/main" val="2152772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68760"/>
            <a:ext cx="7096125" cy="538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183" y="257523"/>
            <a:ext cx="5761037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5628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345"/>
            <a:ext cx="9219127" cy="6914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971600" y="332656"/>
            <a:ext cx="74888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7030A0"/>
                </a:solidFill>
              </a:rPr>
              <a:t>Развивающая среда для исследовательской деятельности в группе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«Центр природы и экспериментирования»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4" r="6661" b="13135"/>
          <a:stretch/>
        </p:blipFill>
        <p:spPr>
          <a:xfrm>
            <a:off x="215023" y="1071320"/>
            <a:ext cx="4653476" cy="23295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3" b="10986"/>
          <a:stretch/>
        </p:blipFill>
        <p:spPr>
          <a:xfrm>
            <a:off x="3347864" y="2780928"/>
            <a:ext cx="5382627" cy="3735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23001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903649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4413"/>
            <a:ext cx="3219822" cy="4293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4" t="-2128" r="29797" b="15367"/>
          <a:stretch/>
        </p:blipFill>
        <p:spPr>
          <a:xfrm>
            <a:off x="2555776" y="2348880"/>
            <a:ext cx="3096344" cy="4313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2" t="10141" r="5212"/>
          <a:stretch/>
        </p:blipFill>
        <p:spPr>
          <a:xfrm>
            <a:off x="5408557" y="987816"/>
            <a:ext cx="3735443" cy="3385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70720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3086100" cy="33337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132856"/>
            <a:ext cx="3816424" cy="3886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2226618" y="332656"/>
            <a:ext cx="5585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+mj-lt"/>
              </a:rPr>
              <a:t>Простые приборы, используемые для проведения опытов.</a:t>
            </a:r>
            <a:endParaRPr lang="ru-RU" sz="2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09873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</TotalTime>
  <Words>283</Words>
  <Application>Microsoft Office PowerPoint</Application>
  <PresentationFormat>Экран (4:3)</PresentationFormat>
  <Paragraphs>68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Жанна</dc:creator>
  <cp:lastModifiedBy>HP</cp:lastModifiedBy>
  <cp:revision>52</cp:revision>
  <dcterms:created xsi:type="dcterms:W3CDTF">2022-01-31T13:51:09Z</dcterms:created>
  <dcterms:modified xsi:type="dcterms:W3CDTF">2023-09-11T12:11:55Z</dcterms:modified>
</cp:coreProperties>
</file>