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2570" userDrawn="1">
          <p15:clr>
            <a:srgbClr val="A4A3A4"/>
          </p15:clr>
        </p15:guide>
        <p15:guide id="2" pos="511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-198" y="-156"/>
      </p:cViewPr>
      <p:guideLst>
        <p:guide orient="horz" pos="2160"/>
        <p:guide pos="2570"/>
        <p:guide pos="511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D399BD-15CB-453D-867B-4D19529C6367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CD29C7-4AB5-47BC-8D16-9085A87792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00643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A67F54-9443-4A13-B4A1-F5039480EF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38278963-2718-4272-BA10-DCDB50426C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394DC19-5F5F-4E92-9BF1-65CD00BD5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932-30C6-4AA7-BD68-1C60E7E1E9A9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494830C-D101-4400-83DF-BBD72E313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370AE56-B64F-4074-ADF1-D0005CE03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A6B5E-E680-42B4-A54E-5C6C9E0893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67416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0476342-2085-4C8A-8E37-2B7E7755E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05A60E16-5FAC-4022-A0AD-9D668ADDB8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DFD7CB0-3C36-45B9-9369-2F8473230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932-30C6-4AA7-BD68-1C60E7E1E9A9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2D5F6EC-CAD4-4622-A0A3-0102F2DF1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3242B28-7DFF-4CA4-8896-ABAFDAACF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A6B5E-E680-42B4-A54E-5C6C9E0893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19295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0460CD0D-3915-43FB-BB57-E64163E5D9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258B2B02-DE48-4A7E-ABC0-3BE18783CC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3589612-D93E-4D34-AE59-8DFF811E9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932-30C6-4AA7-BD68-1C60E7E1E9A9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834D1E1-006B-47FC-A163-D1C6CCB06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C5E1057-1428-4DED-BADC-F2B6736AF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A6B5E-E680-42B4-A54E-5C6C9E0893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8084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72B1DD2-FA14-4552-BBB3-687BC4DD1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2EF0852-F2D5-4231-BDAC-E7E54946DF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5CC0581-2D56-48C1-B309-5BE5283E1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932-30C6-4AA7-BD68-1C60E7E1E9A9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F0A2EC5-6178-4286-B3D1-EEFC58395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9810824-E78D-4F15-A46A-45A44D32F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A6B5E-E680-42B4-A54E-5C6C9E0893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9170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595F1CF-9A1D-4AC9-8B4D-0166B2362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9BD888D-1841-42D1-A34C-780D827F16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3080290-8690-4217-A360-8C5A1960B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932-30C6-4AA7-BD68-1C60E7E1E9A9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04016BD-487F-4A72-A6F0-04B1AD364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D51FE7B-6DC2-4BD5-8ECD-D04E757E6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A6B5E-E680-42B4-A54E-5C6C9E0893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31720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4CD28BC-78B0-4DDF-8D1F-C4814B597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FE3FE2A-9FBD-4E42-B284-8515B1DFD6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2F984B9-A72F-4C74-ADDE-EF3353E416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A69D672-2195-4A6F-B352-C8F2472A0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932-30C6-4AA7-BD68-1C60E7E1E9A9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B96DB99-2F44-47AC-81AB-71CCDE45A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1061E8E-C305-4B10-B723-F41C6373E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A6B5E-E680-42B4-A54E-5C6C9E0893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85816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864C02E-EFB2-432F-A164-2E6BB2FA4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B045329-25D0-4CB1-A54C-DDCE6821C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1AF17E59-17CC-4041-A77F-6FF6C3775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AFD137E3-4E60-4D4C-89C5-492FA9D7A7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B99B00C3-4685-44BD-BC60-3FF242C9FA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61346E9C-907B-4F2B-B4F9-7E02C803E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932-30C6-4AA7-BD68-1C60E7E1E9A9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A4B34453-8327-4C3F-ABBB-06AD5F1F8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87CFC0DC-ECFA-4A0D-836A-10A93D876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A6B5E-E680-42B4-A54E-5C6C9E0893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40661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F9BC617-ECEF-43B3-B2F1-529939541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362F30EB-AC88-42B9-BDAA-8718353D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932-30C6-4AA7-BD68-1C60E7E1E9A9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5FFC87F-F3BC-485F-BB4C-6A58426F6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EB849BB3-9104-4AD3-A377-CF43ED723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A6B5E-E680-42B4-A54E-5C6C9E0893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1103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91E28E17-9147-41A8-9C07-850A4645F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932-30C6-4AA7-BD68-1C60E7E1E9A9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C62DB713-075D-4E5C-8250-07C4C4A7D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80B0C257-B5D2-450F-AACE-B29B8EF35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A6B5E-E680-42B4-A54E-5C6C9E0893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705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DB7B3AB-FC13-4B47-B30D-9E43BEFC2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2533D5E-827B-4005-B0B3-EC7A8034E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7D4B497-A993-418B-BA65-ED254D1AD6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2251824-E1AB-4349-A514-CFEE8996A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932-30C6-4AA7-BD68-1C60E7E1E9A9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7C824D2-8443-4CEE-BC24-890A9B08C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F22FE7C-B5F4-4176-99A3-31A00106A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A6B5E-E680-42B4-A54E-5C6C9E0893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56921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01C88A2-F330-439A-8F52-6DB5DAA96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24487410-57FC-4B2A-8058-974004BC6F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5C53E8AD-02A3-4B75-A272-580B4C88D0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2E7AA14-A1E3-4FFF-8090-AE66AB6CD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6B932-30C6-4AA7-BD68-1C60E7E1E9A9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561A394-B234-4B42-9AE7-322299CFE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5A1ECA3-DE2B-44D7-950F-85DF1326A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A6B5E-E680-42B4-A54E-5C6C9E0893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01680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BBE8735-489F-4438-B672-58816C29A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2F8FEC1-B253-488C-8D58-65351E827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9F22219-D892-4B87-A199-8232DC1A86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6B932-30C6-4AA7-BD68-1C60E7E1E9A9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A257A1D-C3C6-4A93-A28F-182C79388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6E91A63-DBF9-455A-B502-E0C91978AD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A6B5E-E680-42B4-A54E-5C6C9E0893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7408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9412C45-F797-44BF-8435-5A4CAF650E80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66942" y="398057"/>
            <a:ext cx="1721485" cy="105283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5C63D6D2-5445-4BD5-945E-8EC825B41BE5}"/>
              </a:ext>
            </a:extLst>
          </p:cNvPr>
          <p:cNvSpPr/>
          <p:nvPr/>
        </p:nvSpPr>
        <p:spPr>
          <a:xfrm>
            <a:off x="8263370" y="1683743"/>
            <a:ext cx="392863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Технология сенсорной суммации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и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стимуляционной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секвенции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A539D91F-18AF-4158-8606-B220A6592884}"/>
              </a:ext>
            </a:extLst>
          </p:cNvPr>
          <p:cNvSpPr/>
          <p:nvPr/>
        </p:nvSpPr>
        <p:spPr>
          <a:xfrm>
            <a:off x="9319318" y="5336497"/>
            <a:ext cx="279685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Педагог-психолог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МДОАУ «Детский сад № 121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«Золотой колосок» г. Орска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 квалификационной категории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Козлова Ольга Владимировна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9E8E4F7C-D227-45E9-AEDD-F84696805992}"/>
              </a:ext>
            </a:extLst>
          </p:cNvPr>
          <p:cNvCxnSpPr/>
          <p:nvPr/>
        </p:nvCxnSpPr>
        <p:spPr>
          <a:xfrm>
            <a:off x="4079875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E8BB51CA-5CCC-41CE-83AB-8B38A25AD50F}"/>
              </a:ext>
            </a:extLst>
          </p:cNvPr>
          <p:cNvCxnSpPr/>
          <p:nvPr/>
        </p:nvCxnSpPr>
        <p:spPr>
          <a:xfrm>
            <a:off x="8112125" y="-175597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>
            <a:extLst>
              <a:ext uri="{FF2B5EF4-FFF2-40B4-BE49-F238E27FC236}">
                <a16:creationId xmlns:a16="http://schemas.microsoft.com/office/drawing/2014/main" xmlns="" id="{BB5A74BE-7B34-4628-8FEC-821B6D939D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41553" y="3462715"/>
            <a:ext cx="4444410" cy="1169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7777205-479F-4CD0-A8FC-1F96DB9F4C8F}"/>
              </a:ext>
            </a:extLst>
          </p:cNvPr>
          <p:cNvSpPr txBox="1"/>
          <p:nvPr/>
        </p:nvSpPr>
        <p:spPr>
          <a:xfrm>
            <a:off x="4290693" y="706582"/>
            <a:ext cx="36701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Литература:</a:t>
            </a:r>
          </a:p>
          <a:p>
            <a:pPr marL="342900" indent="-342900">
              <a:buAutoNum type="arabicPeriod"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В.С.Колганова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Е.В.Пивоварова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«Нейропсихологические занятия с детьми»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Семинович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А.В. «Нейропсихологическая коррекция в детском возрасте»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Горячева Т.Г.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Сенсомотроная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коррекция при различных отклонениях психического развития»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E478E923-167D-47BB-8241-978103B0E141}"/>
              </a:ext>
            </a:extLst>
          </p:cNvPr>
          <p:cNvSpPr/>
          <p:nvPr/>
        </p:nvSpPr>
        <p:spPr>
          <a:xfrm>
            <a:off x="159501" y="1683743"/>
            <a:ext cx="38085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Технология включает</a:t>
            </a:r>
          </a:p>
          <a:p>
            <a:pPr indent="450215"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следующие направления: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Правильное дыхание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Зрительный гнозис и зрительно-моторная координация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Вестибулярные ощущения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Соматогнозис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Кинестетика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сюда же растяжка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Пространственные представления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Одноименная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хотьба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или движения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Межполушарные взаимодействия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Развитие познавательных способностей</a:t>
            </a:r>
            <a:endParaRPr lang="ru-RU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1911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9E8E4F7C-D227-45E9-AEDD-F84696805992}"/>
              </a:ext>
            </a:extLst>
          </p:cNvPr>
          <p:cNvCxnSpPr/>
          <p:nvPr/>
        </p:nvCxnSpPr>
        <p:spPr>
          <a:xfrm>
            <a:off x="4079875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E8BB51CA-5CCC-41CE-83AB-8B38A25AD50F}"/>
              </a:ext>
            </a:extLst>
          </p:cNvPr>
          <p:cNvCxnSpPr/>
          <p:nvPr/>
        </p:nvCxnSpPr>
        <p:spPr>
          <a:xfrm>
            <a:off x="8112125" y="-175597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AC5D2D0C-07E6-4F86-9EE5-F08EC39659BE}"/>
              </a:ext>
            </a:extLst>
          </p:cNvPr>
          <p:cNvSpPr/>
          <p:nvPr/>
        </p:nvSpPr>
        <p:spPr>
          <a:xfrm>
            <a:off x="96982" y="182849"/>
            <a:ext cx="367143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Дыхание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Дыхательные упражнения по команде "вдох-выдох". Усложняются одновременным движением частей тела, задержкой дыхания, командами по хлопками. В первых занятиях дыхательные упражнения делаются в положении лёжа, потом в положении сидя, в крайних занятиях - стоя.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D9626559-15C9-4F17-A153-2FAE61AC4333}"/>
              </a:ext>
            </a:extLst>
          </p:cNvPr>
          <p:cNvSpPr/>
          <p:nvPr/>
        </p:nvSpPr>
        <p:spPr>
          <a:xfrm>
            <a:off x="47626" y="1567844"/>
            <a:ext cx="372078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Зрительный гнозис. 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Глазодвигательные упражнения включают в себя движения глаз влево-вправо-вверх-вниз, к переносице и обратно; восьмёрку горизонтальную и вертикальную. Усложняются движением языка за глазами/в противоположную сторону от движения глаз; самостоятельным выполнением упражнения.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FE9BC62C-05DB-4DF4-A2E2-96FAA5FDBA8B}"/>
              </a:ext>
            </a:extLst>
          </p:cNvPr>
          <p:cNvSpPr/>
          <p:nvPr/>
        </p:nvSpPr>
        <p:spPr>
          <a:xfrm>
            <a:off x="47626" y="2952839"/>
            <a:ext cx="36714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Вестибулярные ощущения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Вестибулярная система – одна из основных сенсорных систем и влияет на речевое, интеллектуальное и эмоциональное развитие ребенка.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Занятия включают в себя упражнения на доске </a:t>
            </a:r>
            <a:r>
              <a:rPr lang="ru-RU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Бильгоу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Сибирской доске, удерживания положения тела в равновесии. 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3951EC4B-EBBF-44C7-9BE7-C780739E3E91}"/>
              </a:ext>
            </a:extLst>
          </p:cNvPr>
          <p:cNvSpPr/>
          <p:nvPr/>
        </p:nvSpPr>
        <p:spPr>
          <a:xfrm>
            <a:off x="47626" y="4522499"/>
            <a:ext cx="3352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Соматогнозис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нарушении </a:t>
            </a:r>
            <a:r>
              <a:rPr lang="ru-RU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соматогнозиса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происходит полноценное развитие мотивации и чувства внутреннего «Я».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</a:t>
            </a:r>
            <a:r>
              <a:rPr lang="ru-RU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соматогнозиса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включает в себя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чувство владения своим телом; 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владение движениями тела; 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контроль за движениями;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осознание схемы тела.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958533E3-A7C7-43CF-A059-98A2C2005406}"/>
              </a:ext>
            </a:extLst>
          </p:cNvPr>
          <p:cNvSpPr/>
          <p:nvPr/>
        </p:nvSpPr>
        <p:spPr>
          <a:xfrm>
            <a:off x="4228758" y="182849"/>
            <a:ext cx="31451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Кинестетика</a:t>
            </a:r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</a:rPr>
              <a:t> – База </a:t>
            </a:r>
            <a:r>
              <a:rPr lang="ru-RU" sz="12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межсенсорных</a:t>
            </a:r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</a:rPr>
              <a:t> связей</a:t>
            </a:r>
          </a:p>
          <a:p>
            <a:r>
              <a:rPr lang="ru-RU" sz="1200" dirty="0">
                <a:latin typeface="Times New Roman" panose="02020603050405020304" pitchFamily="18" charset="0"/>
              </a:rPr>
              <a:t>Упражнения на удержание позы, </a:t>
            </a:r>
          </a:p>
          <a:p>
            <a:r>
              <a:rPr lang="ru-RU" sz="1200" dirty="0">
                <a:latin typeface="Times New Roman" panose="02020603050405020304" pitchFamily="18" charset="0"/>
              </a:rPr>
              <a:t>тактильного восприятия и мышечной памяти</a:t>
            </a:r>
            <a:endParaRPr lang="ru-RU" sz="1200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62C7111A-0011-4233-80AB-786B89E95111}"/>
              </a:ext>
            </a:extLst>
          </p:cNvPr>
          <p:cNvSpPr/>
          <p:nvPr/>
        </p:nvSpPr>
        <p:spPr>
          <a:xfrm>
            <a:off x="4228758" y="875346"/>
            <a:ext cx="377916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Пространственные представления</a:t>
            </a:r>
          </a:p>
          <a:p>
            <a:r>
              <a:rPr lang="ru-RU" sz="1200" dirty="0">
                <a:latin typeface="Times New Roman" panose="02020603050405020304" pitchFamily="18" charset="0"/>
              </a:rPr>
              <a:t>Развитие восприятия:</a:t>
            </a:r>
          </a:p>
          <a:p>
            <a:pPr marL="171450" indent="-171450">
              <a:buFontTx/>
              <a:buChar char="-"/>
            </a:pPr>
            <a:r>
              <a:rPr lang="ru-RU" sz="1200" dirty="0">
                <a:latin typeface="Times New Roman" panose="02020603050405020304" pitchFamily="18" charset="0"/>
              </a:rPr>
              <a:t>Я и мое тело</a:t>
            </a:r>
          </a:p>
          <a:p>
            <a:pPr marL="171450" indent="-171450">
              <a:buFontTx/>
              <a:buChar char="-"/>
            </a:pPr>
            <a:r>
              <a:rPr lang="ru-RU" sz="1200" dirty="0">
                <a:latin typeface="Times New Roman" panose="02020603050405020304" pitchFamily="18" charset="0"/>
              </a:rPr>
              <a:t>Движения от тела</a:t>
            </a:r>
          </a:p>
          <a:p>
            <a:pPr marL="171450" indent="-171450">
              <a:buFontTx/>
              <a:buChar char="-"/>
            </a:pPr>
            <a:r>
              <a:rPr lang="ru-RU" sz="1200" dirty="0">
                <a:latin typeface="Times New Roman" panose="02020603050405020304" pitchFamily="18" charset="0"/>
              </a:rPr>
              <a:t>Движения направленные к телу</a:t>
            </a:r>
          </a:p>
          <a:p>
            <a:pPr marL="171450" indent="-171450">
              <a:buFontTx/>
              <a:buChar char="-"/>
            </a:pPr>
            <a:r>
              <a:rPr lang="ru-RU" sz="1200" dirty="0">
                <a:latin typeface="Times New Roman" panose="02020603050405020304" pitchFamily="18" charset="0"/>
              </a:rPr>
              <a:t>Движения по взаимодействию я и окружающего мира</a:t>
            </a:r>
            <a:endParaRPr lang="ru-RU" sz="1200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27C37C73-013C-4D9A-A589-BB9D7159670F}"/>
              </a:ext>
            </a:extLst>
          </p:cNvPr>
          <p:cNvSpPr/>
          <p:nvPr/>
        </p:nvSpPr>
        <p:spPr>
          <a:xfrm>
            <a:off x="4228758" y="2304552"/>
            <a:ext cx="352254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Одноименные движения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Способствуют активации полушарий головного мозга, подготавливая к межполушарному взаимодействию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Межполушарное взаимодействие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Развитие межполушарных связей способствует устранению агрессивного поведения, устраняет низкую познавательную мотивацию и инфантильное поведение. 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C3D553F4-AB95-419A-BAC6-59146F877114}"/>
              </a:ext>
            </a:extLst>
          </p:cNvPr>
          <p:cNvSpPr/>
          <p:nvPr/>
        </p:nvSpPr>
        <p:spPr>
          <a:xfrm>
            <a:off x="4228758" y="4118994"/>
            <a:ext cx="326967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Развитие познавательных способностей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Главная задача в развитии познавательных процессов – сформировать свойство произвольности. Ребенок обязан научиться управлять функциями познания и постигать не только то, что привлекает яркостью или звучностью. Окружающий мир наполнен разнообразием предметов, явлений, свойств, событий, отношений – предстоит все их постигать.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7A061D94-7189-471C-86D8-7027C7EC13FC}"/>
              </a:ext>
            </a:extLst>
          </p:cNvPr>
          <p:cNvSpPr txBox="1"/>
          <p:nvPr/>
        </p:nvSpPr>
        <p:spPr>
          <a:xfrm>
            <a:off x="8154091" y="199443"/>
            <a:ext cx="4192814" cy="67710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комплекса упражнений</a:t>
            </a:r>
          </a:p>
          <a:p>
            <a:r>
              <a:rPr lang="ru-RU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1.Дыхание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Ребенок в положении лежа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делает вдох через нос (при этом поднимается 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 – фиксируем игрушку), выдыхает через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нос.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Зрительный гнозис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в положении лежа. Педагог на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Расстоянии 30 см от глаз располагает красный 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мяч. Проводит им вправо, влево, вверх, вниз.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ребенка следить глазами за предметом.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Тело и голова неподвижны.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Вестибулярные ощущения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«Бревнышко». Ребенок в 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положении лежа вытягивает руки вверх. Руки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вместе, ноги вместе. Выполняются перекаты.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Соматогнозис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«Прищепки». Педагог называет 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тела, ребенок надавливает или 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прикрепляет на соответствующее место на 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одежду прищепку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Кинестетика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«Бочка, колечко, цепочка»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Пространственные представления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«Покажи правой и левой рукой»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Одноименные движения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«Ходьба на четвереньках»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Сначала шагают правая нога и рука, потом 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левая нога и рука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Межполушарные связи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«Обвести рисунок двумя руками на специальной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Доске»</a:t>
            </a:r>
          </a:p>
        </p:txBody>
      </p:sp>
    </p:spTree>
    <p:extLst>
      <p:ext uri="{BB962C8B-B14F-4D97-AF65-F5344CB8AC3E}">
        <p14:creationId xmlns:p14="http://schemas.microsoft.com/office/powerpoint/2010/main" xmlns="" val="24966417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563</Words>
  <Application>Microsoft Office PowerPoint</Application>
  <PresentationFormat>Произвольный</PresentationFormat>
  <Paragraphs>83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Воронцова</cp:lastModifiedBy>
  <cp:revision>2</cp:revision>
  <dcterms:created xsi:type="dcterms:W3CDTF">2023-09-18T16:45:06Z</dcterms:created>
  <dcterms:modified xsi:type="dcterms:W3CDTF">2023-09-19T03:58:19Z</dcterms:modified>
</cp:coreProperties>
</file>