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86" d="100"/>
          <a:sy n="86" d="100"/>
        </p:scale>
        <p:origin x="1500" y="9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Овал 24"/>
          <p:cNvSpPr/>
          <p:nvPr/>
        </p:nvSpPr>
        <p:spPr bwMode="auto"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1676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7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286000" y="5010149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5" y="1170432"/>
            <a:ext cx="2286000" cy="3810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270248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 bwMode="auto">
          <a:xfrm>
            <a:off x="4371975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 bwMode="auto"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 bwMode="auto"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 bwMode="auto">
          <a:xfrm>
            <a:off x="304800" y="274320"/>
            <a:ext cx="5638800" cy="632764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>
              <a:buFontTx/>
              <a:buNone/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000" b="0" cap="sm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0"/>
        </a:spcBef>
        <a:buClr>
          <a:schemeClr val="accent1"/>
        </a:buClr>
        <a:buSzPct val="8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>
        <a:spcBef>
          <a:spcPts val="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>
        <a:spcBef>
          <a:spcPts val="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>
        <a:spcBef>
          <a:spcPts val="0"/>
        </a:spcBef>
        <a:buClr>
          <a:schemeClr val="accent1"/>
        </a:buClr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0"/>
        </a:spcBef>
        <a:buClr>
          <a:schemeClr val="accent2"/>
        </a:buClr>
        <a:buChar char="•"/>
        <a:defRPr sz="1400" cap="small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0"/>
        </a:spcBef>
        <a:buClr>
          <a:schemeClr val="accent1">
            <a:shade val="75000"/>
          </a:schemeClr>
        </a:buClr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4.png"/><Relationship Id="rId4" Type="http://schemas.openxmlformats.org/officeDocument/2006/relationships/audio" Target="../media/tatarskaya_instrumentalnaya_-_kuraj_(iPleer.fm).mp3"/><Relationship Id="rId5" Type="http://schemas.openxmlformats.org/officeDocument/2006/relationships/audio" Target="tatarskaya_instrumentalnaya_-_kuraj_(iPleer.fm).mp3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audio" Target="../media/Russkaya_narodnaya_muzyka_-_Gusli_(iPleer.fm).mp3"/><Relationship Id="rId4" Type="http://schemas.openxmlformats.org/officeDocument/2006/relationships/audio" Target="Russkaya_narodnaya_muzyka_-_Gusli_(iPleer.fm).mp3" TargetMode="External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audio" Target="../media/kazahskij_-_dombra_(iPleer.fm).mp3"/><Relationship Id="rId4" Type="http://schemas.openxmlformats.org/officeDocument/2006/relationships/audio" Target="kazahskij_-_dombra_(iPleer.fm).mp3" TargetMode="External"/><Relationship Id="rId5" Type="http://schemas.openxmlformats.org/officeDocument/2006/relationships/image" Target="../media/image2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6.png"/><Relationship Id="rId4" Type="http://schemas.openxmlformats.org/officeDocument/2006/relationships/audio" Target="../media/&#1059;&#1082;&#1088;&#1072;&#1080;&#1085;&#1089;&#1082;&#1072;&#1103;%20&#1084;&#1077;&#1083;&#1086;&#1076;&#1080;&#1103;%20-%20&#1041;&#1072;&#1085;&#1076;&#1091;&#1088;&#1072;%203.mp3"/><Relationship Id="rId5" Type="http://schemas.openxmlformats.org/officeDocument/2006/relationships/audio" Target="&#1059;&#1082;&#1088;&#1072;&#1080;&#1085;&#1089;&#1082;&#1072;&#1103;%20&#1084;&#1077;&#1083;&#1086;&#1076;&#1080;&#1103;%20-%20&#1041;&#1072;&#1085;&#1076;&#1091;&#1088;&#1072;%203.mp3" TargetMode="Externa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5" Type="http://schemas.openxmlformats.org/officeDocument/2006/relationships/audio" Target="../media/Kubyz_Ansambl_Kubyzistok_BGPU_DARYA_-_Kubyz_Popurri_na_bashkirskie_nar._temy_kubyz_(iPleer.fm).mp3"/><Relationship Id="rId6" Type="http://schemas.openxmlformats.org/officeDocument/2006/relationships/audio" Target="Kubyz_Ansambl_Kubyzistok_BGPU_DARYA_-_Kubyz_Popurri_na_bashkirskie_nar._temy_kubyz_(iPleer.fm).mp3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00599" y="1484784"/>
            <a:ext cx="6015817" cy="225440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/>
              <a:t>Конкурс презентаций мини-музея       родного края</a:t>
            </a:r>
            <a:br>
              <a:rPr lang="ru-RU"/>
            </a:br>
            <a:br>
              <a:rPr lang="ru-RU"/>
            </a:br>
            <a:r>
              <a:rPr lang="ru-RU"/>
              <a:t>Виртуальный мини-музей</a:t>
            </a:r>
            <a:br>
              <a:rPr lang="ru-RU"/>
            </a:br>
            <a:r>
              <a:rPr lang="ru-RU"/>
              <a:t>«Музыкальные инструменты народов Оренбуржья»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Подготовила: музыкальный руководитель </a:t>
            </a:r>
            <a:endParaRPr/>
          </a:p>
          <a:p>
            <a:pPr>
              <a:defRPr/>
            </a:pPr>
            <a:r>
              <a:rPr lang="ru-RU"/>
              <a:t>Татаринова Татьяна Александровна 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411760" y="23005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Муниципальное дошкольное образовательное автономное учреждение</a:t>
            </a:r>
            <a:endParaRPr/>
          </a:p>
          <a:p>
            <a:pPr algn="ctr">
              <a:defRPr/>
            </a:pPr>
            <a:r>
              <a:rPr lang="ru-RU" sz="1400"/>
              <a:t>Центр раннего развития «Детский сад №125 «Лесная сказка»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1560" y="4365104"/>
            <a:ext cx="2057400" cy="2228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755576" y="908720"/>
            <a:ext cx="5328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Georgia"/>
              </a:rPr>
              <a:t>В небытие ушел язычковый инструмент </a:t>
            </a:r>
            <a:r>
              <a:rPr lang="ru-RU" b="1">
                <a:latin typeface="Georgia"/>
              </a:rPr>
              <a:t>волынка</a:t>
            </a:r>
            <a:r>
              <a:rPr lang="ru-RU">
                <a:latin typeface="Georgia"/>
              </a:rPr>
              <a:t>. В Оренбургской гу­бернии этот инструмент появился в с. Нижнее-Озёрное в период земельной реформы в XIX в.; это связано с переселением украинского народа. Украин­цы называли волынку дудой. Русская волынка отличается от украинской тем, что ее мех сделан не из цельной козьей кожи, а из бычьего пузыря.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88775" y="1480198"/>
            <a:ext cx="2557264" cy="2557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19872" y="4002388"/>
            <a:ext cx="2510528" cy="2573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88640"/>
            <a:ext cx="74676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/>
              <a:t>Н</a:t>
            </a:r>
            <a:r>
              <a:rPr lang="ru-RU" sz="1800"/>
              <a:t>а­звание </a:t>
            </a:r>
            <a:r>
              <a:rPr lang="ru-RU" sz="1800" b="1"/>
              <a:t>«</a:t>
            </a:r>
            <a:r>
              <a:rPr lang="ru-RU" sz="1800" b="1"/>
              <a:t>кугиклы</a:t>
            </a:r>
            <a:r>
              <a:rPr lang="ru-RU" sz="1800" b="1"/>
              <a:t>» </a:t>
            </a:r>
            <a:r>
              <a:rPr lang="ru-RU" sz="1800"/>
              <a:t>произошло от травы куга, которая растет в Курской об­ласти. Переселенцы стали делать этот инструмент из камыша, растущего в Оренбуржье. Комплект </a:t>
            </a:r>
            <a:r>
              <a:rPr lang="ru-RU" sz="1800"/>
              <a:t>кугикл</a:t>
            </a:r>
            <a:r>
              <a:rPr lang="ru-RU" sz="1800"/>
              <a:t> состоит обычно из 3-5 трубок одинакового диаметра, но различной длины (от 10 до 16 см). Чем длиннее трубка, тем ниже звук. Верхние концы, в которые дуют, открыты и располагаются на одной линии; нижние - закрыты камушком, расплавленным воском или за­сыпаны песком. Так как звукоряд </a:t>
            </a:r>
            <a:r>
              <a:rPr lang="ru-RU" sz="1800"/>
              <a:t>кугикл</a:t>
            </a:r>
            <a:r>
              <a:rPr lang="ru-RU" sz="1800"/>
              <a:t> маленький, то недостающие зву­ки певицы выкрикивают голосом. </a:t>
            </a:r>
            <a:r>
              <a:rPr lang="ru-RU" sz="1800"/>
              <a:t>Кугиклы</a:t>
            </a:r>
            <a:r>
              <a:rPr lang="ru-RU" sz="1800"/>
              <a:t> - чисто женский инструмент, свидетельств об игре мужчин на этом инструменте нет</a:t>
            </a:r>
            <a:r>
              <a:rPr lang="ru-RU" sz="1800"/>
              <a:t>.</a:t>
            </a:r>
            <a:endParaRPr lang="ru-RU" sz="1800"/>
          </a:p>
          <a:p>
            <a:pPr>
              <a:defRPr/>
            </a:pPr>
            <a:endParaRPr lang="ru-RU" sz="1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512" y="3501008"/>
            <a:ext cx="249555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00192" y="3172973"/>
            <a:ext cx="2381250" cy="1924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20827" y="4104610"/>
            <a:ext cx="2133600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20827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>
                <a:solidFill>
                  <a:srgbClr val="2B9938"/>
                </a:solidFill>
                <a:latin typeface="Palatino Linotype"/>
              </a:rPr>
              <a:t>Татарский народный инструмент</a:t>
            </a:r>
            <a:br>
              <a:rPr lang="ru-RU" sz="4400" b="1">
                <a:solidFill>
                  <a:srgbClr val="2B9938"/>
                </a:solidFill>
                <a:latin typeface="Palatino Linotype"/>
              </a:rPr>
            </a:br>
            <a:r>
              <a:rPr lang="ru-RU" sz="4400" b="1">
                <a:solidFill>
                  <a:srgbClr val="2B9938"/>
                </a:solidFill>
                <a:latin typeface="Palatino Linotype"/>
              </a:rPr>
              <a:t> </a:t>
            </a:r>
            <a:br>
              <a:rPr lang="ru-RU" sz="4400" b="1">
                <a:solidFill>
                  <a:srgbClr val="2B9938"/>
                </a:solidFill>
                <a:latin typeface="Palatino Linotype"/>
              </a:rPr>
            </a:br>
            <a:r>
              <a:rPr lang="ru-RU" sz="4400" b="1">
                <a:solidFill>
                  <a:srgbClr val="2B9938"/>
                </a:solidFill>
                <a:latin typeface="Palatino Linotype"/>
              </a:rPr>
              <a:t>       </a:t>
            </a:r>
            <a:r>
              <a:rPr lang="ru-RU" sz="6700" b="1">
                <a:solidFill>
                  <a:srgbClr val="2B9938"/>
                </a:solidFill>
                <a:latin typeface="Palatino Linotype"/>
              </a:rPr>
              <a:t>«КУРАЙ»</a:t>
            </a:r>
            <a:endParaRPr lang="ru-RU" sz="6700" b="1">
              <a:solidFill>
                <a:srgbClr val="2B9938"/>
              </a:solidFill>
              <a:latin typeface="Palatino Linotype"/>
            </a:endParaRPr>
          </a:p>
        </p:txBody>
      </p:sp>
      <p:pic>
        <p:nvPicPr>
          <p:cNvPr id="4" name="Содержимое 3" descr="татарский курай.jpg"/>
          <p:cNvPicPr>
            <a:picLocks noChangeAspect="1" noGrp="1"/>
          </p:cNvPicPr>
          <p:nvPr>
            <p:ph sz="quarter" idx="1"/>
          </p:nvPr>
        </p:nvPicPr>
        <p:blipFill>
          <a:blip r:embed="rId2"/>
          <a:stretch/>
        </p:blipFill>
        <p:spPr bwMode="auto">
          <a:xfrm>
            <a:off x="4643438" y="1178168"/>
            <a:ext cx="3603024" cy="540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atarskaya_instrumentalnaya_-_kuraj_(iPleer.fm).mp3"/>
          <p:cNvPicPr>
            <a:picLocks noChangeAspect="1" noRot="1"/>
          </p:cNvPicPr>
          <p:nvPr>
            <a:audioFile r:link="rId5"/>
          </p:nvPr>
        </p:nvPicPr>
        <p:blipFill>
          <a:blip r:embed="rId3"/>
          <a:stretch/>
        </p:blipFill>
        <p:spPr bwMode="auto">
          <a:xfrm>
            <a:off x="8286775" y="5786454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467544" y="24208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Курай</a:t>
            </a:r>
            <a:r>
              <a:rPr lang="ru-RU"/>
              <a:t> – это продольная флейта из стебля одноимённого растения. Для изготовления инструмента выбирали гладкий, полый и чистый внутри стебель. В нём вырезали пять прямоугольных отверстий – четыре на лицевой стороне и одно на тыльной. Обычно музыканты изготавливали инструменты сами.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 bwMode="auto">
          <a:xfrm>
            <a:off x="395536" y="260648"/>
            <a:ext cx="74676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>
                <a:latin typeface="Georgia"/>
              </a:rPr>
              <a:t>Хордофоны</a:t>
            </a:r>
            <a:r>
              <a:rPr lang="ru-RU" sz="1800">
                <a:latin typeface="Georgia"/>
              </a:rPr>
              <a:t> - древнейшие смычковые инструменты: </a:t>
            </a:r>
            <a:r>
              <a:rPr lang="ru-RU" sz="1800" b="1">
                <a:latin typeface="Georgia"/>
              </a:rPr>
              <a:t>гудок, гусли, цимбалы, бандура</a:t>
            </a:r>
            <a:r>
              <a:rPr lang="ru-RU" sz="1800">
                <a:latin typeface="Georgia"/>
              </a:rPr>
              <a:t>. Ни один из перечисленных инструментов не дожил до наших дней, они стали музейными экспонатами. Сейчас большую работу проводят участники Оренбургской областной украинской культурно-просветительской общественной организации им. Т. Г. Шевченко, кото­рые привезли из Украины многострунный щипковый инструмент - банду­ру. Звучание этого инструмента можно услышать в культурном комплексе «Национальная деревня» в музее Украинского подворья</a:t>
            </a:r>
            <a:r>
              <a:rPr lang="ru-RU" sz="1800">
                <a:solidFill>
                  <a:srgbClr val="333333"/>
                </a:solidFill>
                <a:latin typeface="Georgia"/>
              </a:rPr>
              <a:t>.</a:t>
            </a:r>
            <a:endParaRPr lang="ru-RU" sz="1800">
              <a:solidFill>
                <a:srgbClr val="333333"/>
              </a:solidFill>
              <a:latin typeface="Georgia"/>
            </a:endParaRPr>
          </a:p>
          <a:p>
            <a:pPr>
              <a:defRPr/>
            </a:pPr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8559" t="0" r="8710" b="0"/>
          <a:stretch/>
        </p:blipFill>
        <p:spPr bwMode="auto">
          <a:xfrm>
            <a:off x="251520" y="3068960"/>
            <a:ext cx="2088233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49677" y="2924944"/>
            <a:ext cx="2657475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 flipH="1">
            <a:off x="6084168" y="4690612"/>
            <a:ext cx="148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1"/>
              <a:t>Цымбалы</a:t>
            </a:r>
            <a:endParaRPr lang="ru-RU" sz="1600" b="1" i="1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07704" y="5013176"/>
            <a:ext cx="2838450" cy="1609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 flipH="1">
            <a:off x="2758399" y="6519446"/>
            <a:ext cx="113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1"/>
              <a:t>Гудок</a:t>
            </a:r>
            <a:endParaRPr lang="ru-RU" sz="1600" b="1" i="1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l="19060" t="0" r="19272" b="0"/>
          <a:stretch/>
        </p:blipFill>
        <p:spPr bwMode="auto">
          <a:xfrm>
            <a:off x="5601703" y="4995604"/>
            <a:ext cx="2160240" cy="1608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6814864" y="635016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1"/>
              <a:t>Бандура</a:t>
            </a:r>
            <a:endParaRPr lang="ru-RU" sz="1600"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Russkaya_narodnaya_muzyka_-_Gusli_(iPleer.fm).mp3"/>
          <p:cNvPicPr>
            <a:picLocks noChangeAspect="1" noRot="1"/>
          </p:cNvPicPr>
          <p:nvPr>
            <a:audioFile r:link="rId4"/>
          </p:nvPr>
        </p:nvPicPr>
        <p:blipFill>
          <a:blip r:embed="rId2"/>
          <a:stretch/>
        </p:blipFill>
        <p:spPr bwMode="auto">
          <a:xfrm>
            <a:off x="8286775" y="5857892"/>
            <a:ext cx="304800" cy="3048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"/>
          </p:nvPr>
        </p:nvSpPr>
        <p:spPr bwMode="auto">
          <a:xfrm>
            <a:off x="251520" y="404664"/>
            <a:ext cx="74676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>
                <a:latin typeface="Georgia"/>
              </a:rPr>
              <a:t>Наиболее распространены в наши дни щипковые инструменты - ба­лалайка и домра. Эти инструменты звучат на областных фестивалях на­родного творчества «Обильный край благословенный», областном празд­нике русского фольклора «Зеленые святки», межрегиональных смотрах-конкурсах «Русская песня», которые ежегодно проводятся в г. Оренбурге</a:t>
            </a:r>
            <a:r>
              <a:rPr lang="ru-RU" sz="2000">
                <a:latin typeface="Georgia"/>
              </a:rPr>
              <a:t>.</a:t>
            </a:r>
            <a:endParaRPr/>
          </a:p>
          <a:p>
            <a:pPr>
              <a:defRPr/>
            </a:pPr>
            <a:endParaRPr lang="ru-RU" sz="20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1520" y="2854467"/>
            <a:ext cx="2874740" cy="2156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387350" y="2276872"/>
            <a:ext cx="3051826" cy="1883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491880" y="4153275"/>
            <a:ext cx="3278750" cy="2631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 bwMode="auto">
          <a:xfrm>
            <a:off x="467544" y="404664"/>
            <a:ext cx="74676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>
                <a:latin typeface="Georgia"/>
              </a:rPr>
              <a:t>Гармоника- </a:t>
            </a:r>
            <a:r>
              <a:rPr lang="ru-RU" sz="2000">
                <a:latin typeface="Georgia"/>
              </a:rPr>
              <a:t>инструмент получил большое распро­странение в Оренбургской области.</a:t>
            </a:r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0" t="4442" r="20000" b="11164"/>
          <a:stretch/>
        </p:blipFill>
        <p:spPr bwMode="auto">
          <a:xfrm>
            <a:off x="467544" y="1196752"/>
            <a:ext cx="2664295" cy="1807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10183" t="0" r="11004" b="0"/>
          <a:stretch/>
        </p:blipFill>
        <p:spPr bwMode="auto">
          <a:xfrm>
            <a:off x="5342856" y="4590038"/>
            <a:ext cx="2592288" cy="2115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5085043" y="1879964"/>
            <a:ext cx="40727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Ручные гармоники — музыкальные инструменты, составляющие основу семейства гармоник. Отличительными конструктивными особенностями подобных инструментов является наличие двух </a:t>
            </a:r>
            <a:r>
              <a:rPr lang="ru-RU"/>
              <a:t>полукорпусов</a:t>
            </a:r>
            <a:r>
              <a:rPr lang="ru-RU"/>
              <a:t> с клавиатурами, между которыми находится </a:t>
            </a:r>
            <a:r>
              <a:rPr lang="ru-RU"/>
              <a:t>мех.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618490" y="3441680"/>
            <a:ext cx="4315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Небольшие по размеру и массе гармони во время игры удерживают в руках на весу, гармоники побольше устанавливают на колени в положении сидя или подвешивают за плечевые ремни в положении стоя. Играют двумя руками, двигая левый или оба полукорпуса для разжатия и сжатия меха, что при одновременном нажатии клавиш приводит к поступлению воздуха на язычки гармоники и к их звучанию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14282" y="274638"/>
            <a:ext cx="8462174" cy="1797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accent3">
                    <a:lumMod val="75000"/>
                  </a:schemeClr>
                </a:solidFill>
                <a:latin typeface="Palatino Linotype"/>
              </a:rPr>
              <a:t>Казахский народный инструмент</a:t>
            </a:r>
            <a:br>
              <a:rPr lang="ru-RU" sz="3200" b="1" i="1">
                <a:solidFill>
                  <a:schemeClr val="accent3">
                    <a:lumMod val="75000"/>
                  </a:schemeClr>
                </a:solidFill>
                <a:latin typeface="Palatino Linotype"/>
              </a:rPr>
            </a:br>
            <a:r>
              <a:rPr lang="ru-RU" sz="3200" b="1" i="1">
                <a:solidFill>
                  <a:schemeClr val="accent3">
                    <a:lumMod val="75000"/>
                  </a:schemeClr>
                </a:solidFill>
                <a:latin typeface="Palatino Linotype"/>
              </a:rPr>
              <a:t> </a:t>
            </a:r>
            <a:br>
              <a:rPr lang="ru-RU" sz="3200" b="1" i="1">
                <a:solidFill>
                  <a:schemeClr val="accent3">
                    <a:lumMod val="75000"/>
                  </a:schemeClr>
                </a:solidFill>
                <a:latin typeface="Palatino Linotype"/>
              </a:rPr>
            </a:br>
            <a:r>
              <a:rPr lang="ru-RU" sz="3200" b="1" i="1">
                <a:solidFill>
                  <a:schemeClr val="accent3">
                    <a:lumMod val="75000"/>
                  </a:schemeClr>
                </a:solidFill>
                <a:latin typeface="Palatino Linotype"/>
              </a:rPr>
              <a:t>«ДОМБРА»</a:t>
            </a:r>
            <a:endParaRPr lang="ru-RU" sz="3200" b="1" i="1">
              <a:solidFill>
                <a:schemeClr val="accent3">
                  <a:lumMod val="75000"/>
                </a:schemeClr>
              </a:solidFill>
              <a:latin typeface="Palatino Linotype"/>
            </a:endParaRPr>
          </a:p>
        </p:txBody>
      </p:sp>
      <p:pic>
        <p:nvPicPr>
          <p:cNvPr id="5" name="kazahskij_-_dombra_(iPleer.fm).mp3"/>
          <p:cNvPicPr>
            <a:picLocks noChangeAspect="1" noRot="1"/>
          </p:cNvPicPr>
          <p:nvPr>
            <a:audioFile r:link="rId4"/>
          </p:nvPr>
        </p:nvPicPr>
        <p:blipFill>
          <a:blip r:embed="rId2"/>
          <a:stretch/>
        </p:blipFill>
        <p:spPr bwMode="auto">
          <a:xfrm>
            <a:off x="8286775" y="5786454"/>
            <a:ext cx="304800" cy="304800"/>
          </a:xfrm>
          <a:prstGeom prst="rect">
            <a:avLst/>
          </a:prstGeom>
        </p:spPr>
      </p:pic>
      <p:pic>
        <p:nvPicPr>
          <p:cNvPr id="7" name="Содержимое 3" descr="домбра казахская.jpg"/>
          <p:cNvPicPr>
            <a:picLocks noChangeAspect="1" noGrp="1"/>
          </p:cNvPicPr>
          <p:nvPr>
            <p:ph sz="quarter" idx="1"/>
          </p:nvPr>
        </p:nvPicPr>
        <p:blipFill>
          <a:blip r:embed="rId5"/>
          <a:stretch/>
        </p:blipFill>
        <p:spPr bwMode="auto">
          <a:xfrm>
            <a:off x="4643438" y="1357298"/>
            <a:ext cx="326723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395536" y="2396974"/>
            <a:ext cx="3732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Домбра́ </a:t>
            </a:r>
            <a:r>
              <a:rPr lang="ru-RU"/>
              <a:t>— </a:t>
            </a:r>
            <a:r>
              <a:rPr lang="ru-RU"/>
              <a:t>струнный щипковый музыкальный инструмент, который существует в культуре казахов, ногайцев, а также </a:t>
            </a:r>
            <a:r>
              <a:rPr lang="ru-RU"/>
              <a:t>калмыков.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52336"/>
            <a:ext cx="9144000" cy="18684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>
                <a:latin typeface="Book Antiqua"/>
              </a:rPr>
              <a:t>Украинский народный инструмент</a:t>
            </a:r>
            <a:br>
              <a:rPr lang="ru-RU" sz="3600" b="1" i="1">
                <a:latin typeface="Book Antiqua"/>
              </a:rPr>
            </a:br>
            <a:r>
              <a:rPr lang="ru-RU" sz="3600" b="1" i="1">
                <a:latin typeface="Book Antiqua"/>
              </a:rPr>
              <a:t>         </a:t>
            </a:r>
            <a:br>
              <a:rPr lang="ru-RU" sz="3600" b="1" i="1">
                <a:latin typeface="Book Antiqua"/>
              </a:rPr>
            </a:br>
            <a:r>
              <a:rPr lang="ru-RU" sz="4800" b="1" i="1">
                <a:latin typeface="Book Antiqua"/>
              </a:rPr>
              <a:t>«БАНДУРА»</a:t>
            </a:r>
            <a:endParaRPr lang="ru-RU" sz="4800" b="1" i="1">
              <a:latin typeface="Book Antiqua"/>
            </a:endParaRPr>
          </a:p>
        </p:txBody>
      </p:sp>
      <p:pic>
        <p:nvPicPr>
          <p:cNvPr id="4" name="Содержимое 3" descr="бандура укр.jpg"/>
          <p:cNvPicPr>
            <a:picLocks noChangeAspect="1" noGrp="1"/>
          </p:cNvPicPr>
          <p:nvPr>
            <p:ph sz="quarter" idx="1"/>
          </p:nvPr>
        </p:nvPicPr>
        <p:blipFill>
          <a:blip r:embed="rId2"/>
          <a:stretch/>
        </p:blipFill>
        <p:spPr bwMode="auto">
          <a:xfrm>
            <a:off x="4071934" y="928670"/>
            <a:ext cx="3857652" cy="578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Украинская мелодия - Бандура 3.mp3"/>
          <p:cNvPicPr>
            <a:picLocks noChangeAspect="1" noRot="1"/>
          </p:cNvPicPr>
          <p:nvPr>
            <a:audioFile r:link="rId5"/>
          </p:nvPr>
        </p:nvPicPr>
        <p:blipFill>
          <a:blip r:embed="rId3"/>
          <a:stretch/>
        </p:blipFill>
        <p:spPr bwMode="auto">
          <a:xfrm>
            <a:off x="8286775" y="5857892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07504" y="2120814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Бандура – украинский народный многострунный музыкальный инструмент. </a:t>
            </a:r>
            <a:endParaRPr lang="ru-RU"/>
          </a:p>
          <a:p>
            <a:pPr>
              <a:defRPr/>
            </a:pPr>
            <a:r>
              <a:rPr lang="ru-RU"/>
              <a:t>Сейчас </a:t>
            </a:r>
            <a:r>
              <a:rPr lang="ru-RU"/>
              <a:t>большую работу проводят участники Оренбургской областной украинской культурно-просветительской общественной организации им. Т. Г. Шевченко, кото­рые привезли из Украины многострунный щипковый инструмент - банду­ру. Звучание этого инструмента можно услышать в культурном комплексе «Национальная деревня» в музее Украинского подворья.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 bwMode="auto">
          <a:xfrm>
            <a:off x="611560" y="404664"/>
            <a:ext cx="7467600" cy="48737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Фольклор - это богатое наследие песен, танцев, игры на народных инструментах</a:t>
            </a:r>
            <a:r>
              <a:rPr lang="ru-RU"/>
              <a:t>.</a:t>
            </a:r>
            <a:endParaRPr/>
          </a:p>
          <a:p>
            <a:pPr marL="0" indent="0">
              <a:buNone/>
              <a:defRPr/>
            </a:pPr>
            <a:r>
              <a:rPr lang="ru-RU"/>
              <a:t>Важно сохранить наследие нашего народа и передать будущим поко­лениям уникальную культуру Оренбуржья и других регионов России.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0" t="0" r="0" b="12769"/>
          <a:stretch/>
        </p:blipFill>
        <p:spPr bwMode="auto">
          <a:xfrm>
            <a:off x="2555776" y="3068960"/>
            <a:ext cx="2743200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омбра казахская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15206" y="263425"/>
            <a:ext cx="1724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286000" y="428604"/>
            <a:ext cx="6172200" cy="16430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>
                <a:solidFill>
                  <a:schemeClr val="accent3">
                    <a:lumMod val="60000"/>
                    <a:lumOff val="40000"/>
                  </a:schemeClr>
                </a:solidFill>
              </a:rPr>
              <a:t>Виртуальный мини-музей</a:t>
            </a:r>
            <a:endParaRPr lang="ru-RU" sz="4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286000" y="2857496"/>
            <a:ext cx="6172200" cy="27146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>
                <a:solidFill>
                  <a:schemeClr val="accent3">
                    <a:lumMod val="75000"/>
                  </a:schemeClr>
                </a:solidFill>
              </a:rPr>
              <a:t>«Музыкальные инструменты народов Оренбуржья»</a:t>
            </a:r>
            <a:endParaRPr lang="ru-RU" sz="44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бандура укр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1472" y="1"/>
            <a:ext cx="171451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уси русский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43768" y="3929066"/>
            <a:ext cx="1785937" cy="261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убых башкиры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4348" y="2571744"/>
            <a:ext cx="2357438" cy="176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атарский курай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85918" y="4357694"/>
            <a:ext cx="152248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 bwMode="auto">
          <a:xfrm>
            <a:off x="457200" y="224155"/>
            <a:ext cx="7355159" cy="6249670"/>
          </a:xfrm>
        </p:spPr>
        <p:txBody>
          <a:bodyPr/>
          <a:lstStyle/>
          <a:p>
            <a:pPr>
              <a:defRPr/>
            </a:pPr>
            <a:r>
              <a:rPr lang="en-US"/>
              <a:t>Местный</a:t>
            </a:r>
            <a:r>
              <a:rPr lang="en-US"/>
              <a:t> </a:t>
            </a:r>
            <a:r>
              <a:rPr lang="en-US"/>
              <a:t>музыкальный</a:t>
            </a:r>
            <a:r>
              <a:rPr lang="en-US"/>
              <a:t> </a:t>
            </a:r>
            <a:r>
              <a:rPr lang="en-US"/>
              <a:t>фольклор</a:t>
            </a:r>
            <a:r>
              <a:rPr lang="en-US"/>
              <a:t> </a:t>
            </a:r>
            <a:r>
              <a:rPr lang="en-US"/>
              <a:t>по</a:t>
            </a:r>
            <a:r>
              <a:rPr lang="en-US"/>
              <a:t> </a:t>
            </a:r>
            <a:r>
              <a:rPr lang="en-US"/>
              <a:t>этнокультурному</a:t>
            </a:r>
            <a:r>
              <a:rPr lang="en-US"/>
              <a:t> </a:t>
            </a:r>
            <a:r>
              <a:rPr lang="en-US"/>
              <a:t>признаку</a:t>
            </a:r>
            <a:r>
              <a:rPr lang="en-US"/>
              <a:t> </a:t>
            </a:r>
            <a:r>
              <a:rPr lang="en-US"/>
              <a:t>крайне</a:t>
            </a:r>
            <a:r>
              <a:rPr lang="en-US"/>
              <a:t> </a:t>
            </a:r>
            <a:r>
              <a:rPr lang="en-US"/>
              <a:t>разнообразен</a:t>
            </a:r>
            <a:r>
              <a:rPr lang="en-US"/>
              <a:t>. </a:t>
            </a:r>
            <a:r>
              <a:rPr lang="en-US"/>
              <a:t>Его</a:t>
            </a:r>
            <a:r>
              <a:rPr lang="en-US"/>
              <a:t> </a:t>
            </a:r>
            <a:r>
              <a:rPr lang="en-US"/>
              <a:t>составляют</a:t>
            </a:r>
            <a:r>
              <a:rPr lang="en-US"/>
              <a:t> </a:t>
            </a:r>
            <a:r>
              <a:rPr lang="en-US"/>
              <a:t>русская</a:t>
            </a:r>
            <a:r>
              <a:rPr lang="en-US"/>
              <a:t>, </a:t>
            </a:r>
            <a:r>
              <a:rPr lang="en-US"/>
              <a:t>украинская</a:t>
            </a:r>
            <a:r>
              <a:rPr lang="en-US"/>
              <a:t>, </a:t>
            </a:r>
            <a:r>
              <a:rPr lang="en-US"/>
              <a:t>татарская</a:t>
            </a:r>
            <a:r>
              <a:rPr lang="en-US"/>
              <a:t>, </a:t>
            </a:r>
            <a:r>
              <a:rPr lang="en-US"/>
              <a:t>башкирская</a:t>
            </a:r>
            <a:r>
              <a:rPr lang="en-US"/>
              <a:t>, </a:t>
            </a:r>
            <a:r>
              <a:rPr lang="en-US"/>
              <a:t>казахская</a:t>
            </a:r>
            <a:r>
              <a:rPr lang="en-US"/>
              <a:t>, </a:t>
            </a:r>
            <a:r>
              <a:rPr lang="en-US"/>
              <a:t>мордовская</a:t>
            </a:r>
            <a:r>
              <a:rPr lang="en-US"/>
              <a:t> </a:t>
            </a:r>
            <a:r>
              <a:rPr lang="en-US"/>
              <a:t>и</a:t>
            </a:r>
            <a:r>
              <a:rPr lang="en-US"/>
              <a:t> </a:t>
            </a:r>
            <a:r>
              <a:rPr lang="en-US"/>
              <a:t>чувашская</a:t>
            </a:r>
            <a:r>
              <a:rPr lang="en-US"/>
              <a:t> </a:t>
            </a:r>
            <a:r>
              <a:rPr lang="en-US"/>
              <a:t>музыка</a:t>
            </a:r>
            <a:r>
              <a:rPr lang="en-US"/>
              <a:t>, </a:t>
            </a:r>
            <a:r>
              <a:rPr lang="en-US"/>
              <a:t>которая</a:t>
            </a:r>
            <a:r>
              <a:rPr lang="en-US"/>
              <a:t> </a:t>
            </a:r>
            <a:r>
              <a:rPr lang="en-US"/>
              <a:t>получила</a:t>
            </a:r>
            <a:r>
              <a:rPr lang="en-US"/>
              <a:t> </a:t>
            </a:r>
            <a:r>
              <a:rPr lang="en-US"/>
              <a:t>свое</a:t>
            </a:r>
            <a:r>
              <a:rPr lang="en-US"/>
              <a:t> </a:t>
            </a:r>
            <a:r>
              <a:rPr lang="en-US"/>
              <a:t>воплощение</a:t>
            </a:r>
            <a:r>
              <a:rPr lang="en-US"/>
              <a:t> </a:t>
            </a:r>
            <a:r>
              <a:rPr lang="en-US"/>
              <a:t>в</a:t>
            </a:r>
            <a:r>
              <a:rPr lang="en-US"/>
              <a:t> </a:t>
            </a:r>
            <a:r>
              <a:rPr lang="en-US"/>
              <a:t>вокальных</a:t>
            </a:r>
            <a:r>
              <a:rPr lang="en-US"/>
              <a:t> </a:t>
            </a:r>
            <a:r>
              <a:rPr lang="en-US"/>
              <a:t>и</a:t>
            </a:r>
            <a:r>
              <a:rPr lang="en-US"/>
              <a:t> </a:t>
            </a:r>
            <a:r>
              <a:rPr lang="en-US"/>
              <a:t>в</a:t>
            </a:r>
            <a:r>
              <a:rPr lang="en-US"/>
              <a:t> </a:t>
            </a:r>
            <a:r>
              <a:rPr lang="en-US"/>
              <a:t>инструментальных</a:t>
            </a:r>
            <a:r>
              <a:rPr lang="en-US"/>
              <a:t> </a:t>
            </a:r>
            <a:r>
              <a:rPr lang="en-US"/>
              <a:t>формах</a:t>
            </a:r>
            <a:r>
              <a:rPr lang="en-US"/>
              <a:t> – </a:t>
            </a:r>
            <a:r>
              <a:rPr lang="en-US"/>
              <a:t>наигрышах</a:t>
            </a:r>
            <a:r>
              <a:rPr lang="en-US"/>
              <a:t>. </a:t>
            </a:r>
            <a:r>
              <a:rPr lang="en-US"/>
              <a:t>Украшением</a:t>
            </a:r>
            <a:r>
              <a:rPr lang="en-US"/>
              <a:t> </a:t>
            </a:r>
            <a:r>
              <a:rPr lang="en-US"/>
              <a:t>плясовых</a:t>
            </a:r>
            <a:r>
              <a:rPr lang="en-US"/>
              <a:t>, </a:t>
            </a:r>
            <a:r>
              <a:rPr lang="en-US"/>
              <a:t>хороводных</a:t>
            </a:r>
            <a:r>
              <a:rPr lang="en-US"/>
              <a:t>, </a:t>
            </a:r>
            <a:r>
              <a:rPr lang="en-US"/>
              <a:t>семейно</a:t>
            </a:r>
            <a:r>
              <a:rPr lang="en-US"/>
              <a:t>-</a:t>
            </a:r>
            <a:r>
              <a:rPr lang="en-US"/>
              <a:t>бытовых</a:t>
            </a:r>
            <a:r>
              <a:rPr lang="en-US"/>
              <a:t> </a:t>
            </a:r>
            <a:r>
              <a:rPr lang="en-US"/>
              <a:t>песен</a:t>
            </a:r>
            <a:r>
              <a:rPr lang="en-US"/>
              <a:t> </a:t>
            </a:r>
            <a:r>
              <a:rPr lang="en-US"/>
              <a:t>являются</a:t>
            </a:r>
            <a:r>
              <a:rPr lang="en-US"/>
              <a:t> </a:t>
            </a:r>
            <a:r>
              <a:rPr lang="en-US"/>
              <a:t>народные</a:t>
            </a:r>
            <a:r>
              <a:rPr lang="en-US"/>
              <a:t> </a:t>
            </a:r>
            <a:r>
              <a:rPr lang="en-US"/>
              <a:t>инструменты</a:t>
            </a:r>
            <a:r>
              <a:rPr lang="en-US"/>
              <a:t>.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4" name="Содержимое 3" descr="бандура укр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24178" y="4289853"/>
            <a:ext cx="1620398" cy="243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гуси русский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7242446" y="-41910"/>
            <a:ext cx="1551305" cy="218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35690" y="4444988"/>
            <a:ext cx="2359356" cy="1767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83834" y="4285265"/>
            <a:ext cx="1719221" cy="2572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074218" y="3926783"/>
            <a:ext cx="1524132" cy="2286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      Народные инструменты</a:t>
            </a:r>
            <a:endParaRPr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 bwMode="auto"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идиофоны            аэрофоны               хордофоны</a:t>
            </a:r>
            <a:endParaRPr/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ru-RU" sz="1400" i="1">
                <a:latin typeface="Arial"/>
                <a:cs typeface="Arial"/>
              </a:rPr>
              <a:t>(самозвучащие шумовые                   (духовые)                                         (струнные)</a:t>
            </a:r>
            <a:endParaRPr/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ru-RU" sz="1400" i="1">
                <a:latin typeface="Arial"/>
                <a:cs typeface="Arial"/>
              </a:rPr>
              <a:t>народные инструменты)                  кугиклы,свистульки,                    гудок, гусли,                                                                        </a:t>
            </a:r>
            <a:endParaRPr/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ru-RU" sz="1400" i="1">
                <a:latin typeface="Arial"/>
                <a:cs typeface="Arial"/>
              </a:rPr>
              <a:t>колотушка,</a:t>
            </a:r>
            <a:r>
              <a:rPr lang="en-US" sz="1400" i="1">
                <a:latin typeface="Arial"/>
                <a:cs typeface="Arial"/>
              </a:rPr>
              <a:t>самоварная</a:t>
            </a:r>
            <a:r>
              <a:rPr lang="en-US" sz="1400" i="1">
                <a:latin typeface="Arial"/>
                <a:cs typeface="Arial"/>
              </a:rPr>
              <a:t> </a:t>
            </a:r>
            <a:r>
              <a:rPr lang="en-US" sz="1400" i="1">
                <a:latin typeface="Arial"/>
                <a:cs typeface="Arial"/>
              </a:rPr>
              <a:t>труба</a:t>
            </a:r>
            <a:r>
              <a:rPr lang="en-US" sz="1400" i="1">
                <a:latin typeface="Arial"/>
                <a:cs typeface="Arial"/>
              </a:rPr>
              <a:t>,</a:t>
            </a:r>
            <a:r>
              <a:rPr lang="ru-RU" sz="1400" i="1">
                <a:latin typeface="Arial"/>
                <a:cs typeface="Arial"/>
              </a:rPr>
              <a:t>        рог, окарины, дудки,                        цимбалы,</a:t>
            </a:r>
            <a:endParaRPr lang="en-US" sz="1400" i="1">
              <a:latin typeface="Arial"/>
              <a:cs typeface="Arial"/>
            </a:endParaRP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400" i="1">
                <a:latin typeface="Arial"/>
                <a:cs typeface="Arial"/>
              </a:rPr>
              <a:t> </a:t>
            </a:r>
            <a:r>
              <a:rPr lang="en-US" sz="1400" i="1">
                <a:latin typeface="Arial"/>
                <a:cs typeface="Arial"/>
              </a:rPr>
              <a:t>ложки</a:t>
            </a:r>
            <a:r>
              <a:rPr lang="en-US" sz="1400" i="1">
                <a:latin typeface="Arial"/>
                <a:cs typeface="Arial"/>
              </a:rPr>
              <a:t>, </a:t>
            </a:r>
            <a:r>
              <a:rPr lang="en-US" sz="1400" i="1">
                <a:latin typeface="Arial"/>
                <a:cs typeface="Arial"/>
              </a:rPr>
              <a:t>рубель</a:t>
            </a:r>
            <a:r>
              <a:rPr lang="en-US" sz="1400" i="1">
                <a:latin typeface="Arial"/>
                <a:cs typeface="Arial"/>
              </a:rPr>
              <a:t>, </a:t>
            </a:r>
            <a:r>
              <a:rPr lang="en-US" sz="1400" i="1">
                <a:latin typeface="Arial"/>
                <a:cs typeface="Arial"/>
              </a:rPr>
              <a:t>коса</a:t>
            </a:r>
            <a:r>
              <a:rPr lang="en-US" sz="1400" i="1">
                <a:latin typeface="Arial"/>
                <a:cs typeface="Arial"/>
              </a:rPr>
              <a:t>, </a:t>
            </a:r>
            <a:r>
              <a:rPr lang="en-US" sz="1400" i="1">
                <a:latin typeface="Arial"/>
                <a:cs typeface="Arial"/>
              </a:rPr>
              <a:t>сковорода</a:t>
            </a:r>
            <a:r>
              <a:rPr lang="en-US" sz="1400" i="1">
                <a:latin typeface="Arial"/>
                <a:cs typeface="Arial"/>
              </a:rPr>
              <a:t>, </a:t>
            </a:r>
            <a:r>
              <a:rPr lang="ru-RU" sz="1400" i="1">
                <a:latin typeface="Arial"/>
                <a:cs typeface="Arial"/>
              </a:rPr>
              <a:t>       манки, жалейка,                               бандура.</a:t>
            </a:r>
            <a:endParaRPr lang="en-US" sz="1400" i="1">
              <a:latin typeface="Arial"/>
              <a:cs typeface="Arial"/>
            </a:endParaRP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400" i="1">
                <a:latin typeface="Arial"/>
                <a:cs typeface="Arial"/>
              </a:rPr>
              <a:t>ухват</a:t>
            </a:r>
            <a:r>
              <a:rPr lang="en-US" sz="1400" i="1">
                <a:latin typeface="Arial"/>
                <a:cs typeface="Arial"/>
              </a:rPr>
              <a:t>, </a:t>
            </a:r>
            <a:r>
              <a:rPr lang="en-US" sz="1400" i="1">
                <a:latin typeface="Arial"/>
                <a:cs typeface="Arial"/>
              </a:rPr>
              <a:t>пастушья</a:t>
            </a:r>
            <a:r>
              <a:rPr lang="en-US" sz="1400" i="1">
                <a:latin typeface="Arial"/>
                <a:cs typeface="Arial"/>
              </a:rPr>
              <a:t> </a:t>
            </a:r>
            <a:r>
              <a:rPr lang="en-US" sz="1400" i="1">
                <a:latin typeface="Arial"/>
                <a:cs typeface="Arial"/>
              </a:rPr>
              <a:t>барабанка</a:t>
            </a:r>
            <a:r>
              <a:rPr lang="en-US" sz="1400" i="1">
                <a:latin typeface="Arial"/>
                <a:cs typeface="Arial"/>
              </a:rPr>
              <a:t> </a:t>
            </a:r>
            <a:r>
              <a:rPr lang="ru-RU" sz="1400" i="1">
                <a:latin typeface="Arial"/>
                <a:cs typeface="Arial"/>
              </a:rPr>
              <a:t>             волынка</a:t>
            </a:r>
            <a:endParaRPr lang="en-US" sz="1400" i="1">
              <a:latin typeface="Arial"/>
              <a:cs typeface="Arial"/>
            </a:endParaRP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400" i="1">
                <a:latin typeface="Arial"/>
                <a:cs typeface="Arial"/>
              </a:rPr>
              <a:t>со</a:t>
            </a:r>
            <a:r>
              <a:rPr lang="en-US" sz="1400" i="1">
                <a:latin typeface="Arial"/>
                <a:cs typeface="Arial"/>
              </a:rPr>
              <a:t> </a:t>
            </a:r>
            <a:r>
              <a:rPr lang="en-US" sz="1400" i="1">
                <a:latin typeface="Arial"/>
                <a:cs typeface="Arial"/>
              </a:rPr>
              <a:t>временем</a:t>
            </a:r>
            <a:r>
              <a:rPr lang="en-US" sz="1400" i="1">
                <a:latin typeface="Arial"/>
                <a:cs typeface="Arial"/>
              </a:rPr>
              <a:t> </a:t>
            </a:r>
            <a:r>
              <a:rPr lang="en-US" sz="1400" i="1">
                <a:latin typeface="Arial"/>
                <a:cs typeface="Arial"/>
              </a:rPr>
              <a:t>стали</a:t>
            </a:r>
            <a:r>
              <a:rPr lang="en-US" sz="1400" i="1">
                <a:latin typeface="Arial"/>
                <a:cs typeface="Arial"/>
              </a:rPr>
              <a:t> </a:t>
            </a:r>
            <a:endParaRPr/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400" i="1">
                <a:latin typeface="Arial"/>
                <a:cs typeface="Arial"/>
              </a:rPr>
              <a:t>самозвучащими</a:t>
            </a:r>
            <a:r>
              <a:rPr lang="en-US" sz="1400" i="1">
                <a:latin typeface="Arial"/>
                <a:cs typeface="Arial"/>
              </a:rPr>
              <a:t> </a:t>
            </a:r>
            <a:r>
              <a:rPr lang="en-US" sz="1400" i="1">
                <a:latin typeface="Arial"/>
                <a:cs typeface="Arial"/>
              </a:rPr>
              <a:t>инструмен</a:t>
            </a:r>
            <a:r>
              <a:rPr lang="ru-RU" sz="1400" i="1">
                <a:latin typeface="Arial"/>
                <a:cs typeface="Arial"/>
              </a:rPr>
              <a:t>-</a:t>
            </a:r>
            <a:endParaRPr/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400" i="1">
                <a:latin typeface="Arial"/>
                <a:cs typeface="Arial"/>
              </a:rPr>
              <a:t>тами</a:t>
            </a:r>
            <a:r>
              <a:rPr lang="en-US" sz="1400" i="1">
                <a:latin typeface="Arial"/>
                <a:cs typeface="Arial"/>
              </a:rPr>
              <a:t> </a:t>
            </a:r>
            <a:endParaRPr lang="ru-RU" sz="1400" i="1">
              <a:latin typeface="Arial"/>
              <a:cs typeface="Arial"/>
            </a:endParaRP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>
            <a:off x="1692275" y="1438275"/>
            <a:ext cx="969645" cy="694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>
            <a:off x="4500245" y="1371600"/>
            <a:ext cx="0" cy="833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cxnSpLocks/>
          </p:cNvCxnSpPr>
          <p:nvPr/>
        </p:nvCxnSpPr>
        <p:spPr bwMode="auto">
          <a:xfrm>
            <a:off x="6529070" y="1362075"/>
            <a:ext cx="707390" cy="626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605" y="764540"/>
            <a:ext cx="4037965" cy="57207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b="1">
                <a:solidFill>
                  <a:schemeClr val="tx1"/>
                </a:solidFill>
              </a:rPr>
              <a:t>Колотушку</a:t>
            </a:r>
            <a:r>
              <a:rPr lang="en-US" sz="1400">
                <a:solidFill>
                  <a:schemeClr val="tx1"/>
                </a:solidFill>
              </a:rPr>
              <a:t> (</a:t>
            </a:r>
            <a:r>
              <a:rPr lang="en-US" sz="1400">
                <a:solidFill>
                  <a:schemeClr val="tx1"/>
                </a:solidFill>
              </a:rPr>
              <a:t>в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Оренбурге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этот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инструмент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называли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«</a:t>
            </a:r>
            <a:r>
              <a:rPr lang="en-US" sz="1400">
                <a:solidFill>
                  <a:schemeClr val="tx1"/>
                </a:solidFill>
              </a:rPr>
              <a:t>кокошником</a:t>
            </a:r>
            <a:r>
              <a:rPr lang="en-US" sz="1400">
                <a:solidFill>
                  <a:schemeClr val="tx1"/>
                </a:solidFill>
              </a:rPr>
              <a:t>»</a:t>
            </a:r>
            <a:r>
              <a:rPr lang="en-US" sz="1400">
                <a:solidFill>
                  <a:schemeClr val="tx1"/>
                </a:solidFill>
              </a:rPr>
              <a:t>) - </a:t>
            </a:r>
            <a:r>
              <a:rPr lang="en-US" sz="1400">
                <a:solidFill>
                  <a:schemeClr val="tx1"/>
                </a:solidFill>
              </a:rPr>
              <a:t>самозвучащий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ударный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инструмент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В</a:t>
            </a:r>
            <a:r>
              <a:rPr lang="en-US" sz="1400">
                <a:solidFill>
                  <a:schemeClr val="tx1"/>
                </a:solidFill>
              </a:rPr>
              <a:t> XIX </a:t>
            </a:r>
            <a:r>
              <a:rPr lang="en-US" sz="1400">
                <a:solidFill>
                  <a:schemeClr val="tx1"/>
                </a:solidFill>
              </a:rPr>
              <a:t>в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этот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инструмент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использовался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ночными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сторожами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при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обходе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го­родских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улиц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Оренбурга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С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помощью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деревянных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колотушек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сторожа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оповещали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жителей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города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о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пожарах</a:t>
            </a:r>
            <a:r>
              <a:rPr lang="en-US" sz="1400">
                <a:solidFill>
                  <a:schemeClr val="tx1"/>
                </a:solidFill>
              </a:rPr>
              <a:t>, </a:t>
            </a:r>
            <a:r>
              <a:rPr lang="en-US" sz="1400">
                <a:solidFill>
                  <a:schemeClr val="tx1"/>
                </a:solidFill>
              </a:rPr>
              <a:t>наводнениях</a:t>
            </a:r>
            <a:r>
              <a:rPr lang="en-US" sz="1400">
                <a:solidFill>
                  <a:schemeClr val="tx1"/>
                </a:solidFill>
              </a:rPr>
              <a:t>.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начала</a:t>
            </a:r>
            <a:r>
              <a:rPr lang="en-US" sz="1400">
                <a:solidFill>
                  <a:schemeClr val="tx1"/>
                </a:solidFill>
              </a:rPr>
              <a:t> XX </a:t>
            </a:r>
            <a:r>
              <a:rPr lang="en-US" sz="1400">
                <a:solidFill>
                  <a:schemeClr val="tx1"/>
                </a:solidFill>
              </a:rPr>
              <a:t>в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колотушка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стала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использоваться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как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пастушеский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инструмент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в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сельской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жизни</a:t>
            </a:r>
            <a:r>
              <a:rPr lang="en-US" sz="1400">
                <a:solidFill>
                  <a:schemeClr val="tx1"/>
                </a:solidFill>
              </a:rPr>
              <a:t>.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В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Дедуровка</a:t>
            </a:r>
            <a:r>
              <a:rPr lang="en-US" sz="1400">
                <a:solidFill>
                  <a:schemeClr val="tx1"/>
                </a:solidFill>
              </a:rPr>
              <a:t>, </a:t>
            </a:r>
            <a:r>
              <a:rPr lang="en-US" sz="1400">
                <a:solidFill>
                  <a:schemeClr val="tx1"/>
                </a:solidFill>
              </a:rPr>
              <a:t>с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Кардаилово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при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выгоне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скота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можно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было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услышать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звуки</a:t>
            </a:r>
            <a:r>
              <a:rPr lang="en-US" sz="1400">
                <a:solidFill>
                  <a:schemeClr val="tx1"/>
                </a:solidFill>
              </a:rPr>
              <a:t>, </a:t>
            </a:r>
            <a:r>
              <a:rPr lang="en-US" sz="1400">
                <a:solidFill>
                  <a:schemeClr val="tx1"/>
                </a:solidFill>
              </a:rPr>
              <a:t>похожие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на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пулеметную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дробь</a:t>
            </a:r>
            <a:r>
              <a:rPr lang="en-US" sz="1400">
                <a:solidFill>
                  <a:schemeClr val="tx1"/>
                </a:solidFill>
              </a:rPr>
              <a:t>, </a:t>
            </a:r>
            <a:r>
              <a:rPr lang="en-US" sz="1400">
                <a:solidFill>
                  <a:schemeClr val="tx1"/>
                </a:solidFill>
              </a:rPr>
              <a:t>кото­рую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издавал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данный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народный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инструмент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Для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этого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пастухи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расходились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начинали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стучать</a:t>
            </a:r>
            <a:r>
              <a:rPr lang="en-US" sz="1400">
                <a:solidFill>
                  <a:schemeClr val="tx1"/>
                </a:solidFill>
              </a:rPr>
              <a:t>, </a:t>
            </a:r>
            <a:r>
              <a:rPr lang="en-US" sz="1400">
                <a:solidFill>
                  <a:schemeClr val="tx1"/>
                </a:solidFill>
              </a:rPr>
              <a:t>продвигаясь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к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месту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сбора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стада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Особый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звуко­вой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эффект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был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в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утренние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часы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при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ясной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погоде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en-US" sz="1400">
                <a:solidFill>
                  <a:schemeClr val="tx1"/>
                </a:solidFill>
              </a:rPr>
              <a:t>Сейчас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колотушка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используется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как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шумовой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инструмент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при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исполнении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плясовых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народных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песен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фольклорными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ансамблями</a:t>
            </a:r>
            <a:r>
              <a:rPr lang="en-US" sz="1400">
                <a:solidFill>
                  <a:schemeClr val="tx1"/>
                </a:solidFill>
              </a:rPr>
              <a:t>.</a:t>
            </a:r>
            <a:br>
              <a:rPr lang="en-US" sz="1400"/>
            </a:br>
            <a:br>
              <a:rPr lang="en-US" sz="1400"/>
            </a:br>
            <a:br>
              <a:rPr lang="en-US" sz="1400"/>
            </a:br>
            <a:endParaRPr lang="en-US" sz="1400"/>
          </a:p>
        </p:txBody>
      </p:sp>
      <p:pic>
        <p:nvPicPr>
          <p:cNvPr id="4" name="Замещающее содержимое 3"/>
          <p:cNvPicPr>
            <a:picLocks noChangeAspect="1" noGrp="1"/>
          </p:cNvPicPr>
          <p:nvPr>
            <p:ph sz="quarter" idx="1"/>
          </p:nvPr>
        </p:nvPicPr>
        <p:blipFill>
          <a:blip r:embed="rId2"/>
          <a:srcRect l="14510" t="0" r="0" b="13956"/>
          <a:stretch/>
        </p:blipFill>
        <p:spPr bwMode="auto">
          <a:xfrm>
            <a:off x="5508625" y="188594"/>
            <a:ext cx="2970530" cy="3672205"/>
          </a:xfrm>
          <a:prstGeom prst="roundRect">
            <a:avLst>
              <a:gd name="adj" fmla="val 16667"/>
            </a:avLst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 l="0" t="20148" r="2578" b="0"/>
          <a:stretch/>
        </p:blipFill>
        <p:spPr bwMode="auto">
          <a:xfrm>
            <a:off x="5915025" y="4220845"/>
            <a:ext cx="2328545" cy="1908810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310353"/>
            <a:ext cx="74676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>Надо заметить, что предметы быта и труда, имеющие прикладное на­значение в хозяйстве, многообразны: самоварная труба, ложки, рубель, ко­са, сковорода, ухват, пастушья </a:t>
            </a:r>
            <a:r>
              <a:rPr lang="ru-RU" sz="2000"/>
              <a:t>барабанка</a:t>
            </a:r>
            <a:r>
              <a:rPr lang="ru-RU" sz="2000"/>
              <a:t> со временем стали самозвучащи­ми инструментами (</a:t>
            </a:r>
            <a:r>
              <a:rPr lang="ru-RU" sz="2000"/>
              <a:t>идиофонами</a:t>
            </a:r>
            <a:r>
              <a:rPr lang="ru-RU" sz="2000"/>
              <a:t>), обычно сопровождают появление ряже­ных на Святки и Масленицу, создавая </a:t>
            </a:r>
            <a:r>
              <a:rPr lang="ru-RU" sz="2000"/>
              <a:t>невообразимый шум.</a:t>
            </a:r>
            <a:endParaRPr lang="ru-RU" sz="2000"/>
          </a:p>
          <a:p>
            <a:pPr>
              <a:defRPr/>
            </a:pPr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2078" y="2765409"/>
            <a:ext cx="28575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2120772" y="4412200"/>
            <a:ext cx="2785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«</a:t>
            </a:r>
            <a:r>
              <a:rPr lang="ru-RU" sz="1200" i="1"/>
              <a:t>Пастушья </a:t>
            </a:r>
            <a:r>
              <a:rPr lang="ru-RU" sz="1200" i="1"/>
              <a:t>барабанка</a:t>
            </a:r>
            <a:r>
              <a:rPr lang="ru-RU" sz="1200"/>
              <a:t>»</a:t>
            </a:r>
            <a:endParaRPr lang="ru-RU" sz="12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38516" y="3847869"/>
            <a:ext cx="95250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6882830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24315" y="2827726"/>
            <a:ext cx="1552871" cy="234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715206" y="5460265"/>
            <a:ext cx="149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/>
              <a:t>«Рубель»</a:t>
            </a:r>
            <a:endParaRPr lang="ru-RU" sz="1600" i="1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4449" y="4715831"/>
            <a:ext cx="2332856" cy="1697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907968" y="651603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i="1"/>
              <a:t>Деревянные ложки</a:t>
            </a:r>
            <a:endParaRPr lang="ru-RU" sz="1400" i="1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230627" y="2741778"/>
            <a:ext cx="2507738" cy="1690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16079" y="4839456"/>
            <a:ext cx="28575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14282" y="227060"/>
            <a:ext cx="8929718" cy="1306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846740"/>
                </a:solidFill>
                <a:latin typeface="Century Schoolbook"/>
              </a:rPr>
              <a:t>Башкирский народный  </a:t>
            </a:r>
            <a:r>
              <a:rPr lang="ru-RU" sz="3600" b="1">
                <a:solidFill>
                  <a:srgbClr val="846740"/>
                </a:solidFill>
                <a:latin typeface="Century Schoolbook"/>
              </a:rPr>
              <a:t>инструмент</a:t>
            </a:r>
            <a:r>
              <a:rPr lang="ru-RU" sz="3600" b="1">
                <a:solidFill>
                  <a:srgbClr val="846740"/>
                </a:solidFill>
                <a:latin typeface="Century Schoolbook"/>
              </a:rPr>
              <a:t> </a:t>
            </a:r>
            <a:r>
              <a:rPr lang="ru-RU" sz="4400" b="1">
                <a:solidFill>
                  <a:srgbClr val="846740"/>
                </a:solidFill>
                <a:latin typeface="Century Schoolbook"/>
              </a:rPr>
              <a:t>«КУБЫЗ</a:t>
            </a:r>
            <a:r>
              <a:rPr lang="ru-RU" sz="4400" b="1">
                <a:solidFill>
                  <a:srgbClr val="846740"/>
                </a:solidFill>
                <a:latin typeface="Century Schoolbook"/>
              </a:rPr>
              <a:t>»</a:t>
            </a:r>
            <a:endParaRPr lang="ru-RU" sz="4400" b="1">
              <a:solidFill>
                <a:srgbClr val="846740"/>
              </a:solidFill>
              <a:latin typeface="Century Schoolbook"/>
            </a:endParaRPr>
          </a:p>
        </p:txBody>
      </p:sp>
      <p:pic>
        <p:nvPicPr>
          <p:cNvPr id="6" name="Содержимое 5" descr="кубыз башкиры.jpg"/>
          <p:cNvPicPr>
            <a:picLocks noChangeAspect="1" noGrp="1"/>
          </p:cNvPicPr>
          <p:nvPr>
            <p:ph sz="quarter" idx="1"/>
          </p:nvPr>
        </p:nvPicPr>
        <p:blipFill>
          <a:blip r:embed="rId2"/>
          <a:stretch/>
        </p:blipFill>
        <p:spPr bwMode="auto">
          <a:xfrm>
            <a:off x="214282" y="141277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убых башкиры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7984" y="1506194"/>
            <a:ext cx="3207268" cy="240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ubyz_Ansambl_Kubyzistok_BGPU_DARYA_-_Kubyz_Popurri_na_bashkirskie_nar._temy_kubyz_(iPleer.fm).mp3"/>
          <p:cNvPicPr>
            <a:picLocks noChangeAspect="1" noRot="1"/>
          </p:cNvPicPr>
          <p:nvPr>
            <a:audioFile r:link="rId6"/>
          </p:nvPr>
        </p:nvPicPr>
        <p:blipFill>
          <a:blip r:embed="rId4"/>
          <a:stretch/>
        </p:blipFill>
        <p:spPr bwMode="auto">
          <a:xfrm>
            <a:off x="8358214" y="5857892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07504" y="3911645"/>
            <a:ext cx="8147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/>
              <a:t>Кубыз</a:t>
            </a:r>
            <a:r>
              <a:rPr lang="ru-RU" sz="1600"/>
              <a:t> – язычковый народный музыкальный инструмент. Изготавливается из дерева </a:t>
            </a:r>
            <a:r>
              <a:rPr lang="ru-RU" sz="1600"/>
              <a:t>или металла. </a:t>
            </a:r>
            <a:r>
              <a:rPr lang="ru-RU" sz="1600"/>
              <a:t>Кубыз</a:t>
            </a:r>
            <a:r>
              <a:rPr lang="ru-RU" sz="1600"/>
              <a:t> </a:t>
            </a:r>
            <a:r>
              <a:rPr lang="ru-RU" sz="1600"/>
              <a:t>является одним из древнейших музыкальных инструментов, инструмент этого типа найден  в археологических раскопках на Русском Севере, известен как музыкальный инструмент народов Алтая, тюркских народов Поволжья и Урала. </a:t>
            </a:r>
            <a:r>
              <a:rPr lang="ru-RU" sz="1600"/>
              <a:t> Представляет </a:t>
            </a:r>
            <a:r>
              <a:rPr lang="ru-RU" sz="1600"/>
              <a:t>собой металлическую или деревянную дугу с язычком в центре. Исполнитель зажимает инструмент губами и придерживает левой рукой, приблизив к зубам. Язычок защипывается пальцем правой руки,  он приходит движение и при вибрации издает </a:t>
            </a:r>
            <a:r>
              <a:rPr lang="ru-RU" sz="1600"/>
              <a:t>бурдонный</a:t>
            </a:r>
            <a:r>
              <a:rPr lang="ru-RU" sz="1600"/>
              <a:t> звук, от которого при изменении артикуляции извлекаются обертоны. Звук деревянного инструмента тихий, металлический </a:t>
            </a:r>
            <a:r>
              <a:rPr lang="ru-RU" sz="1600"/>
              <a:t>кубыз</a:t>
            </a:r>
            <a:r>
              <a:rPr lang="ru-RU" sz="1600"/>
              <a:t> звучит немного громче и отчетливей, продлевает звук с помощью вибрации, диапазон в пределах одной октавы.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 bwMode="auto">
          <a:xfrm>
            <a:off x="179512" y="188640"/>
            <a:ext cx="74676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/>
              <a:t>Повсеместное распространение имеет </a:t>
            </a:r>
            <a:r>
              <a:rPr lang="ru-RU" sz="1800" b="1"/>
              <a:t>дудка. </a:t>
            </a:r>
            <a:r>
              <a:rPr lang="ru-RU" sz="1800"/>
              <a:t>Существует много раз­новидностей этого инструмента. Переселенцы из Курской области назы­вают этот инструмент дудки-</a:t>
            </a:r>
            <a:r>
              <a:rPr lang="ru-RU" sz="1800"/>
              <a:t>пыжатки</a:t>
            </a:r>
            <a:r>
              <a:rPr lang="ru-RU" sz="1800"/>
              <a:t> (от слова «пыж», так называется од­на из деталей дудки). Традиционно </a:t>
            </a:r>
            <a:r>
              <a:rPr lang="ru-RU" sz="1800"/>
              <a:t>пыжатки</a:t>
            </a:r>
            <a:r>
              <a:rPr lang="ru-RU" sz="1800"/>
              <a:t> изготавливаются из клена, хо­тя можно сделать дудку из другого дерева, например из бузины. Дудка - открытая с обеих сторон трубка из выдолбленного дерева около 40 см дли­ны. Имеет 5-6 пальцевых отверстий, позволяющих извлекать из нее не­сколько звуков. На дудке легко образуется </a:t>
            </a:r>
            <a:r>
              <a:rPr lang="ru-RU" sz="1800"/>
              <a:t>передувание</a:t>
            </a:r>
            <a:r>
              <a:rPr lang="ru-RU" sz="1800"/>
              <a:t> - это особый при­ем игры на духовых инструментах, позволяющий извлекать звуки октавой выше основного звукоряда. На этом инструменте можно исполнять как быстрые плясовые песни, так и медленные лирические, как мажорные, так и минорные.</a:t>
            </a:r>
            <a:endParaRPr/>
          </a:p>
          <a:p>
            <a:pPr>
              <a:defRPr/>
            </a:pPr>
            <a:endParaRPr lang="ru-RU" sz="1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7584" y="4381584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9838" t="32674" r="9837" b="0"/>
          <a:stretch/>
        </p:blipFill>
        <p:spPr bwMode="auto">
          <a:xfrm>
            <a:off x="4788024" y="4291865"/>
            <a:ext cx="3058283" cy="1922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 bwMode="auto">
          <a:xfrm>
            <a:off x="245964" y="188654"/>
            <a:ext cx="7467600" cy="487375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600">
                <a:latin typeface="Georgia"/>
              </a:rPr>
              <a:t>Аэрофоны - это разнообразные духовые инструменты, изготовляе­мые из дерева. </a:t>
            </a:r>
            <a:r>
              <a:rPr lang="ru-RU" sz="1600">
                <a:latin typeface="Georgia"/>
              </a:rPr>
              <a:t>Семейство </a:t>
            </a:r>
            <a:r>
              <a:rPr lang="ru-RU" sz="1600">
                <a:latin typeface="Georgia"/>
              </a:rPr>
              <a:t>свистящих духовых народных инструментов образуется от свиста струи воздуха при рассечении о тот или иной специальный ост­рый выступ: </a:t>
            </a:r>
            <a:r>
              <a:rPr lang="ru-RU" sz="1600">
                <a:latin typeface="Georgia"/>
              </a:rPr>
              <a:t>кугиклы</a:t>
            </a:r>
            <a:r>
              <a:rPr lang="ru-RU" sz="1600">
                <a:latin typeface="Georgia"/>
              </a:rPr>
              <a:t>, свистульки, рог, окарины. Можно считать, что к груп­пе духовых музыкальных инструментов относятся все те музыкальные инст­рументы, звук в которых образуется при помощи воздуха.</a:t>
            </a:r>
            <a:r>
              <a:rPr lang="ru-RU" sz="2000">
                <a:latin typeface="Georgia"/>
              </a:rPr>
              <a:t> </a:t>
            </a:r>
            <a:r>
              <a:rPr lang="ru-RU" sz="1600">
                <a:latin typeface="Georgia"/>
              </a:rPr>
              <a:t>Такие народные инструменты, как </a:t>
            </a:r>
            <a:r>
              <a:rPr lang="ru-RU" sz="1600">
                <a:latin typeface="Georgia"/>
              </a:rPr>
              <a:t>кугиклы</a:t>
            </a:r>
            <a:r>
              <a:rPr lang="ru-RU" sz="1600">
                <a:latin typeface="Georgia"/>
              </a:rPr>
              <a:t>, дудки, манки сохрани­лись до наших дней. На фестивалях и конкурсах народного творчества можно увидеть эти инструменты и услышать их звучание в исполнении </a:t>
            </a:r>
            <a:r>
              <a:rPr lang="ru-RU" sz="1600">
                <a:latin typeface="Georgia"/>
              </a:rPr>
              <a:t>коллективов на фестивале «Обильный край </a:t>
            </a:r>
            <a:r>
              <a:rPr lang="ru-RU" sz="1600">
                <a:latin typeface="Georgia"/>
              </a:rPr>
              <a:t>благославеный</a:t>
            </a:r>
            <a:r>
              <a:rPr lang="ru-RU" sz="1600">
                <a:latin typeface="Georgia"/>
              </a:rPr>
              <a:t>» ежегодно проводимый в Оренбургской области. </a:t>
            </a:r>
            <a:endParaRPr lang="ru-RU" sz="1600">
              <a:latin typeface="Georgia"/>
            </a:endParaRPr>
          </a:p>
          <a:p>
            <a:pPr algn="just">
              <a:defRPr/>
            </a:pPr>
            <a:endParaRPr lang="ru-RU" sz="1600" b="0" i="0">
              <a:solidFill>
                <a:srgbClr val="333333"/>
              </a:solidFill>
              <a:latin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8355" y="3152499"/>
            <a:ext cx="1567076" cy="1567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78839" y="3152556"/>
            <a:ext cx="2448272" cy="1623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 flipH="1">
            <a:off x="513263" y="4615231"/>
            <a:ext cx="144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/>
              <a:t>Дудка</a:t>
            </a:r>
            <a:endParaRPr lang="ru-RU" sz="1600" i="1"/>
          </a:p>
        </p:txBody>
      </p:sp>
      <p:sp>
        <p:nvSpPr>
          <p:cNvPr id="8" name="TextBox 7"/>
          <p:cNvSpPr txBox="1"/>
          <p:nvPr/>
        </p:nvSpPr>
        <p:spPr bwMode="auto">
          <a:xfrm>
            <a:off x="2987824" y="4529669"/>
            <a:ext cx="1485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/>
              <a:t>Манок</a:t>
            </a:r>
            <a:endParaRPr lang="ru-RU" sz="1600" i="1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16126" y="3086061"/>
            <a:ext cx="1748496" cy="1756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l="10676" t="4441" r="12351" b="12938"/>
          <a:stretch/>
        </p:blipFill>
        <p:spPr bwMode="auto">
          <a:xfrm>
            <a:off x="6804248" y="3168370"/>
            <a:ext cx="2016224" cy="1440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6711231" y="47238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/>
              <a:t>Кугиклы</a:t>
            </a:r>
            <a:endParaRPr lang="ru-RU" sz="1600" i="1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5964" y="4953785"/>
            <a:ext cx="2448272" cy="16501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 flipH="1">
            <a:off x="845053" y="6532977"/>
            <a:ext cx="1250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/>
              <a:t>Волынка</a:t>
            </a:r>
            <a:endParaRPr lang="ru-RU" sz="1600" i="1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004156" y="4918054"/>
            <a:ext cx="28575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 flipH="1">
            <a:off x="3686757" y="6520188"/>
            <a:ext cx="204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/>
              <a:t>Жалейка</a:t>
            </a:r>
            <a:endParaRPr lang="ru-RU" sz="1600" i="1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 l="0" t="0" r="0" b="4132"/>
          <a:stretch/>
        </p:blipFill>
        <p:spPr bwMode="auto">
          <a:xfrm>
            <a:off x="6197824" y="5053734"/>
            <a:ext cx="2466975" cy="17714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 flipH="1">
            <a:off x="7431311" y="6484223"/>
            <a:ext cx="138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/>
              <a:t>Окарина</a:t>
            </a:r>
            <a:endParaRPr lang="ru-RU" sz="16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</a:majorFont>
      <a:minorFont>
        <a:latin typeface="Century Schoolbook"/>
        <a:ea typeface="Arial"/>
        <a:cs typeface="Arial"/>
      </a:minorFont>
    </a:fontScheme>
    <a:fmtScheme name="Эркер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algn="tl" flip="y" sx="40000" sy="5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0</Words>
  <Application>r7-office/2024.3.2.622</Application>
  <DocSecurity>0</DocSecurity>
  <PresentationFormat>Экран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</dc:title>
  <dc:subject/>
  <dc:creator>_Допинг_56</dc:creator>
  <cp:keywords/>
  <dc:description/>
  <dc:identifier/>
  <dc:language/>
  <cp:lastModifiedBy>Татьяна Светлова</cp:lastModifiedBy>
  <cp:revision>37</cp:revision>
  <dcterms:created xsi:type="dcterms:W3CDTF">2017-10-18T09:20:00Z</dcterms:created>
  <dcterms:modified xsi:type="dcterms:W3CDTF">2025-03-11T06:39:52Z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43DC9FABE067438FA4B08EFC6C127FA3_12</vt:lpwstr>
  </property>
  <property fmtid="{D5CDD505-2E9C-101B-9397-08002B2CF9AE}" pid="3" name="KSOProductBuildVer">
    <vt:lpwstr>1049-12.2.0.20326</vt:lpwstr>
  </property>
</Properties>
</file>