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3" r:id="rId4"/>
    <p:sldId id="260" r:id="rId5"/>
    <p:sldId id="261" r:id="rId6"/>
    <p:sldId id="257" r:id="rId7"/>
    <p:sldId id="264" r:id="rId8"/>
    <p:sldId id="265" r:id="rId9"/>
    <p:sldId id="266" r:id="rId10"/>
    <p:sldId id="267" r:id="rId11"/>
    <p:sldId id="276" r:id="rId12"/>
    <p:sldId id="268" r:id="rId13"/>
    <p:sldId id="275" r:id="rId14"/>
    <p:sldId id="274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67" y="-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Лист1!$A$1:$F$1</c:f>
              <c:strCache>
                <c:ptCount val="6"/>
                <c:pt idx="0">
                  <c:v>0-5 лет</c:v>
                </c:pt>
                <c:pt idx="1">
                  <c:v>5-10 лет</c:v>
                </c:pt>
                <c:pt idx="2">
                  <c:v>10-15 лет</c:v>
                </c:pt>
                <c:pt idx="3">
                  <c:v>15-20 лет</c:v>
                </c:pt>
                <c:pt idx="4">
                  <c:v>20 и более</c:v>
                </c:pt>
                <c:pt idx="5">
                  <c:v>от 35 лет</c:v>
                </c:pt>
              </c:strCache>
            </c:strRef>
          </c:cat>
          <c:val>
            <c:numRef>
              <c:f>Лист1!$A$2:$F$2</c:f>
              <c:numCache>
                <c:formatCode>General</c:formatCode>
                <c:ptCount val="6"/>
                <c:pt idx="0">
                  <c:v>10</c:v>
                </c:pt>
                <c:pt idx="1">
                  <c:v>6</c:v>
                </c:pt>
                <c:pt idx="2">
                  <c:v>6</c:v>
                </c:pt>
                <c:pt idx="3">
                  <c:v>4</c:v>
                </c:pt>
                <c:pt idx="4">
                  <c:v>12</c:v>
                </c:pt>
                <c:pt idx="5">
                  <c:v>4</c:v>
                </c:pt>
              </c:numCache>
            </c:numRef>
          </c:val>
        </c:ser>
        <c:dLbls>
          <c:showVal val="1"/>
        </c:dLbls>
        <c:gapWidth val="79"/>
        <c:shape val="box"/>
        <c:axId val="126098432"/>
        <c:axId val="91411200"/>
        <c:axId val="0"/>
      </c:bar3DChart>
      <c:catAx>
        <c:axId val="12609843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1200"/>
        <c:crosses val="autoZero"/>
        <c:auto val="1"/>
        <c:lblAlgn val="ctr"/>
        <c:lblOffset val="100"/>
      </c:catAx>
      <c:valAx>
        <c:axId val="9141120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2609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89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05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367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570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48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691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140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458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114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763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759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61403-562F-4E91-BDA1-855DA4770FC4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1EB6C-BFEC-46EB-83FA-E45919EF2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607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201228" y="2177414"/>
            <a:ext cx="8706912" cy="2733006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«Наставничество, как модель эффективного педагогического сопровождения участников образовательных отношений»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084" y="120540"/>
            <a:ext cx="7614564" cy="774259"/>
          </a:xfrm>
          <a:prstGeom prst="rect">
            <a:avLst/>
          </a:prstGeom>
        </p:spPr>
      </p:pic>
      <p:sp>
        <p:nvSpPr>
          <p:cNvPr id="10" name="Нашивка 9"/>
          <p:cNvSpPr/>
          <p:nvPr/>
        </p:nvSpPr>
        <p:spPr>
          <a:xfrm>
            <a:off x="8908140" y="2177414"/>
            <a:ext cx="2405815" cy="2733006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7540831" y="2178036"/>
            <a:ext cx="2677365" cy="2733006"/>
          </a:xfrm>
          <a:prstGeom prst="chevr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10151091" y="2177414"/>
            <a:ext cx="2040909" cy="2733006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6994248" y="5315697"/>
            <a:ext cx="4845134" cy="1096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Старший воспитатель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высшей кв. категории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Батурина Наталья Юрьевна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842" y="2351761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297" y="2397319"/>
            <a:ext cx="59813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13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2615267" y="440137"/>
            <a:ext cx="9203377" cy="1566793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«Целевые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микрогруппы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педагогов».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микрогрупп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педагогов дошкольного учреждения, объединенных одной творческой целью: мастер-классы, открытые занятия, мастер-сессии победителей и призеров профессиональных конкурсов, создание профессиональных  сайтов педагогов.</a:t>
            </a:r>
          </a:p>
        </p:txBody>
      </p:sp>
      <p:sp>
        <p:nvSpPr>
          <p:cNvPr id="2" name="Овал 1"/>
          <p:cNvSpPr/>
          <p:nvPr/>
        </p:nvSpPr>
        <p:spPr>
          <a:xfrm>
            <a:off x="593767" y="201881"/>
            <a:ext cx="2030680" cy="200693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57600" y="36100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4390" y="878774"/>
            <a:ext cx="222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«Партнёры»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17" y="2505246"/>
            <a:ext cx="4710189" cy="3539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80" y="2505246"/>
            <a:ext cx="5122948" cy="3539491"/>
          </a:xfrm>
          <a:prstGeom prst="rect">
            <a:avLst/>
          </a:prstGeom>
        </p:spPr>
      </p:pic>
      <p:pic>
        <p:nvPicPr>
          <p:cNvPr id="8" name="Рисунок 7" descr="C:\Users\ГлавБух\Desktop\Entraide solidarite ©Michael D Brown 2013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7013" y="5106390"/>
            <a:ext cx="2169943" cy="15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777" b="19453"/>
          <a:stretch/>
        </p:blipFill>
        <p:spPr>
          <a:xfrm>
            <a:off x="1376207" y="1128155"/>
            <a:ext cx="9002826" cy="39188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7926" y="200385"/>
            <a:ext cx="10406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 с начальником управления образования г. Орска Масловой Светланой Витальевной</a:t>
            </a:r>
            <a:endParaRPr lang="ru-RU" sz="2400" b="1" i="0" dirty="0">
              <a:solidFill>
                <a:srgbClr val="3B42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1270"/>
          <a:stretch/>
        </p:blipFill>
        <p:spPr>
          <a:xfrm>
            <a:off x="8206801" y="4495419"/>
            <a:ext cx="3985199" cy="2353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6845" b="7773"/>
          <a:stretch/>
        </p:blipFill>
        <p:spPr>
          <a:xfrm>
            <a:off x="0" y="4512623"/>
            <a:ext cx="4180114" cy="2371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59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2541320" y="344384"/>
            <a:ext cx="9203377" cy="1638796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«Студент – заведующий ОО».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Краткосрочное наставничество: практическая подготовка студентов ГАПОУ «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Педколледж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Орска (будущих воспитателей) к профессиональной деятельности посредством создания и реализации практико-ориентированных проектов в тандеме «наставник–студент» с учетом запросов заведующего ДО (работодателя).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93767" y="201881"/>
            <a:ext cx="2030680" cy="20069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0639" y="890649"/>
            <a:ext cx="209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«Студент»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ГлавБух\Desktop\Entraide solidarite ©Michael D Brown 2013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0224" y="4738253"/>
            <a:ext cx="2526202" cy="17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Диск Д сер пк\Мои документы\Фото\2022-2023\Коллектив\1679639468283.jpg"/>
          <p:cNvPicPr>
            <a:picLocks noChangeAspect="1" noChangeArrowheads="1"/>
          </p:cNvPicPr>
          <p:nvPr/>
        </p:nvPicPr>
        <p:blipFill>
          <a:blip r:embed="rId3" cstate="print"/>
          <a:srcRect t="24898" b="12245"/>
          <a:stretch>
            <a:fillRect/>
          </a:stretch>
        </p:blipFill>
        <p:spPr bwMode="auto">
          <a:xfrm>
            <a:off x="6973334" y="2280061"/>
            <a:ext cx="5012828" cy="2363190"/>
          </a:xfrm>
          <a:prstGeom prst="rect">
            <a:avLst/>
          </a:prstGeom>
          <a:noFill/>
        </p:spPr>
      </p:pic>
      <p:pic>
        <p:nvPicPr>
          <p:cNvPr id="1030" name="Picture 6" descr="C:\Users\ГлавБух\Desktop\Флешка\ФОТО мои\Педколледж, 2022.jpg"/>
          <p:cNvPicPr>
            <a:picLocks noChangeAspect="1" noChangeArrowheads="1"/>
          </p:cNvPicPr>
          <p:nvPr/>
        </p:nvPicPr>
        <p:blipFill>
          <a:blip r:embed="rId4" cstate="print"/>
          <a:srcRect t="11019" b="10579"/>
          <a:stretch>
            <a:fillRect/>
          </a:stretch>
        </p:blipFill>
        <p:spPr bwMode="auto">
          <a:xfrm>
            <a:off x="4275117" y="2190998"/>
            <a:ext cx="2619605" cy="4449928"/>
          </a:xfrm>
          <a:prstGeom prst="rect">
            <a:avLst/>
          </a:prstGeom>
          <a:noFill/>
        </p:spPr>
      </p:pic>
      <p:pic>
        <p:nvPicPr>
          <p:cNvPr id="1031" name="Picture 7" descr="C:\Users\ГлавБух\Desktop\Флешка\ФОТО мои\16679659073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256" y="2768064"/>
            <a:ext cx="3968029" cy="298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Диск Д сер пк\Мои документы\Фото\2022-2023\Квест для педагогов\1681322347490.jpg"/>
          <p:cNvPicPr>
            <a:picLocks noChangeAspect="1" noChangeArrowheads="1"/>
          </p:cNvPicPr>
          <p:nvPr/>
        </p:nvPicPr>
        <p:blipFill>
          <a:blip r:embed="rId2" cstate="print"/>
          <a:srcRect t="21633"/>
          <a:stretch>
            <a:fillRect/>
          </a:stretch>
        </p:blipFill>
        <p:spPr bwMode="auto">
          <a:xfrm>
            <a:off x="6982691" y="700644"/>
            <a:ext cx="4920343" cy="2891942"/>
          </a:xfrm>
          <a:prstGeom prst="rect">
            <a:avLst/>
          </a:prstGeom>
          <a:noFill/>
        </p:spPr>
      </p:pic>
      <p:pic>
        <p:nvPicPr>
          <p:cNvPr id="4" name="Picture 2" descr="D:\Диск Д сер пк\Мои документы\Фото\2022-2023\Квест для педагогов\1681322347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20" y="1080654"/>
            <a:ext cx="4702630" cy="3526973"/>
          </a:xfrm>
          <a:prstGeom prst="rect">
            <a:avLst/>
          </a:prstGeom>
          <a:noFill/>
        </p:spPr>
      </p:pic>
      <p:pic>
        <p:nvPicPr>
          <p:cNvPr id="3" name="Picture 4" descr="D:\Диск Д сер пк\Мои документы\Фото\2022-2023\Квест для педагогов\IMG_20230412_144220.jpg"/>
          <p:cNvPicPr>
            <a:picLocks noChangeAspect="1" noChangeArrowheads="1"/>
          </p:cNvPicPr>
          <p:nvPr/>
        </p:nvPicPr>
        <p:blipFill>
          <a:blip r:embed="rId4" cstate="print"/>
          <a:srcRect t="19302"/>
          <a:stretch>
            <a:fillRect/>
          </a:stretch>
        </p:blipFill>
        <p:spPr bwMode="auto">
          <a:xfrm>
            <a:off x="3396343" y="3847606"/>
            <a:ext cx="8264405" cy="30103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50670" y="332508"/>
            <a:ext cx="506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«Формула успеха»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ГлавБух\Desktop\Entraide solidarite ©Michael D Brown 2013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504" y="1555666"/>
            <a:ext cx="2526202" cy="17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лавБух\Desktop\НАСТАВНИЧЕСТВО телемост\Шнуров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33917" y="94529"/>
            <a:ext cx="2681874" cy="28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ГлавБух\Desktop\НАСТАВНИЧЕСТВО телемост\Шнуровк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6904" y="2691742"/>
            <a:ext cx="3693226" cy="3693226"/>
          </a:xfrm>
          <a:prstGeom prst="rect">
            <a:avLst/>
          </a:prstGeom>
          <a:noFill/>
        </p:spPr>
      </p:pic>
      <p:pic>
        <p:nvPicPr>
          <p:cNvPr id="7" name="Рисунок 6" descr="C:\Users\ГлавБух\Desktop\Entraide solidarite ©Michael D Brown 2013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9490" y="515572"/>
            <a:ext cx="2526202" cy="17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184" y="3643745"/>
            <a:ext cx="4943657" cy="2780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732" y="415635"/>
            <a:ext cx="4842165" cy="322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2517569" y="581890"/>
            <a:ext cx="9203377" cy="1377538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 ЦПП г. Орска – педагог-психолог – педагог ДОО».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обучает педагогов, как сохранить эмоционально-комфортную обстановку в педагогическом коллективе, облегчает адаптацию молодых педагогов и проводит работу по профилактике проф. выгорания педагогов.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93767" y="201881"/>
            <a:ext cx="2030680" cy="200693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46265" y="890649"/>
            <a:ext cx="2143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«Гармония»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ГлавБух\Desktop\НАСТАВНИЧЕСТВО телемост\168378045142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503" y="2604711"/>
            <a:ext cx="4736275" cy="365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лавБух\Desktop\Entraide solidarite ©Michael D Brown 2013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5604" y="2210008"/>
            <a:ext cx="2169943" cy="15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eerAsus\Desktop\21-12-2022_12-06-41 - копия\IMG20221221135248.jpg"/>
          <p:cNvPicPr/>
          <p:nvPr/>
        </p:nvPicPr>
        <p:blipFill>
          <a:blip r:embed="rId4" cstate="print"/>
          <a:srcRect l="12500" r="12500"/>
          <a:stretch>
            <a:fillRect/>
          </a:stretch>
        </p:blipFill>
        <p:spPr bwMode="auto">
          <a:xfrm>
            <a:off x="8715297" y="2213950"/>
            <a:ext cx="2886075" cy="2550022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9" name="Рисунок 8" descr="C:\Users\UeerAsus\Desktop\21-12-2022_12-06-41 - копия\IMG20221221135530.jpg"/>
          <p:cNvPicPr/>
          <p:nvPr/>
        </p:nvPicPr>
        <p:blipFill>
          <a:blip r:embed="rId5" cstate="print"/>
          <a:srcRect l="12488" r="12488"/>
          <a:stretch>
            <a:fillRect/>
          </a:stretch>
        </p:blipFill>
        <p:spPr bwMode="auto">
          <a:xfrm>
            <a:off x="6316870" y="3941945"/>
            <a:ext cx="2886075" cy="2571750"/>
          </a:xfrm>
          <a:prstGeom prst="rect">
            <a:avLst/>
          </a:prstGeom>
          <a:noFill/>
          <a:ln w="190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2517569" y="581890"/>
            <a:ext cx="9203377" cy="1377538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«Школьник – дошкольник».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будущими выпускниками школы, планирующие поступление в педагогические ВУЗы и колледжи (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совместной образовательной деятельности, игровых программах, проектной деятельности).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93767" y="201881"/>
            <a:ext cx="2030680" cy="200693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93767" y="985652"/>
            <a:ext cx="204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«Вожатый»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ГлавБух\Desktop\Entraide solidarite ©Michael D Brown 2013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7029" y="2481942"/>
            <a:ext cx="2169943" cy="15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лавБух\Desktop\НАСТАВНИЧЕСТВО телемост\Вожатый 1.jpg"/>
          <p:cNvPicPr/>
          <p:nvPr/>
        </p:nvPicPr>
        <p:blipFill>
          <a:blip r:embed="rId3" cstate="print"/>
          <a:srcRect t="6436" b="4990"/>
          <a:stretch>
            <a:fillRect/>
          </a:stretch>
        </p:blipFill>
        <p:spPr bwMode="auto">
          <a:xfrm>
            <a:off x="8122721" y="2220684"/>
            <a:ext cx="3800105" cy="2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лавБух\Desktop\НАСТАВНИЧЕСТВО телемост\Вожатый 2.jpg"/>
          <p:cNvPicPr/>
          <p:nvPr/>
        </p:nvPicPr>
        <p:blipFill>
          <a:blip r:embed="rId4" cstate="print"/>
          <a:srcRect t="14715"/>
          <a:stretch>
            <a:fillRect/>
          </a:stretch>
        </p:blipFill>
        <p:spPr bwMode="auto">
          <a:xfrm>
            <a:off x="308758" y="2220684"/>
            <a:ext cx="5011387" cy="301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лавБух\Desktop\НАСТАВНИЧЕСТВО телемост\Вожатый 3.jpg"/>
          <p:cNvPicPr/>
          <p:nvPr/>
        </p:nvPicPr>
        <p:blipFill>
          <a:blip r:embed="rId5" cstate="print"/>
          <a:srcRect t="29382" b="5175"/>
          <a:stretch>
            <a:fillRect/>
          </a:stretch>
        </p:blipFill>
        <p:spPr bwMode="auto">
          <a:xfrm>
            <a:off x="3788228" y="4120737"/>
            <a:ext cx="4821381" cy="25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201880" y="201879"/>
            <a:ext cx="10022774" cy="1294411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проекта:</a:t>
            </a:r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9719955" y="201879"/>
            <a:ext cx="1377536" cy="1294411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10656126" y="201879"/>
            <a:ext cx="1377536" cy="1294411"/>
          </a:xfrm>
          <a:prstGeom prst="chevron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55107" y="1676400"/>
          <a:ext cx="8894619" cy="5181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64873"/>
                <a:gridCol w="2964873"/>
                <a:gridCol w="2964873"/>
              </a:tblGrid>
              <a:tr h="1164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Профдифициты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 ОО,</a:t>
                      </a:r>
                      <a:b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испытывающие затруднения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2020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 ОО,</a:t>
                      </a:r>
                      <a:b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испытывающие затруднения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2023 году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8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етодической 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8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технологической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5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исследовательской</a:t>
                      </a:r>
                      <a:b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компетенции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5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проектной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5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ИКТ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213756" y="213756"/>
            <a:ext cx="10022774" cy="570015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проекта:</a:t>
            </a:r>
            <a:endParaRPr lang="ru-RU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10040590" y="201880"/>
            <a:ext cx="694704" cy="558141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10572997" y="201880"/>
            <a:ext cx="732311" cy="617517"/>
          </a:xfrm>
          <a:prstGeom prst="chevron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71" y="878774"/>
            <a:ext cx="546265" cy="546265"/>
          </a:xfrm>
          <a:prstGeom prst="rect">
            <a:avLst/>
          </a:prstGeom>
          <a:noFill/>
        </p:spPr>
      </p:pic>
      <p:pic>
        <p:nvPicPr>
          <p:cNvPr id="6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94" y="1945575"/>
            <a:ext cx="522308" cy="522308"/>
          </a:xfrm>
          <a:prstGeom prst="rect">
            <a:avLst/>
          </a:prstGeom>
          <a:noFill/>
        </p:spPr>
      </p:pic>
      <p:pic>
        <p:nvPicPr>
          <p:cNvPr id="7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39" y="2846120"/>
            <a:ext cx="463138" cy="463138"/>
          </a:xfrm>
          <a:prstGeom prst="rect">
            <a:avLst/>
          </a:prstGeom>
          <a:noFill/>
        </p:spPr>
      </p:pic>
      <p:pic>
        <p:nvPicPr>
          <p:cNvPr id="8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13" y="3461658"/>
            <a:ext cx="463138" cy="463138"/>
          </a:xfrm>
          <a:prstGeom prst="rect">
            <a:avLst/>
          </a:prstGeom>
          <a:noFill/>
        </p:spPr>
      </p:pic>
      <p:pic>
        <p:nvPicPr>
          <p:cNvPr id="9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262" y="4077195"/>
            <a:ext cx="534390" cy="534390"/>
          </a:xfrm>
          <a:prstGeom prst="rect">
            <a:avLst/>
          </a:prstGeom>
          <a:noFill/>
        </p:spPr>
      </p:pic>
      <p:pic>
        <p:nvPicPr>
          <p:cNvPr id="10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264" y="5037118"/>
            <a:ext cx="486888" cy="486888"/>
          </a:xfrm>
          <a:prstGeom prst="rect">
            <a:avLst/>
          </a:prstGeom>
          <a:noFill/>
        </p:spPr>
      </p:pic>
      <p:pic>
        <p:nvPicPr>
          <p:cNvPr id="11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948" y="5997040"/>
            <a:ext cx="508455" cy="50845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26275" y="784030"/>
            <a:ext cx="11265725" cy="607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учреждении сформирована эффективная система взаимодействия наставников</a:t>
            </a:r>
            <a:b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молодых специалистов, которая является базой для систематического самообразования начинающих педагогов, самоанализа профессиональной  деятельности, внедрения передовых форм и методов работы;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Повысился уровень знаний и производительности за счет предоставления помощи руководства и неформальных навыков для подопечных;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сохранился в прежнем составе;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Повысился профессиональный уровень педагогов;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Экономия времени и денег, потраченных на обучение: молодой сотрудник может предоставить навыки и знания о новых технологиях, которые обычно даются подопечному в рамках стандартного образования;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 при принятии многих кадровых решений, таких как прием на работу, введение в должность, участие в конкурсах профессионального мастерства, участие в программах повышения квалификации и т.д.;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 энергии и энтузиазма молодых в организации и слияние их индивидуальных целей с целями образовательной организации.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лавБух\Desktop\Entraide solidarite ©Michael D Brown 2013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2608" y="961900"/>
            <a:ext cx="4960646" cy="266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75065" y="3869859"/>
            <a:ext cx="7642443" cy="10584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201880" y="201879"/>
            <a:ext cx="10022774" cy="1294411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10592791" y="201879"/>
            <a:ext cx="1377536" cy="1294411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9719955" y="201879"/>
            <a:ext cx="1377536" cy="1294411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6903" y="2078182"/>
            <a:ext cx="10782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образовании в Российской Федерации» № 273-ФЗ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29.12.2012 г.</a:t>
            </a:r>
          </a:p>
          <a:p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629392" y="2078182"/>
            <a:ext cx="427511" cy="46313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27411" y="2869802"/>
            <a:ext cx="427511" cy="46313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27410" y="3914831"/>
            <a:ext cx="427511" cy="46313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83403" y="2815491"/>
            <a:ext cx="1067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Минтруда России «Об утверждении профессионального  стандарта «Педагог», утв. приказом Минтруда России № 544-н  от 18.10.2013 г.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403" y="3788776"/>
            <a:ext cx="1085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17.10.2013 г. № 1155 «Об утверждении федерального государственного образовательного стандарта дошкольного образования»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841165" y="5296942"/>
            <a:ext cx="2624447" cy="1080655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 в ДОУ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3174676" y="5315578"/>
            <a:ext cx="2856293" cy="1062017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проектирования стратегии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5740033" y="5315578"/>
            <a:ext cx="2856293" cy="106201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8305390" y="5306260"/>
            <a:ext cx="3083046" cy="106201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мотивации к самообразованию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7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427511" y="439387"/>
            <a:ext cx="8312728" cy="997528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Профессиональные дефициты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8597737" y="475011"/>
            <a:ext cx="1007146" cy="985654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9569534" y="437406"/>
            <a:ext cx="1007146" cy="985654"/>
          </a:xfrm>
          <a:prstGeom prst="chevro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6" name="AutoShape 2" descr="https://top-fon.com/uploads/posts/2023-02/1675309598_top-fon-com-p-galochka-dlya-prezentatsii-bez-fona-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958" y="1769424"/>
            <a:ext cx="760020" cy="7600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3173" y="1959429"/>
            <a:ext cx="500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Профессиональная ответственность,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2802576"/>
            <a:ext cx="2820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Самостоятельность,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1" y="3467595"/>
            <a:ext cx="511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Ориентированность на саморазвитие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3174" y="4215740"/>
            <a:ext cx="6200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Выполнение нескольких задач одновременно,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797" y="5023263"/>
            <a:ext cx="854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Оперативно переучиваться и перестраивать свою деятельность.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358" y="2539340"/>
            <a:ext cx="760020" cy="760020"/>
          </a:xfrm>
          <a:prstGeom prst="rect">
            <a:avLst/>
          </a:prstGeom>
          <a:noFill/>
        </p:spPr>
      </p:pic>
      <p:pic>
        <p:nvPicPr>
          <p:cNvPr id="14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02" y="3261757"/>
            <a:ext cx="760020" cy="760020"/>
          </a:xfrm>
          <a:prstGeom prst="rect">
            <a:avLst/>
          </a:prstGeom>
          <a:noFill/>
        </p:spPr>
      </p:pic>
      <p:pic>
        <p:nvPicPr>
          <p:cNvPr id="15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73" y="4055424"/>
            <a:ext cx="760020" cy="760020"/>
          </a:xfrm>
          <a:prstGeom prst="rect">
            <a:avLst/>
          </a:prstGeom>
          <a:noFill/>
        </p:spPr>
      </p:pic>
      <p:pic>
        <p:nvPicPr>
          <p:cNvPr id="16" name="Picture 4" descr="https://sc01.alicdn.com/kf/HTB1ZG8Od3oQMeJjy0Fn7628gFXah/2448179/HTB1ZG8Od3oQMeJjy0Fn7628gFX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168" y="4777840"/>
            <a:ext cx="760020" cy="760020"/>
          </a:xfrm>
          <a:prstGeom prst="rect">
            <a:avLst/>
          </a:prstGeom>
          <a:noFill/>
        </p:spPr>
      </p:pic>
      <p:sp>
        <p:nvSpPr>
          <p:cNvPr id="17" name="Нашивка 16"/>
          <p:cNvSpPr/>
          <p:nvPr/>
        </p:nvSpPr>
        <p:spPr>
          <a:xfrm>
            <a:off x="10398827" y="387926"/>
            <a:ext cx="1007146" cy="985654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201880" y="201879"/>
            <a:ext cx="10022774" cy="1294411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педагогов</a:t>
            </a:r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9719955" y="201879"/>
            <a:ext cx="1377536" cy="1294411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10656126" y="201879"/>
            <a:ext cx="1377536" cy="1294411"/>
          </a:xfrm>
          <a:prstGeom prst="chevron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1327351"/>
              </p:ext>
            </p:extLst>
          </p:nvPr>
        </p:nvGraphicFramePr>
        <p:xfrm>
          <a:off x="605641" y="1960837"/>
          <a:ext cx="8894618" cy="43217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47309"/>
                <a:gridCol w="4447309"/>
              </a:tblGrid>
              <a:tr h="11623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Профессиональные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дифициты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ОО,</a:t>
                      </a:r>
                      <a:b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испытывающие затруднения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2020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8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етодической 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8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технологической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1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исследовательской</a:t>
                      </a:r>
                      <a:b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8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проектной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8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104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422432"/>
              </p:ext>
            </p:extLst>
          </p:nvPr>
        </p:nvGraphicFramePr>
        <p:xfrm>
          <a:off x="1840675" y="1128156"/>
          <a:ext cx="8158348" cy="503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1314" y="475013"/>
            <a:ext cx="7237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педагогических работников в 2020 г.: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2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82" t="21648" b="48745"/>
          <a:stretch/>
        </p:blipFill>
        <p:spPr>
          <a:xfrm>
            <a:off x="308231" y="285009"/>
            <a:ext cx="11634388" cy="13537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4429" y="342889"/>
            <a:ext cx="59813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909" y="831272"/>
            <a:ext cx="5291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«Перспективы роста»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756" y="1852550"/>
            <a:ext cx="11744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ЦЕЛЬ: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использование наставничества для снижения профессиональных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дефицитов у педагогов дошкольной организации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133" y="2741201"/>
            <a:ext cx="11685319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v"/>
              <a:tabLst>
                <a:tab pos="27051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личностной и социально-педагогической адаптации;</a:t>
            </a:r>
          </a:p>
          <a:p>
            <a:pPr>
              <a:lnSpc>
                <a:spcPct val="115000"/>
              </a:lnSpc>
              <a:buFont typeface="Wingdings" pitchFamily="2" charset="2"/>
              <a:buChar char="v"/>
              <a:tabLst>
                <a:tab pos="27051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Включить молодого специалиста и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педагога-стажиста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самообразовательную и исследовательскую деятельность;</a:t>
            </a:r>
          </a:p>
          <a:p>
            <a:pPr>
              <a:lnSpc>
                <a:spcPct val="115000"/>
              </a:lnSpc>
              <a:buFont typeface="Wingdings" pitchFamily="2" charset="2"/>
              <a:buChar char="v"/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Развить профессиональное мышление и готовность к инновационным преобразованиям;</a:t>
            </a:r>
          </a:p>
          <a:p>
            <a:pPr>
              <a:lnSpc>
                <a:spcPct val="115000"/>
              </a:lnSpc>
              <a:buFont typeface="Wingdings" pitchFamily="2" charset="2"/>
              <a:buChar char="v"/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Предупредить наиболее типичные ошибки, противоречия и затруднения в трудовой деятельности;</a:t>
            </a:r>
          </a:p>
          <a:p>
            <a:pPr>
              <a:lnSpc>
                <a:spcPct val="115000"/>
              </a:lnSpc>
              <a:buFont typeface="Wingdings" pitchFamily="2" charset="2"/>
              <a:buChar char="v"/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Стимулировать развитие индивидуального стиля творческой 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4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pngarts.com/files/8/Round-Infographic-Chart-PNG-Free-Downlo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968" y="1065316"/>
            <a:ext cx="11277140" cy="532360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1896" y="2196937"/>
            <a:ext cx="2647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«Наставник»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4416" y="3598223"/>
            <a:ext cx="2295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Реверсив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72" y="4904508"/>
            <a:ext cx="2511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«Партнёры»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7111" y="2149435"/>
            <a:ext cx="209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«Студент»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3969" y="3479470"/>
            <a:ext cx="2422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«Гармония»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3367" y="4845132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«Вожатый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41540" y="178130"/>
            <a:ext cx="8710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«Наставничество»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9" name="Picture 9" descr="C:\Users\ГлавБух\Desktop\Entraide solidarite ©Michael D Brown 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88157" y="-23789202"/>
            <a:ext cx="23347363" cy="14995526"/>
          </a:xfrm>
          <a:prstGeom prst="rect">
            <a:avLst/>
          </a:prstGeom>
          <a:noFill/>
        </p:spPr>
      </p:pic>
      <p:pic>
        <p:nvPicPr>
          <p:cNvPr id="12" name="Рисунок 11" descr="C:\Users\ГлавБух\Desktop\Entraide solidarite ©Michael D Brown 2013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881" y="178130"/>
            <a:ext cx="2169943" cy="15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2541320" y="546264"/>
            <a:ext cx="9203377" cy="1436916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«Педагог-наставник – молодой специалист».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индивидуальное наставничество:    взаимодействие молодого специалиста с опытным педагогом в рамках дошкольной организации: методические консультации, посещение 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взаимопосещение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занятий, режимных моментов.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3767" y="201881"/>
            <a:ext cx="2030680" cy="200693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8141" y="950025"/>
            <a:ext cx="203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«Наставник»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2" y="2277551"/>
            <a:ext cx="3999653" cy="30058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25" y="3996336"/>
            <a:ext cx="3737172" cy="28044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950" y="2277168"/>
            <a:ext cx="3566469" cy="2487384"/>
          </a:xfrm>
          <a:prstGeom prst="rect">
            <a:avLst/>
          </a:prstGeom>
        </p:spPr>
      </p:pic>
      <p:pic>
        <p:nvPicPr>
          <p:cNvPr id="10" name="Рисунок 9" descr="C:\Users\ГлавБух\Desktop\Entraide solidarite ©Michael D Brown 2013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74629" y="4975761"/>
            <a:ext cx="2169943" cy="15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2541320" y="344384"/>
            <a:ext cx="9203377" cy="1638796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«Молодой специалист – педагог-наставник».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Партнерское наставничество: профессионал младшего возраста становится наставником опытного работника по вопросам новых тенденций, технологий, а опытный педагог становится наставником молодого педагога в вопросах методики и организации учебно-воспитательного процесса.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93767" y="201881"/>
            <a:ext cx="2030680" cy="20069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7517" y="914401"/>
            <a:ext cx="202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Реверсив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82" y="2308947"/>
            <a:ext cx="5231493" cy="3925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579" y="2308947"/>
            <a:ext cx="5051959" cy="3925598"/>
          </a:xfrm>
          <a:prstGeom prst="rect">
            <a:avLst/>
          </a:prstGeom>
        </p:spPr>
      </p:pic>
      <p:pic>
        <p:nvPicPr>
          <p:cNvPr id="7" name="Рисунок 6" descr="C:\Users\ГлавБух\Desktop\Entraide solidarite ©Michael D Brown 2013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14049">
            <a:off x="5094514" y="5338280"/>
            <a:ext cx="2169943" cy="15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568</Words>
  <Application>Microsoft Office PowerPoint</Application>
  <PresentationFormat>Произвольный</PresentationFormat>
  <Paragraphs>106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ГлавБух</cp:lastModifiedBy>
  <cp:revision>49</cp:revision>
  <dcterms:created xsi:type="dcterms:W3CDTF">2023-05-09T15:17:00Z</dcterms:created>
  <dcterms:modified xsi:type="dcterms:W3CDTF">2023-09-18T05:06:41Z</dcterms:modified>
</cp:coreProperties>
</file>