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57" r:id="rId6"/>
    <p:sldId id="261" r:id="rId7"/>
    <p:sldId id="269" r:id="rId8"/>
    <p:sldId id="262" r:id="rId9"/>
    <p:sldId id="263" r:id="rId10"/>
    <p:sldId id="265" r:id="rId11"/>
    <p:sldId id="264" r:id="rId12"/>
    <p:sldId id="266" r:id="rId13"/>
    <p:sldId id="268" r:id="rId14"/>
    <p:sldId id="267" r:id="rId15"/>
    <p:sldId id="272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8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37BA1-CFB9-427E-833F-F7F6FDE621C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6FF72-E834-4DF0-A141-31EC9DE1E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1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6FF72-E834-4DF0-A141-31EC9DE1E53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17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b2d133efb3576eb852f10a25e1168bb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52736"/>
            <a:ext cx="797564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ТЕХНОЛОГИЯ ПРОБЛЕМНОГО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ОБУЧЕНИЯ В РАБОТЕ 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ДЕТЬМИ СТАРШЕГО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ДОШКОЛЬНОГО ВОЗРАСТА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5301208"/>
            <a:ext cx="287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Воспитатель: Юсупова Н.С.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5805264"/>
            <a:ext cx="163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МДОАУ № 103</a:t>
            </a:r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2025 г.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8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b2d133efb3576eb852f10a25e1168bb2-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160"/>
            <a:ext cx="9169019" cy="6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12845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2922" y="335846"/>
            <a:ext cx="7214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Занятие «Путешествие в волшебный город»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C:\Users\Admin\Desktop\занятия\20231114_0929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5" y="1422482"/>
            <a:ext cx="2623654" cy="19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занятия\20231114_0925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110" y="2492896"/>
            <a:ext cx="2326048" cy="310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занятия\20231114_0929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84" y="1422482"/>
            <a:ext cx="2635338" cy="197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5" y="3717032"/>
            <a:ext cx="551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Цель: формировать </a:t>
            </a:r>
            <a:r>
              <a:rPr lang="ru-RU" b="1" dirty="0"/>
              <a:t>у детей интерес к </a:t>
            </a:r>
            <a:r>
              <a:rPr lang="ru-RU" b="1" dirty="0" smtClean="0"/>
              <a:t>познавательно-исследовательской </a:t>
            </a:r>
            <a:r>
              <a:rPr lang="ru-RU" b="1" dirty="0"/>
              <a:t>деятельности через опыты и эксперименты, закрепить представления о свойствах </a:t>
            </a:r>
            <a:r>
              <a:rPr lang="ru-RU" b="1" dirty="0" smtClean="0"/>
              <a:t>природных материалов</a:t>
            </a:r>
            <a:r>
              <a:rPr lang="ru-RU" b="1" dirty="0" smtClean="0"/>
              <a:t>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Переходя </a:t>
            </a:r>
            <a:r>
              <a:rPr lang="ru-RU" b="1" dirty="0"/>
              <a:t>от станции к станции, дети </a:t>
            </a:r>
            <a:r>
              <a:rPr lang="ru-RU" b="1" dirty="0" smtClean="0"/>
              <a:t>проводили опыты, расширяя </a:t>
            </a:r>
            <a:r>
              <a:rPr lang="ru-RU" b="1" dirty="0"/>
              <a:t>представления о свойствах воды , </a:t>
            </a:r>
            <a:r>
              <a:rPr lang="ru-RU" b="1" dirty="0" smtClean="0"/>
              <a:t>льда, магнитных качествах железа ; закрепили </a:t>
            </a:r>
            <a:r>
              <a:rPr lang="ru-RU" b="1" dirty="0"/>
              <a:t>правила </a:t>
            </a:r>
            <a:r>
              <a:rPr lang="ru-RU" b="1" dirty="0" err="1" smtClean="0"/>
              <a:t>экологичного</a:t>
            </a:r>
            <a:r>
              <a:rPr lang="ru-RU" b="1" dirty="0" smtClean="0"/>
              <a:t> поведения в природе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1731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b2d133efb3576eb852f10a25e1168bb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-15042"/>
            <a:ext cx="9073008" cy="687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12845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04664"/>
            <a:ext cx="79208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Использование проблемной технологии при 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организации учебно-воспитательного процесса 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старшей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789660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Работа по познавательному развитию с применением проблемной технологии была продолжена в старше й группе. В течение года были проведены занятия: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/>
              <a:t>«Чудо-вода</a:t>
            </a:r>
            <a:r>
              <a:rPr lang="ru-RU" b="1" dirty="0"/>
              <a:t>» (</a:t>
            </a:r>
            <a:r>
              <a:rPr lang="ru-RU" b="1" dirty="0" smtClean="0"/>
              <a:t>закрепление знаний </a:t>
            </a:r>
            <a:r>
              <a:rPr lang="ru-RU" b="1" dirty="0"/>
              <a:t>об </a:t>
            </a:r>
            <a:r>
              <a:rPr lang="ru-RU" b="1" dirty="0" smtClean="0"/>
              <a:t>агрегатных состояниях </a:t>
            </a:r>
            <a:r>
              <a:rPr lang="ru-RU" b="1" dirty="0"/>
              <a:t>воды</a:t>
            </a:r>
            <a:r>
              <a:rPr lang="ru-RU" b="1" dirty="0" smtClean="0"/>
              <a:t>);</a:t>
            </a:r>
            <a:endParaRPr lang="ru-RU" b="1" dirty="0"/>
          </a:p>
          <a:p>
            <a:pPr marL="285750" indent="-285750">
              <a:buBlip>
                <a:blip r:embed="rId3"/>
              </a:buBlip>
            </a:pPr>
            <a:r>
              <a:rPr lang="ru-RU" b="1" dirty="0" smtClean="0"/>
              <a:t>«Путешествие бумажного и деревянного корабликов» (обобщение </a:t>
            </a:r>
            <a:r>
              <a:rPr lang="ru-RU" b="1" dirty="0"/>
              <a:t>представлений детей о </a:t>
            </a:r>
            <a:r>
              <a:rPr lang="ru-RU" b="1" dirty="0" smtClean="0"/>
              <a:t>свойствах воды и бумаги</a:t>
            </a:r>
            <a:r>
              <a:rPr lang="ru-RU" b="1" dirty="0" smtClean="0"/>
              <a:t>);</a:t>
            </a:r>
            <a:endParaRPr lang="ru-RU" b="1" dirty="0"/>
          </a:p>
          <a:p>
            <a:pPr marL="285750" indent="-285750">
              <a:buBlip>
                <a:blip r:embed="rId3"/>
              </a:buBlip>
            </a:pPr>
            <a:r>
              <a:rPr lang="ru-RU" b="1" dirty="0"/>
              <a:t>«Поможем Буратино» (</a:t>
            </a:r>
            <a:r>
              <a:rPr lang="ru-RU" b="1" dirty="0" smtClean="0"/>
              <a:t>закрепление  знаний </a:t>
            </a:r>
            <a:r>
              <a:rPr lang="ru-RU" b="1" dirty="0"/>
              <a:t>о свойствах </a:t>
            </a:r>
            <a:r>
              <a:rPr lang="ru-RU" b="1" dirty="0" smtClean="0"/>
              <a:t>дерева и железа, качества магнита</a:t>
            </a:r>
            <a:r>
              <a:rPr lang="ru-RU" b="1" dirty="0" smtClean="0"/>
              <a:t>);</a:t>
            </a:r>
            <a:endParaRPr lang="ru-RU" b="1" dirty="0"/>
          </a:p>
          <a:p>
            <a:pPr marL="285750" indent="-285750">
              <a:buBlip>
                <a:blip r:embed="rId3"/>
              </a:buBlip>
            </a:pPr>
            <a:r>
              <a:rPr lang="ru-RU" b="1" dirty="0"/>
              <a:t>«Песок и камень» </a:t>
            </a:r>
            <a:r>
              <a:rPr lang="ru-RU" b="1" dirty="0" smtClean="0"/>
              <a:t>(расширение знания о свойствах природных материалов, сравнение их качеств</a:t>
            </a:r>
            <a:r>
              <a:rPr lang="ru-RU" b="1" dirty="0" smtClean="0"/>
              <a:t>);</a:t>
            </a:r>
            <a:endParaRPr lang="ru-RU" b="1" dirty="0"/>
          </a:p>
          <a:p>
            <a:pPr marL="285750" indent="-285750">
              <a:buBlip>
                <a:blip r:embed="rId3"/>
              </a:buBlip>
            </a:pPr>
            <a:r>
              <a:rPr lang="ru-RU" b="1" dirty="0"/>
              <a:t>«Ветер-невидимка» (</a:t>
            </a:r>
            <a:r>
              <a:rPr lang="ru-RU" b="1" dirty="0" smtClean="0"/>
              <a:t>уточнение </a:t>
            </a:r>
            <a:r>
              <a:rPr lang="ru-RU" b="1" dirty="0"/>
              <a:t>представления о свойствах воздуха, его </a:t>
            </a:r>
            <a:r>
              <a:rPr lang="ru-RU" b="1" dirty="0" smtClean="0"/>
              <a:t>значении в </a:t>
            </a:r>
            <a:r>
              <a:rPr lang="ru-RU" b="1" dirty="0"/>
              <a:t>природе и жизни человека</a:t>
            </a:r>
            <a:r>
              <a:rPr lang="ru-RU" b="1" dirty="0" smtClean="0"/>
              <a:t>);</a:t>
            </a:r>
            <a:endParaRPr lang="ru-RU" b="1" dirty="0"/>
          </a:p>
          <a:p>
            <a:pPr marL="285750" indent="-285750">
              <a:buBlip>
                <a:blip r:embed="rId3"/>
              </a:buBlip>
            </a:pPr>
            <a:r>
              <a:rPr lang="ru-RU" b="1" dirty="0"/>
              <a:t>«Знакомый незнакомец апельсин» (</a:t>
            </a:r>
            <a:r>
              <a:rPr lang="ru-RU" b="1" dirty="0" smtClean="0"/>
              <a:t>формирование представления </a:t>
            </a:r>
            <a:r>
              <a:rPr lang="ru-RU" b="1" dirty="0"/>
              <a:t>о </a:t>
            </a:r>
            <a:r>
              <a:rPr lang="ru-RU" b="1" dirty="0" smtClean="0"/>
              <a:t>процессах</a:t>
            </a:r>
            <a:r>
              <a:rPr lang="ru-RU" b="1" dirty="0"/>
              <a:t>, происходящих в </a:t>
            </a:r>
            <a:r>
              <a:rPr lang="ru-RU" b="1" dirty="0" smtClean="0"/>
              <a:t>объектах живой природы, зависимость здоровья человека от правильного питания</a:t>
            </a:r>
            <a:r>
              <a:rPr lang="ru-RU" b="1" dirty="0" smtClean="0"/>
              <a:t>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78591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b2d133efb3576eb852f10a25e1168bb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19" y="29393"/>
            <a:ext cx="9169019" cy="6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12845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5991" y="520512"/>
            <a:ext cx="769204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Применение технологии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А.И.Савенкова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 организации познавательной деятельности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512" y="1556792"/>
            <a:ext cx="77498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При организации познавательной деятельности детей старшего дошкольного  возраста использую методику исследовательского обучения А.И. Савенкова. </a:t>
            </a:r>
          </a:p>
          <a:p>
            <a:pPr algn="just"/>
            <a:r>
              <a:rPr lang="ru-RU" b="1" dirty="0" smtClean="0"/>
              <a:t>Программа включает  проведение детьми самостоятельных исследований, участие в творческих проектах и тренинги исследовательских способностей, куда входят развитие умений: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/>
              <a:t>видеть проблему;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/>
              <a:t>с</a:t>
            </a:r>
            <a:r>
              <a:rPr lang="ru-RU" b="1" dirty="0" smtClean="0"/>
              <a:t>тавить вопросы;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/>
              <a:t>в</a:t>
            </a:r>
            <a:r>
              <a:rPr lang="ru-RU" b="1" dirty="0" smtClean="0"/>
              <a:t>ыдвигать гипотезы;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/>
              <a:t>ф</a:t>
            </a:r>
            <a:r>
              <a:rPr lang="ru-RU" b="1" dirty="0" smtClean="0"/>
              <a:t>ормулировать понятия;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/>
              <a:t>п</a:t>
            </a:r>
            <a:r>
              <a:rPr lang="ru-RU" b="1" dirty="0" smtClean="0"/>
              <a:t>роводить эксперименты и наблюдать;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/>
              <a:t>д</a:t>
            </a:r>
            <a:r>
              <a:rPr lang="ru-RU" b="1" dirty="0" smtClean="0"/>
              <a:t>елать выводы, умозаключения;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/>
              <a:t>структурировать материал;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/>
              <a:t>обосновывать  свои идеи.</a:t>
            </a:r>
          </a:p>
          <a:p>
            <a:endParaRPr lang="ru-RU" dirty="0" smtClean="0"/>
          </a:p>
        </p:txBody>
      </p:sp>
      <p:pic>
        <p:nvPicPr>
          <p:cNvPr id="6146" name="Picture 2" descr="C:\Users\Admin\Desktop\20250414_1404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2545324" cy="339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8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b2d133efb3576eb852f10a25e1168bb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19" y="-18764"/>
            <a:ext cx="9169019" cy="6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12845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1829" y="520512"/>
            <a:ext cx="52025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Занятие «История про осликов»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Admin\Desktop\занятия\20250213_101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3" y="426814"/>
            <a:ext cx="2598677" cy="34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занятия\20250220_1053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05" y="3952728"/>
            <a:ext cx="2535564" cy="25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занятия\20250220_105334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05" y="1217657"/>
            <a:ext cx="2516756" cy="249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78915" y="1217657"/>
            <a:ext cx="29865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Цель: способствовать </a:t>
            </a:r>
            <a:r>
              <a:rPr lang="ru-RU" b="1" dirty="0"/>
              <a:t>усвоению детьми представлений о значимых свойствах веществ и материалов, </a:t>
            </a:r>
            <a:r>
              <a:rPr lang="ru-RU" b="1" dirty="0" smtClean="0"/>
              <a:t>учить делать </a:t>
            </a:r>
            <a:r>
              <a:rPr lang="ru-RU" b="1" dirty="0"/>
              <a:t>выводы на основе практической </a:t>
            </a:r>
            <a:r>
              <a:rPr lang="ru-RU" b="1" dirty="0" smtClean="0"/>
              <a:t>деятельности.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4" y="3952728"/>
            <a:ext cx="55667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Дети вспомнили </a:t>
            </a:r>
            <a:r>
              <a:rPr lang="ru-RU" b="1" dirty="0"/>
              <a:t>о </a:t>
            </a:r>
            <a:r>
              <a:rPr lang="ru-RU" b="1" dirty="0" smtClean="0"/>
              <a:t>машинах и животных, </a:t>
            </a:r>
            <a:r>
              <a:rPr lang="ru-RU" b="1" dirty="0"/>
              <a:t>которые помогают </a:t>
            </a:r>
            <a:r>
              <a:rPr lang="ru-RU" b="1" dirty="0" smtClean="0"/>
              <a:t>перевозить </a:t>
            </a:r>
            <a:r>
              <a:rPr lang="ru-RU" b="1" dirty="0"/>
              <a:t>грузы. </a:t>
            </a:r>
            <a:r>
              <a:rPr lang="ru-RU" b="1" dirty="0" smtClean="0"/>
              <a:t>История </a:t>
            </a:r>
            <a:r>
              <a:rPr lang="ru-RU" b="1" dirty="0"/>
              <a:t>о двух осликах, перевозивших соль и поролон, дала возможность детям экспериментальным путем определить, какой из осликов доставил груз до места назначения. Проводя опыты с солью и поролоном, дети узнали, что соль растворяется в воде, поэтому груз промок и растворился, а поролон впитывает в себя воду, поэтому груз уцелел.</a:t>
            </a:r>
          </a:p>
        </p:txBody>
      </p:sp>
    </p:spTree>
    <p:extLst>
      <p:ext uri="{BB962C8B-B14F-4D97-AF65-F5344CB8AC3E}">
        <p14:creationId xmlns:p14="http://schemas.microsoft.com/office/powerpoint/2010/main" val="3321246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b2d133efb3576eb852f10a25e1168bb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" y="-60038"/>
            <a:ext cx="9169019" cy="6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12845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51235"/>
            <a:ext cx="8496944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Консультационно-просветительская работа с родителями по проблеме познавательного развития детей</a:t>
            </a:r>
            <a:endParaRPr lang="ru-RU" sz="2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C:\Users\Admin\Desktop\20250415_0955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700" y="1647210"/>
            <a:ext cx="1856110" cy="239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20250415_134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6" y="1484983"/>
            <a:ext cx="1791088" cy="238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20250415_0955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16978"/>
            <a:ext cx="1791088" cy="238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17441" y="132678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/>
              <a:t>Разработаны консультации для размещения в информационном уголке:</a:t>
            </a:r>
          </a:p>
          <a:p>
            <a:pPr marL="285750" lvl="0" indent="-285750" algn="just">
              <a:buBlip>
                <a:blip r:embed="rId6"/>
              </a:buBlip>
            </a:pPr>
            <a:r>
              <a:rPr lang="ru-RU" b="1" dirty="0"/>
              <a:t>«Познавательные интересы ребенка»</a:t>
            </a:r>
          </a:p>
          <a:p>
            <a:pPr marL="285750" lvl="0" indent="-285750" algn="just">
              <a:buBlip>
                <a:blip r:embed="rId6"/>
              </a:buBlip>
            </a:pPr>
            <a:r>
              <a:rPr lang="ru-RU" b="1" dirty="0"/>
              <a:t>«Технология проблемного обучения»</a:t>
            </a:r>
          </a:p>
          <a:p>
            <a:pPr marL="285750" lvl="0" indent="-285750" algn="just">
              <a:buBlip>
                <a:blip r:embed="rId6"/>
              </a:buBlip>
            </a:pPr>
            <a:r>
              <a:rPr lang="ru-RU" b="1" dirty="0"/>
              <a:t>«Советы родителям по развитию познавательно-исследовательской деятельности»</a:t>
            </a:r>
          </a:p>
          <a:p>
            <a:pPr marL="285750" lvl="0" indent="-285750" algn="just">
              <a:buBlip>
                <a:blip r:embed="rId6"/>
              </a:buBlip>
            </a:pPr>
            <a:r>
              <a:rPr lang="ru-RU" b="1" dirty="0"/>
              <a:t>«Применение проблемной технологии в работе с детьми дошкольного возраста</a:t>
            </a:r>
            <a:r>
              <a:rPr lang="ru-RU" b="1" dirty="0" smtClean="0"/>
              <a:t>».</a:t>
            </a:r>
            <a:endParaRPr lang="ru-RU" b="1" dirty="0"/>
          </a:p>
          <a:p>
            <a:pPr algn="just"/>
            <a:r>
              <a:rPr lang="ru-RU" b="1" dirty="0"/>
              <a:t>Проведен круглый стол для родителей воспитанников </a:t>
            </a:r>
            <a:r>
              <a:rPr lang="ru-RU" b="1" dirty="0" smtClean="0"/>
              <a:t>с </a:t>
            </a:r>
            <a:r>
              <a:rPr lang="ru-RU" b="1" dirty="0"/>
              <a:t>приглашением </a:t>
            </a:r>
            <a:r>
              <a:rPr lang="ru-RU" b="1" dirty="0" smtClean="0"/>
              <a:t>педагога-психолога</a:t>
            </a:r>
            <a:r>
              <a:rPr lang="ru-RU" b="1" dirty="0" smtClean="0"/>
              <a:t> </a:t>
            </a:r>
            <a:r>
              <a:rPr lang="ru-RU" b="1" dirty="0"/>
              <a:t>и учителя начальных классов СОШ № 25 «Растим детей любознательными».</a:t>
            </a:r>
          </a:p>
          <a:p>
            <a:pPr algn="just"/>
            <a:r>
              <a:rPr lang="ru-RU" b="1" dirty="0"/>
              <a:t>Родители имеют возможность пользоваться групповой </a:t>
            </a:r>
            <a:r>
              <a:rPr lang="ru-RU" b="1" dirty="0" smtClean="0"/>
              <a:t>библиотечкой детской познавательной литературы.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89183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b2d133efb3576eb852f10a25e1168bb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4"/>
            <a:ext cx="9169019" cy="6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12845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92431"/>
            <a:ext cx="8496944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Методическая работа с педагогами по внедрению </a:t>
            </a:r>
            <a:r>
              <a:rPr lang="ru-RU" sz="2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инновационной проблемной те</a:t>
            </a:r>
            <a:endParaRPr lang="ru-RU" sz="2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1523592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 целях повышения квалификации воспитателей в вопросах интеллектуального развития проведена методическая работа, включающая: </a:t>
            </a:r>
          </a:p>
          <a:p>
            <a:pPr marL="285750" lvl="0" indent="-285750" algn="just">
              <a:buBlip>
                <a:blip r:embed="rId3"/>
              </a:buBlip>
            </a:pPr>
            <a:r>
              <a:rPr lang="ru-RU" b="1" dirty="0"/>
              <a:t>разработку и проведение консультации для воспитателей «Использование педагогической технологии А.И. Савенкова в работе с детьми дошкольного возраста»;</a:t>
            </a:r>
          </a:p>
          <a:p>
            <a:pPr marL="285750" lvl="0" indent="-285750" algn="just">
              <a:buBlip>
                <a:blip r:embed="rId3"/>
              </a:buBlip>
            </a:pPr>
            <a:r>
              <a:rPr lang="ru-RU" b="1" dirty="0"/>
              <a:t>составление технологической карты деятельности по проблемному обучению дошкольников с определением этапов;</a:t>
            </a:r>
          </a:p>
          <a:p>
            <a:pPr marL="285750" lvl="0" indent="-285750" algn="just">
              <a:buBlip>
                <a:blip r:embed="rId3"/>
              </a:buBlip>
            </a:pPr>
            <a:r>
              <a:rPr lang="ru-RU" b="1" dirty="0"/>
              <a:t>участие в разработке положения конкурса экологических  центров в группах ДОУ и составлении памятки по оснащению экологических  уголков;</a:t>
            </a:r>
          </a:p>
          <a:p>
            <a:pPr marL="285750" lvl="0" indent="-285750" algn="just">
              <a:buBlip>
                <a:blip r:embed="rId3"/>
              </a:buBlip>
            </a:pPr>
            <a:r>
              <a:rPr lang="ru-RU" b="1" dirty="0"/>
              <a:t>в/запись занятия «Путешествие в волшебный город» </a:t>
            </a:r>
            <a:r>
              <a:rPr lang="ru-RU" b="1" dirty="0" smtClean="0"/>
              <a:t>в средней группе для </a:t>
            </a:r>
            <a:r>
              <a:rPr lang="ru-RU" b="1" dirty="0"/>
              <a:t>проведения практического семинара «Инновационные» технологии в экологическом воспитании дошкольников»;</a:t>
            </a:r>
          </a:p>
          <a:p>
            <a:pPr marL="285750" lvl="0" indent="-285750" algn="just">
              <a:buBlip>
                <a:blip r:embed="rId3"/>
              </a:buBlip>
            </a:pPr>
            <a:r>
              <a:rPr lang="ru-RU" b="1" dirty="0"/>
              <a:t>в/запись занятия с детьми старшей группы «История про осликов» для показа в рамках практического семинара «Технология проблемного обучения»;</a:t>
            </a:r>
          </a:p>
          <a:p>
            <a:pPr marL="285750" lvl="0" indent="-285750" algn="just">
              <a:buBlip>
                <a:blip r:embed="rId3"/>
              </a:buBlip>
            </a:pPr>
            <a:r>
              <a:rPr lang="ru-RU" b="1" dirty="0"/>
              <a:t>представление опыта работы «Экологическое  воспитание  детей дошкольного возраста в процессе познавательной деятельности» на педагогическом совете.</a:t>
            </a:r>
          </a:p>
        </p:txBody>
      </p:sp>
    </p:spTree>
    <p:extLst>
      <p:ext uri="{BB962C8B-B14F-4D97-AF65-F5344CB8AC3E}">
        <p14:creationId xmlns:p14="http://schemas.microsoft.com/office/powerpoint/2010/main" val="28968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b2d133efb3576eb852f10a25e1168bb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4" y="-18764"/>
            <a:ext cx="9169019" cy="6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12845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09220" y="535901"/>
            <a:ext cx="43334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Результаты и перспективы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66843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Т</a:t>
            </a:r>
            <a:r>
              <a:rPr lang="ru-RU" b="1" dirty="0" smtClean="0"/>
              <a:t>ехнология </a:t>
            </a:r>
            <a:r>
              <a:rPr lang="ru-RU" b="1" dirty="0"/>
              <a:t>проблемного обучения представляет ребенку возможность самостоятельного приобретения знаний. </a:t>
            </a:r>
            <a:r>
              <a:rPr lang="ru-RU" b="1" dirty="0" smtClean="0"/>
              <a:t>Знания</a:t>
            </a:r>
            <a:r>
              <a:rPr lang="ru-RU" b="1" dirty="0"/>
              <a:t>, приобретенные детьми на занятиях с использованием технологии проблемного </a:t>
            </a:r>
            <a:r>
              <a:rPr lang="ru-RU" b="1" dirty="0" smtClean="0"/>
              <a:t>обучения, </a:t>
            </a:r>
            <a:r>
              <a:rPr lang="ru-RU" b="1" dirty="0"/>
              <a:t>не даются </a:t>
            </a:r>
            <a:r>
              <a:rPr lang="ru-RU" b="1" dirty="0" smtClean="0"/>
              <a:t>в </a:t>
            </a:r>
            <a:r>
              <a:rPr lang="ru-RU" b="1" dirty="0"/>
              <a:t>готовом виде, а задаются как предмет поиска. Ребенок встает в позицию первооткрывателя и, как результат, происходит обогащение его субъектного опыта и формирование творческого мышления. </a:t>
            </a:r>
            <a:endParaRPr lang="ru-RU" b="1" dirty="0" smtClean="0"/>
          </a:p>
          <a:p>
            <a:pPr algn="just"/>
            <a:r>
              <a:rPr lang="ru-RU" b="1" dirty="0" smtClean="0"/>
              <a:t>В подготовительной группе планируется продолжить работу по данному направлению. </a:t>
            </a:r>
            <a:r>
              <a:rPr lang="ru-RU" b="1" dirty="0" smtClean="0"/>
              <a:t> Одной из форм познавательной деятельности будет создание и оформление “Копилки </a:t>
            </a:r>
            <a:r>
              <a:rPr lang="ru-RU" b="1" dirty="0"/>
              <a:t>решенных проблем”, в которую дети </a:t>
            </a:r>
            <a:r>
              <a:rPr lang="ru-RU" b="1" dirty="0" smtClean="0"/>
              <a:t>будут складывать картинки</a:t>
            </a:r>
            <a:r>
              <a:rPr lang="ru-RU" b="1" dirty="0"/>
              <a:t>, символы или алгоритмы тех проблем, которые они </a:t>
            </a:r>
            <a:r>
              <a:rPr lang="ru-RU" b="1" dirty="0" smtClean="0"/>
              <a:t>решили</a:t>
            </a:r>
            <a:r>
              <a:rPr lang="ru-RU" b="1" dirty="0"/>
              <a:t> </a:t>
            </a:r>
            <a:r>
              <a:rPr lang="ru-RU" b="1" dirty="0" smtClean="0"/>
              <a:t> на занятиях, во время прогулок, в повседневной деятельности в ДОУ или дома.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4743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" y="-29223"/>
            <a:ext cx="9129997" cy="684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22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2d133efb3576eb852f10a25e1168bb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397675"/>
            <a:ext cx="4968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Современные дети живут и развиваются в эпоху информации и компьютеризации. В условиях быстро меняющийся жизни, от человека требуется не только владение знаниями, но и в первую очередь умение добывать самому и оперировать ими, мыслить самостоятельно и творчески</a:t>
            </a:r>
            <a:r>
              <a:rPr lang="ru-RU" b="1" dirty="0" smtClean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pPr algn="just"/>
            <a:r>
              <a:rPr lang="ru-RU" b="1" dirty="0" smtClean="0"/>
              <a:t>Усилия </a:t>
            </a:r>
            <a:r>
              <a:rPr lang="ru-RU" b="1" dirty="0"/>
              <a:t>педагога детского сада должны быть направлены на развитие у ребенка старшего дошкольного возраста самостоятельности целеполагания и мотивации деятельности, нахождения путей и способов ее осуществления, самоконтроля и самооценки, способности получить результат.</a:t>
            </a:r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302862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73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b2d133efb3576eb852f10a25e1168bb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" y="13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548680"/>
            <a:ext cx="54543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Проблемное обучение обеспечивает творческое усвоение знаний. Р</a:t>
            </a:r>
            <a:r>
              <a:rPr lang="ru-RU" b="1" dirty="0" smtClean="0"/>
              <a:t>ебенок </a:t>
            </a:r>
            <a:r>
              <a:rPr lang="ru-RU" b="1" dirty="0"/>
              <a:t>проходит 4</a:t>
            </a:r>
            <a:r>
              <a:rPr lang="ru-RU" b="1" dirty="0" smtClean="0"/>
              <a:t> этапа </a:t>
            </a:r>
            <a:r>
              <a:rPr lang="ru-RU" b="1" dirty="0"/>
              <a:t>научного </a:t>
            </a:r>
            <a:r>
              <a:rPr lang="ru-RU" b="1" dirty="0" smtClean="0"/>
              <a:t>творчества:</a:t>
            </a:r>
          </a:p>
          <a:p>
            <a:r>
              <a:rPr lang="ru-RU" b="1" dirty="0" smtClean="0"/>
              <a:t>1. постановка проблемы; </a:t>
            </a:r>
          </a:p>
          <a:p>
            <a:r>
              <a:rPr lang="ru-RU" b="1" dirty="0" smtClean="0"/>
              <a:t>2. поиск </a:t>
            </a:r>
            <a:r>
              <a:rPr lang="ru-RU" b="1" dirty="0"/>
              <a:t>ее решения (</a:t>
            </a:r>
            <a:r>
              <a:rPr lang="ru-RU" b="1" dirty="0" smtClean="0"/>
              <a:t>на </a:t>
            </a:r>
            <a:r>
              <a:rPr lang="ru-RU" b="1" dirty="0"/>
              <a:t>этапе введения </a:t>
            </a:r>
            <a:r>
              <a:rPr lang="ru-RU" b="1" dirty="0" smtClean="0"/>
              <a:t>знаний); </a:t>
            </a:r>
          </a:p>
          <a:p>
            <a:r>
              <a:rPr lang="ru-RU" b="1" dirty="0" smtClean="0"/>
              <a:t>3. выражение решения;</a:t>
            </a:r>
          </a:p>
          <a:p>
            <a:r>
              <a:rPr lang="ru-RU" b="1" dirty="0"/>
              <a:t>4</a:t>
            </a:r>
            <a:r>
              <a:rPr lang="ru-RU" b="1" dirty="0" smtClean="0"/>
              <a:t>. реализация </a:t>
            </a:r>
            <a:r>
              <a:rPr lang="ru-RU" b="1" dirty="0"/>
              <a:t>продукта на практике (</a:t>
            </a:r>
            <a:r>
              <a:rPr lang="ru-RU" b="1" dirty="0" smtClean="0"/>
              <a:t>на </a:t>
            </a:r>
            <a:r>
              <a:rPr lang="ru-RU" b="1" dirty="0"/>
              <a:t>этапе воспроизведения знаний. </a:t>
            </a:r>
            <a:endParaRPr lang="ru-RU" b="1" dirty="0" smtClean="0"/>
          </a:p>
          <a:p>
            <a:pPr algn="just"/>
            <a:r>
              <a:rPr lang="ru-RU" b="1" dirty="0" smtClean="0"/>
              <a:t>При </a:t>
            </a:r>
            <a:r>
              <a:rPr lang="ru-RU" b="1" dirty="0"/>
              <a:t>этом ребенок сам формулирует учебную проблему, открывает новое знание и выражает его в простых </a:t>
            </a:r>
            <a:r>
              <a:rPr lang="ru-RU" b="1" dirty="0" smtClean="0"/>
              <a:t>формах</a:t>
            </a:r>
            <a:r>
              <a:rPr lang="ru-RU" b="1" dirty="0"/>
              <a:t>.</a:t>
            </a:r>
          </a:p>
          <a:p>
            <a:pPr algn="just"/>
            <a:r>
              <a:rPr lang="ru-RU" b="1" dirty="0" smtClean="0"/>
              <a:t>Сущность </a:t>
            </a:r>
            <a:r>
              <a:rPr lang="ru-RU" b="1" dirty="0"/>
              <a:t>технологии проблемного обучения заключается в следующем: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/>
              <a:t>воспитатель </a:t>
            </a:r>
            <a:r>
              <a:rPr lang="ru-RU" b="1" dirty="0"/>
              <a:t>создаёт проблемную </a:t>
            </a:r>
            <a:r>
              <a:rPr lang="ru-RU" b="1" dirty="0" smtClean="0"/>
              <a:t>ситуацию;</a:t>
            </a:r>
            <a:endParaRPr lang="ru-RU" b="1" dirty="0"/>
          </a:p>
          <a:p>
            <a:pPr marL="285750" indent="-285750">
              <a:buBlip>
                <a:blip r:embed="rId3"/>
              </a:buBlip>
            </a:pPr>
            <a:r>
              <a:rPr lang="ru-RU" b="1" dirty="0"/>
              <a:t>н</a:t>
            </a:r>
            <a:r>
              <a:rPr lang="ru-RU" b="1" dirty="0" smtClean="0"/>
              <a:t>аправляет </a:t>
            </a:r>
            <a:r>
              <a:rPr lang="ru-RU" b="1" dirty="0"/>
              <a:t>детей </a:t>
            </a:r>
            <a:r>
              <a:rPr lang="ru-RU" b="1" dirty="0" smtClean="0"/>
              <a:t>на решение проблемной ситуации;</a:t>
            </a:r>
            <a:endParaRPr lang="ru-RU" b="1" dirty="0"/>
          </a:p>
          <a:p>
            <a:pPr marL="285750" indent="-285750">
              <a:buBlip>
                <a:blip r:embed="rId3"/>
              </a:buBlip>
            </a:pPr>
            <a:r>
              <a:rPr lang="ru-RU" b="1" dirty="0" smtClean="0"/>
              <a:t>организует </a:t>
            </a:r>
            <a:r>
              <a:rPr lang="ru-RU" b="1" dirty="0"/>
              <a:t>поиск решения.</a:t>
            </a:r>
          </a:p>
          <a:p>
            <a:pPr algn="just"/>
            <a:r>
              <a:rPr lang="ru-RU" b="1" dirty="0"/>
              <a:t>Таким </a:t>
            </a:r>
            <a:r>
              <a:rPr lang="ru-RU" b="1" dirty="0" smtClean="0"/>
              <a:t>образом, ребёнок </a:t>
            </a:r>
            <a:r>
              <a:rPr lang="ru-RU" b="1" dirty="0"/>
              <a:t>становится в позицию субъекта своего </a:t>
            </a:r>
            <a:r>
              <a:rPr lang="ru-RU" b="1" dirty="0" smtClean="0"/>
              <a:t>обучения. В результате </a:t>
            </a:r>
            <a:r>
              <a:rPr lang="ru-RU" b="1" dirty="0"/>
              <a:t>у него образуются новые </a:t>
            </a:r>
            <a:r>
              <a:rPr lang="ru-RU" b="1" dirty="0" smtClean="0"/>
              <a:t>знания, он </a:t>
            </a:r>
            <a:r>
              <a:rPr lang="ru-RU" b="1" dirty="0"/>
              <a:t>овладевает новыми способами действия.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8" y="2564904"/>
            <a:ext cx="2561859" cy="207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96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b2d133efb3576eb852f10a25e1168bb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0" y="12922"/>
            <a:ext cx="9126770" cy="684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2965" y="332656"/>
            <a:ext cx="756083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Методическая литература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проблемной технологии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965" y="1286763"/>
            <a:ext cx="78934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00550" lvl="3" indent="-171450">
              <a:buBlip>
                <a:blip r:embed="rId3"/>
              </a:buBlip>
            </a:pPr>
            <a:r>
              <a:rPr lang="ru-RU" sz="1600" b="1" dirty="0"/>
              <a:t>ЕА </a:t>
            </a:r>
            <a:r>
              <a:rPr lang="ru-RU" sz="1600" b="1" dirty="0" err="1"/>
              <a:t>Алябьева</a:t>
            </a:r>
            <a:r>
              <a:rPr lang="ru-RU" sz="1600" b="1" dirty="0"/>
              <a:t> «Как развивать логическое мышление у ребенка 5-8 лет» Издательство» ТЦ Сфера» 2017 </a:t>
            </a:r>
            <a:r>
              <a:rPr lang="ru-RU" sz="1600" b="1" dirty="0" smtClean="0"/>
              <a:t>г.</a:t>
            </a:r>
            <a:endParaRPr lang="ru-RU" sz="1600" b="1" dirty="0"/>
          </a:p>
          <a:p>
            <a:pPr marL="4400550" indent="-171450">
              <a:buBlip>
                <a:blip r:embed="rId3"/>
              </a:buBlip>
            </a:pPr>
            <a:r>
              <a:rPr lang="ru-RU" sz="1600" b="1" dirty="0"/>
              <a:t>АИ Иванова «Экологические наблюдения и эксперименты в детском саду» Творческий Центр. Москва 2014 </a:t>
            </a:r>
            <a:r>
              <a:rPr lang="ru-RU" sz="1600" b="1" dirty="0" smtClean="0"/>
              <a:t>г.</a:t>
            </a:r>
            <a:endParaRPr lang="ru-RU" sz="1600" b="1" dirty="0"/>
          </a:p>
          <a:p>
            <a:pPr marL="4400550" indent="-171450">
              <a:buBlip>
                <a:blip r:embed="rId3"/>
              </a:buBlip>
            </a:pPr>
            <a:r>
              <a:rPr lang="ru-RU" sz="1600" b="1" dirty="0"/>
              <a:t>Экологические проекты в детском саду» Волгоград Издательство «Учитель» 2012 </a:t>
            </a:r>
            <a:r>
              <a:rPr lang="ru-RU" sz="1600" b="1" dirty="0" smtClean="0"/>
              <a:t>г.</a:t>
            </a:r>
            <a:endParaRPr lang="ru-RU" sz="1600" b="1" dirty="0"/>
          </a:p>
          <a:p>
            <a:pPr marL="171450" indent="-171450">
              <a:buBlip>
                <a:blip r:embed="rId3"/>
              </a:buBlip>
            </a:pPr>
            <a:r>
              <a:rPr lang="ru-RU" sz="1600" b="1" dirty="0"/>
              <a:t>ЕВ Михеева «Современные технологии обучения дошкольников» Издательство «Учитель» 2012 </a:t>
            </a:r>
            <a:r>
              <a:rPr lang="ru-RU" sz="1600" b="1" dirty="0" smtClean="0"/>
              <a:t>г.</a:t>
            </a:r>
            <a:endParaRPr lang="ru-RU" sz="1600" b="1" dirty="0"/>
          </a:p>
          <a:p>
            <a:pPr marL="180975" indent="-180975">
              <a:buBlip>
                <a:blip r:embed="rId3"/>
              </a:buBlip>
            </a:pPr>
            <a:r>
              <a:rPr lang="ru-RU" sz="1600" b="1" dirty="0"/>
              <a:t>АИ Савенков «Методика исследовательского обучения дошкольников» Издательство «Учебная литература» 2010 </a:t>
            </a:r>
            <a:r>
              <a:rPr lang="ru-RU" sz="1600" b="1" dirty="0" smtClean="0"/>
              <a:t>г.</a:t>
            </a:r>
            <a:endParaRPr lang="ru-RU" sz="1600" b="1" dirty="0"/>
          </a:p>
          <a:p>
            <a:pPr marL="180975" indent="-180975">
              <a:buBlip>
                <a:blip r:embed="rId3"/>
              </a:buBlip>
            </a:pPr>
            <a:r>
              <a:rPr lang="ru-RU" sz="1600" b="1" dirty="0" smtClean="0"/>
              <a:t>Л </a:t>
            </a:r>
            <a:r>
              <a:rPr lang="ru-RU" sz="1600" b="1" dirty="0"/>
              <a:t>Харитонова «Исследовательская деятельность дошкольников» Дошкольное воспитание» 2001 </a:t>
            </a:r>
            <a:r>
              <a:rPr lang="ru-RU" sz="1600" b="1" dirty="0" smtClean="0"/>
              <a:t>г.</a:t>
            </a:r>
            <a:endParaRPr lang="ru-RU" sz="1600" b="1" dirty="0"/>
          </a:p>
          <a:p>
            <a:pPr marL="180975" indent="-180975">
              <a:buBlip>
                <a:blip r:embed="rId3"/>
              </a:buBlip>
            </a:pPr>
            <a:r>
              <a:rPr lang="ru-RU" sz="1600" b="1" dirty="0"/>
              <a:t>Конспекты занятий в разных возрастных группах  ООО Издательство «Детство-Пресс» 2013 </a:t>
            </a:r>
            <a:r>
              <a:rPr lang="ru-RU" sz="1600" b="1" dirty="0" smtClean="0"/>
              <a:t>г.</a:t>
            </a:r>
            <a:endParaRPr lang="ru-RU" sz="1600" b="1" dirty="0"/>
          </a:p>
          <a:p>
            <a:pPr marL="180975" indent="-180975">
              <a:buBlip>
                <a:blip r:embed="rId3"/>
              </a:buBlip>
            </a:pPr>
            <a:r>
              <a:rPr lang="ru-RU" sz="1600" b="1" dirty="0"/>
              <a:t>Организация экспериментальной деятельности дошкольников «АРКТИ» 2004 </a:t>
            </a:r>
            <a:r>
              <a:rPr lang="ru-RU" sz="1600" b="1" dirty="0" smtClean="0"/>
              <a:t>г.</a:t>
            </a:r>
            <a:endParaRPr lang="ru-RU" sz="1600" b="1" dirty="0"/>
          </a:p>
        </p:txBody>
      </p:sp>
      <p:pic>
        <p:nvPicPr>
          <p:cNvPr id="8195" name="Picture 3" descr="C:\Users\Admin\Desktop\IMG-20250414-WA0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2214"/>
            <a:ext cx="4396537" cy="24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b2d133efb3576eb852f10a25e1168bb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9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1384" y="332656"/>
            <a:ext cx="75344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экспериментирования в старшей группе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3662"/>
            <a:ext cx="3362734" cy="166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91668"/>
            <a:ext cx="3501124" cy="200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3456" y="855876"/>
            <a:ext cx="49606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5"/>
              </a:buBlip>
            </a:pPr>
            <a:r>
              <a:rPr lang="ru-RU" b="1" dirty="0"/>
              <a:t>приборы и оборудование: микроскопы, лупы, зеркало, бинокль, линейки, песочные часы, пипетки, лампу, мыло, щетки, губки, терки, наждачную бумаг, клей;</a:t>
            </a:r>
          </a:p>
          <a:p>
            <a:pPr marL="285750" lvl="0" indent="-285750">
              <a:buBlip>
                <a:blip r:embed="rId5"/>
              </a:buBlip>
            </a:pPr>
            <a:r>
              <a:rPr lang="ru-RU" b="1" dirty="0"/>
              <a:t>емкости: пластиковые бутылки, банки, стаканы разной формы и размера, мерки, воронки, сито, лопатки, формочки;</a:t>
            </a:r>
          </a:p>
          <a:p>
            <a:pPr marL="285750" lvl="0" indent="-285750">
              <a:buBlip>
                <a:blip r:embed="rId5"/>
              </a:buBlip>
            </a:pPr>
            <a:r>
              <a:rPr lang="ru-RU" b="1" dirty="0"/>
              <a:t>природный материал: желуди, шишки, семена, спилы деревьев;</a:t>
            </a:r>
          </a:p>
          <a:p>
            <a:pPr marL="285750" lvl="0" indent="-285750">
              <a:buBlip>
                <a:blip r:embed="rId5"/>
              </a:buBlip>
            </a:pPr>
            <a:r>
              <a:rPr lang="ru-RU" b="1" dirty="0"/>
              <a:t>бросовый материал: пробки, палочки, шпон;</a:t>
            </a:r>
          </a:p>
          <a:p>
            <a:pPr marL="285750" lvl="0" indent="-285750">
              <a:buBlip>
                <a:blip r:embed="rId5"/>
              </a:buBlip>
            </a:pPr>
            <a:r>
              <a:rPr lang="ru-RU" b="1" dirty="0"/>
              <a:t>неструктурированный материал: песок, вода, опилки, листья, опилки;</a:t>
            </a:r>
          </a:p>
          <a:p>
            <a:pPr marL="285750" lvl="0" indent="-285750">
              <a:buBlip>
                <a:blip r:embed="rId5"/>
              </a:buBlip>
            </a:pPr>
            <a:r>
              <a:rPr lang="ru-RU" b="1" dirty="0"/>
              <a:t>коллекции различных материалов (виды бумаги, дерево, металл, пластмассу, ткани);</a:t>
            </a:r>
          </a:p>
          <a:p>
            <a:pPr marL="285750" lvl="0" indent="-285750">
              <a:buBlip>
                <a:blip r:embed="rId5"/>
              </a:buBlip>
            </a:pPr>
            <a:r>
              <a:rPr lang="ru-RU" b="1" dirty="0"/>
              <a:t>дидактические игры; </a:t>
            </a:r>
          </a:p>
          <a:p>
            <a:pPr marL="285750" lvl="0" indent="-285750">
              <a:buBlip>
                <a:blip r:embed="rId5"/>
              </a:buBlip>
            </a:pPr>
            <a:r>
              <a:rPr lang="ru-RU" b="1" dirty="0"/>
              <a:t>карточки с символическими изображениями  </a:t>
            </a:r>
            <a:r>
              <a:rPr lang="ru-RU" b="1" dirty="0" smtClean="0"/>
              <a:t>методов исследования, </a:t>
            </a:r>
            <a:r>
              <a:rPr lang="ru-RU" b="1" dirty="0"/>
              <a:t>перфокарты, карточки-схемы и материал для опытов.</a:t>
            </a:r>
          </a:p>
        </p:txBody>
      </p:sp>
    </p:spTree>
    <p:extLst>
      <p:ext uri="{BB962C8B-B14F-4D97-AF65-F5344CB8AC3E}">
        <p14:creationId xmlns:p14="http://schemas.microsoft.com/office/powerpoint/2010/main" val="271889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b2d133efb3576eb852f10a25e1168bb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2217" y="332656"/>
            <a:ext cx="631903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Коллекции природных и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производимых человеком материалов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IMG-20250414-WA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96" y="4017212"/>
            <a:ext cx="2289639" cy="255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IMG-20250414-WA00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6"/>
          <a:stretch/>
        </p:blipFill>
        <p:spPr bwMode="auto">
          <a:xfrm>
            <a:off x="5422196" y="1382720"/>
            <a:ext cx="2357028" cy="250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16247"/>
            <a:ext cx="4652326" cy="192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Admin\Desktop\IMG-20250414-WA00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85" y="1700808"/>
            <a:ext cx="4338644" cy="205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4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b2d133efb3576eb852f10a25e1168bb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9548" y="332656"/>
            <a:ext cx="80443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Библиотечка детской познавательной литературы</a:t>
            </a:r>
          </a:p>
        </p:txBody>
      </p:sp>
      <p:pic>
        <p:nvPicPr>
          <p:cNvPr id="7170" name="Picture 2" descr="C:\Users\Admin\Desktop\IMG-20250414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348571" cy="208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IMG-20250414-WA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6838" y="4150993"/>
            <a:ext cx="3795854" cy="179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IMG-20250414-WA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74" y="1351773"/>
            <a:ext cx="4225132" cy="21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7707" y="3966327"/>
            <a:ext cx="41176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dirty="0" smtClean="0"/>
              <a:t>В центре экспериментирования </a:t>
            </a:r>
          </a:p>
          <a:p>
            <a:pPr algn="just"/>
            <a:r>
              <a:rPr lang="ru-RU" b="1" dirty="0" smtClean="0"/>
              <a:t>располагается библиотечка детской</a:t>
            </a:r>
          </a:p>
          <a:p>
            <a:pPr algn="just"/>
            <a:r>
              <a:rPr lang="ru-RU" b="1" dirty="0" smtClean="0"/>
              <a:t> познавательной литературы. </a:t>
            </a:r>
          </a:p>
          <a:p>
            <a:pPr algn="just"/>
            <a:r>
              <a:rPr lang="ru-RU" b="1" dirty="0" smtClean="0"/>
              <a:t>В подборку входят  книги с </a:t>
            </a:r>
            <a:r>
              <a:rPr lang="ru-RU" b="1" dirty="0"/>
              <a:t>описанием </a:t>
            </a:r>
            <a:endParaRPr lang="ru-RU" b="1" dirty="0" smtClean="0"/>
          </a:p>
          <a:p>
            <a:pPr algn="just"/>
            <a:r>
              <a:rPr lang="ru-RU" b="1" dirty="0" smtClean="0"/>
              <a:t>опытов </a:t>
            </a:r>
            <a:r>
              <a:rPr lang="ru-RU" b="1" dirty="0"/>
              <a:t>и </a:t>
            </a:r>
            <a:r>
              <a:rPr lang="ru-RU" b="1" dirty="0" smtClean="0"/>
              <a:t>экспериментов, а </a:t>
            </a:r>
          </a:p>
          <a:p>
            <a:pPr algn="just"/>
            <a:r>
              <a:rPr lang="ru-RU" b="1" dirty="0" smtClean="0"/>
              <a:t>также книги с иллюстрацией явлений, </a:t>
            </a:r>
          </a:p>
          <a:p>
            <a:pPr algn="just"/>
            <a:r>
              <a:rPr lang="ru-RU" b="1" dirty="0" smtClean="0"/>
              <a:t>происходящих в живой природе.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2258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b2d133efb3576eb852f10a25e1168bb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12845"/>
            <a:ext cx="748883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Основой когнитивного развития (развития понимания и мышления) дошкольников является формирование  интереса к исследовательскому поиску.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>
                <a:solidFill>
                  <a:srgbClr val="FF0000"/>
                </a:solidFill>
              </a:rPr>
              <a:t>Цель </a:t>
            </a:r>
            <a:r>
              <a:rPr lang="ru-RU" b="1" dirty="0" smtClean="0"/>
              <a:t>применения проблемной технологии: </a:t>
            </a:r>
            <a:r>
              <a:rPr lang="ru-RU" b="1" dirty="0"/>
              <a:t>активизация поисковой деятельности детей, которая в свою очередь способствует формированию исследовательского поведения.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При </a:t>
            </a:r>
            <a:r>
              <a:rPr lang="ru-RU" b="1" dirty="0"/>
              <a:t>организации познавательной деятельности решаются следующие </a:t>
            </a:r>
            <a:r>
              <a:rPr lang="ru-RU" b="1" dirty="0">
                <a:solidFill>
                  <a:srgbClr val="FF0000"/>
                </a:solidFill>
              </a:rPr>
              <a:t>задачи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/>
              <a:t>- организация развивающей предметно-пространственной среды, стимулирующей когнитивные процессы;</a:t>
            </a:r>
          </a:p>
          <a:p>
            <a:pPr>
              <a:lnSpc>
                <a:spcPct val="150000"/>
              </a:lnSpc>
            </a:pPr>
            <a:r>
              <a:rPr lang="ru-RU" b="1" dirty="0"/>
              <a:t>- создание проблемной ситуации, которая инициирует детское любопытство, стимулирует стремление к исследованию;</a:t>
            </a:r>
          </a:p>
          <a:p>
            <a:pPr>
              <a:lnSpc>
                <a:spcPct val="150000"/>
              </a:lnSpc>
            </a:pPr>
            <a:r>
              <a:rPr lang="ru-RU" b="1" dirty="0"/>
              <a:t>- организация информационно-просветительской работы с родителями для вовлечения их в процесс полноценного интеллектуального развития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2236223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b2d133efb3576eb852f10a25e1168bb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62256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12845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4552" y="289679"/>
            <a:ext cx="803190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Использование проблемной технологии при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организации учебно-воспитательного процесса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средней группе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551" y="1988840"/>
            <a:ext cx="80319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 детьми средней группы были проведены занятия: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/>
              <a:t>«Воздух-невидимка</a:t>
            </a:r>
            <a:r>
              <a:rPr lang="ru-RU" b="1" dirty="0"/>
              <a:t>» </a:t>
            </a:r>
            <a:r>
              <a:rPr lang="ru-RU" b="1" dirty="0" smtClean="0"/>
              <a:t>(знакомство </a:t>
            </a:r>
            <a:r>
              <a:rPr lang="ru-RU" b="1" dirty="0"/>
              <a:t>с понятием воздух и его </a:t>
            </a:r>
            <a:r>
              <a:rPr lang="ru-RU" b="1" dirty="0" smtClean="0"/>
              <a:t>свойствами</a:t>
            </a:r>
            <a:r>
              <a:rPr lang="ru-RU" b="1" dirty="0" smtClean="0"/>
              <a:t>);</a:t>
            </a:r>
            <a:endParaRPr lang="ru-RU" b="1" dirty="0"/>
          </a:p>
          <a:p>
            <a:pPr marL="285750" indent="-285750">
              <a:buBlip>
                <a:blip r:embed="rId3"/>
              </a:buBlip>
            </a:pPr>
            <a:r>
              <a:rPr lang="ru-RU" b="1" dirty="0" smtClean="0"/>
              <a:t>«День мыльных пузырей» (знакомство </a:t>
            </a:r>
            <a:r>
              <a:rPr lang="ru-RU" b="1" dirty="0"/>
              <a:t>со </a:t>
            </a:r>
            <a:r>
              <a:rPr lang="ru-RU" b="1" dirty="0" smtClean="0"/>
              <a:t>свойствами </a:t>
            </a:r>
            <a:r>
              <a:rPr lang="ru-RU" b="1" dirty="0"/>
              <a:t>жидкого мыла, способом изготовления мыльных пузырей</a:t>
            </a:r>
            <a:r>
              <a:rPr lang="ru-RU" b="1" dirty="0" smtClean="0"/>
              <a:t>);</a:t>
            </a:r>
            <a:endParaRPr lang="ru-RU" b="1" dirty="0"/>
          </a:p>
          <a:p>
            <a:pPr marL="285750" indent="-285750">
              <a:buBlip>
                <a:blip r:embed="rId3"/>
              </a:buBlip>
            </a:pPr>
            <a:r>
              <a:rPr lang="ru-RU" b="1" dirty="0" smtClean="0"/>
              <a:t>«Чудесный снег» </a:t>
            </a:r>
            <a:r>
              <a:rPr lang="ru-RU" b="1" dirty="0"/>
              <a:t>(продолжить знакомить с особенностями снега, устанавливать причинно- следственные связи между природными явлениями</a:t>
            </a:r>
            <a:r>
              <a:rPr lang="ru-RU" b="1" dirty="0" smtClean="0"/>
              <a:t>);</a:t>
            </a:r>
            <a:endParaRPr lang="ru-RU" b="1" dirty="0"/>
          </a:p>
          <a:p>
            <a:pPr marL="285750" indent="-285750">
              <a:buBlip>
                <a:blip r:embed="rId3"/>
              </a:buBlip>
            </a:pPr>
            <a:r>
              <a:rPr lang="ru-RU" b="1" dirty="0" smtClean="0"/>
              <a:t>«Наши помощники - органы </a:t>
            </a:r>
            <a:r>
              <a:rPr lang="ru-RU" b="1" dirty="0"/>
              <a:t>чувств» (</a:t>
            </a:r>
            <a:r>
              <a:rPr lang="ru-RU" b="1" dirty="0" smtClean="0"/>
              <a:t>уточнение представления о </a:t>
            </a:r>
            <a:r>
              <a:rPr lang="ru-RU" b="1" dirty="0"/>
              <a:t>назначении </a:t>
            </a:r>
            <a:r>
              <a:rPr lang="ru-RU" b="1" dirty="0" smtClean="0"/>
              <a:t>органов </a:t>
            </a:r>
            <a:r>
              <a:rPr lang="ru-RU" b="1" dirty="0"/>
              <a:t>чувств</a:t>
            </a:r>
            <a:r>
              <a:rPr lang="ru-RU" b="1" dirty="0" smtClean="0"/>
              <a:t>);</a:t>
            </a:r>
            <a:endParaRPr lang="ru-RU" b="1" dirty="0"/>
          </a:p>
          <a:p>
            <a:pPr marL="285750" indent="-285750">
              <a:buBlip>
                <a:blip r:embed="rId3"/>
              </a:buBlip>
            </a:pPr>
            <a:r>
              <a:rPr lang="ru-RU" b="1" dirty="0"/>
              <a:t>«Зачем зайчику другая шуба» (формировать умение выявлять зависимость изменений жизни животных от </a:t>
            </a:r>
            <a:r>
              <a:rPr lang="ru-RU" b="1" dirty="0" smtClean="0"/>
              <a:t>сезонных изменений </a:t>
            </a:r>
            <a:r>
              <a:rPr lang="ru-RU" b="1" dirty="0"/>
              <a:t>в неживой природе</a:t>
            </a:r>
            <a:r>
              <a:rPr lang="ru-RU" b="1" dirty="0" smtClean="0"/>
              <a:t>);</a:t>
            </a:r>
            <a:endParaRPr lang="ru-RU" b="1" dirty="0"/>
          </a:p>
          <a:p>
            <a:pPr marL="285750" indent="-285750">
              <a:buBlip>
                <a:blip r:embed="rId3"/>
              </a:buBlip>
            </a:pPr>
            <a:r>
              <a:rPr lang="ru-RU" b="1" dirty="0"/>
              <a:t>«Путешествие в волшебный город</a:t>
            </a:r>
            <a:r>
              <a:rPr lang="ru-RU" b="1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595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1289</Words>
  <Application>Microsoft Office PowerPoint</Application>
  <PresentationFormat>Экран (4:3)</PresentationFormat>
  <Paragraphs>114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35</cp:revision>
  <dcterms:modified xsi:type="dcterms:W3CDTF">2025-04-22T08:08:54Z</dcterms:modified>
</cp:coreProperties>
</file>