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72" r:id="rId3"/>
    <p:sldId id="280" r:id="rId4"/>
    <p:sldId id="279" r:id="rId5"/>
    <p:sldId id="257" r:id="rId6"/>
    <p:sldId id="258" r:id="rId7"/>
    <p:sldId id="271" r:id="rId8"/>
    <p:sldId id="262" r:id="rId9"/>
    <p:sldId id="259" r:id="rId10"/>
    <p:sldId id="260" r:id="rId11"/>
    <p:sldId id="276" r:id="rId12"/>
    <p:sldId id="263" r:id="rId13"/>
    <p:sldId id="264" r:id="rId14"/>
    <p:sldId id="265" r:id="rId15"/>
    <p:sldId id="283" r:id="rId16"/>
    <p:sldId id="285" r:id="rId17"/>
    <p:sldId id="277" r:id="rId18"/>
    <p:sldId id="282" r:id="rId19"/>
    <p:sldId id="284" r:id="rId20"/>
    <p:sldId id="278" r:id="rId21"/>
    <p:sldId id="270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3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 anchor="ctr"/>
          <a:lstStyle>
            <a:lvl1pPr algn="r">
              <a:defRPr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2792" y="3357562"/>
            <a:ext cx="6400800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8" name="Chevron 7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82919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154758"/>
          </a:xfrm>
        </p:spPr>
        <p:txBody>
          <a:bodyPr vert="eaVert"/>
          <a:lstStyle>
            <a:lvl1pPr>
              <a:defRPr>
                <a:effectLst>
                  <a:outerShdw blurRad="50800" dist="50800" dir="189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154758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0" name="Chevron 9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6113"/>
            <a:ext cx="7772400" cy="1362075"/>
          </a:xfrm>
        </p:spPr>
        <p:txBody>
          <a:bodyPr anchor="t"/>
          <a:lstStyle>
            <a:lvl1pPr algn="r">
              <a:defRPr sz="4000" b="0" cap="all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9" name="Chevron 8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1" name="Chevron 10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7" name="Chevron 6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745" y="285728"/>
            <a:ext cx="5106055" cy="1162050"/>
          </a:xfrm>
        </p:spPr>
        <p:txBody>
          <a:bodyPr anchor="ctr">
            <a:normAutofit/>
          </a:bodyPr>
          <a:lstStyle>
            <a:lvl1pPr algn="ctr">
              <a:defRPr sz="32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6218"/>
            <a:ext cx="5111750" cy="4679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85729"/>
            <a:ext cx="3008313" cy="584043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400"/>
            </a:lvl1pPr>
            <a:lvl2pPr marL="457200" indent="0">
              <a:spcAft>
                <a:spcPts val="0"/>
              </a:spcAft>
              <a:buNone/>
              <a:defRPr sz="1200"/>
            </a:lvl2pPr>
            <a:lvl3pPr marL="914400" indent="0">
              <a:spcAft>
                <a:spcPts val="0"/>
              </a:spcAft>
              <a:buNone/>
              <a:defRPr sz="1000"/>
            </a:lvl3pPr>
            <a:lvl4pPr marL="1371600" indent="0">
              <a:spcAft>
                <a:spcPts val="0"/>
              </a:spcAft>
              <a:buNone/>
              <a:defRPr sz="900"/>
            </a:lvl4pPr>
            <a:lvl5pPr marL="1828800" indent="0">
              <a:spcAft>
                <a:spcPts val="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72" y="615868"/>
            <a:ext cx="928694" cy="5813528"/>
          </a:xfrm>
        </p:spPr>
        <p:txBody>
          <a:bodyPr vert="eaVert" anchor="ctr">
            <a:normAutofit/>
          </a:bodyPr>
          <a:lstStyle>
            <a:lvl1pPr algn="l">
              <a:defRPr sz="28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18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348" y="612777"/>
            <a:ext cx="6858048" cy="4745051"/>
          </a:xfrm>
          <a:ln w="38100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38100" dist="50800" dir="5400000" algn="tl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5500702"/>
            <a:ext cx="6858048" cy="928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4" cstate="email">
              <a:alphaModFix amt="30000"/>
              <a:duotone>
                <a:schemeClr val="accent1"/>
                <a:srgbClr val="FFFFFF"/>
              </a:duotone>
            </a:blip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/>
            <a:endParaRPr kumimoji="0"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0" y="6570024"/>
            <a:ext cx="9144000" cy="288000"/>
            <a:chOff x="0" y="6353387"/>
            <a:chExt cx="9144000" cy="361763"/>
          </a:xfrm>
        </p:grpSpPr>
        <p:grpSp>
          <p:nvGrpSpPr>
            <p:cNvPr id="9" name="Group 16"/>
            <p:cNvGrpSpPr/>
            <p:nvPr/>
          </p:nvGrpSpPr>
          <p:grpSpPr>
            <a:xfrm>
              <a:off x="0" y="6353387"/>
              <a:ext cx="8756597" cy="360000"/>
              <a:chOff x="1" y="6353387"/>
              <a:chExt cx="8756597" cy="360000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1" y="653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50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  <p:sp>
            <p:nvSpPr>
              <p:cNvPr id="11" name="Freeform 10"/>
              <p:cNvSpPr/>
              <p:nvPr userDrawn="1"/>
            </p:nvSpPr>
            <p:spPr>
              <a:xfrm flipV="1">
                <a:off x="1" y="635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75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640700" y="6354583"/>
              <a:ext cx="503300" cy="360567"/>
              <a:chOff x="8640700" y="6354583"/>
              <a:chExt cx="503300" cy="360567"/>
            </a:xfrm>
          </p:grpSpPr>
          <p:sp>
            <p:nvSpPr>
              <p:cNvPr id="12" name="Chevron 11"/>
              <p:cNvSpPr/>
              <p:nvPr userDrawn="1"/>
            </p:nvSpPr>
            <p:spPr>
              <a:xfrm flipH="1">
                <a:off x="8640700" y="6354583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 userDrawn="1"/>
            </p:nvSpPr>
            <p:spPr>
              <a:xfrm flipH="1">
                <a:off x="8767248" y="635515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shade val="75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 flipH="1">
                <a:off x="8894116" y="635500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shade val="75000"/>
                    </a:schemeClr>
                  </a:gs>
                  <a:gs pos="100000">
                    <a:schemeClr val="accent1">
                      <a:shade val="50000"/>
                      <a:shade val="2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0000"/>
            <a:ext cx="16430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892A-0574-4753-B3B5-882803074C2D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042" y="6570000"/>
            <a:ext cx="42148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28" y="6570000"/>
            <a:ext cx="571472" cy="288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latinLnBrk="0" hangingPunct="1">
        <a:spcBef>
          <a:spcPct val="0"/>
        </a:spcBef>
        <a:buNone/>
        <a:defRPr kumimoji="0" lang="zh-CN" altLang="en-US" sz="4400" b="1" kern="1200" dirty="0">
          <a:ln w="11430"/>
          <a:gradFill flip="none" rotWithShape="1">
            <a:gsLst>
              <a:gs pos="0">
                <a:schemeClr val="accent2"/>
              </a:gs>
              <a:gs pos="45000">
                <a:schemeClr val="accent2">
                  <a:tint val="60000"/>
                </a:schemeClr>
              </a:gs>
              <a:gs pos="90000">
                <a:schemeClr val="accent2">
                  <a:tint val="40000"/>
                </a:schemeClr>
              </a:gs>
              <a:gs pos="100000">
                <a:schemeClr val="accent2">
                  <a:tint val="20000"/>
                </a:schemeClr>
              </a:gs>
            </a:gsLst>
            <a:lin ang="5400000" scaled="1"/>
            <a:tileRect/>
          </a:gradFill>
          <a:effectLst>
            <a:outerShdw blurRad="44450" dist="41910" dir="3600000" algn="tl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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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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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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807547"/>
            <a:ext cx="777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</a:t>
            </a:r>
            <a:r>
              <a:rPr kumimoji="0" lang="ru-RU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познавательного интереса детей младшего дошкольного возраста через ознакомление с природой»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077072"/>
            <a:ext cx="6400800" cy="504056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Коваленко Елена Владимировна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85800" y="230596"/>
            <a:ext cx="79107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 5 общеразвивающего вида с приоритетным осуществлением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социально-личностного развития воспитанников «Реченька» г. Орска»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0" y="1285856"/>
            <a:ext cx="9144000" cy="45719"/>
          </a:xfrm>
          <a:prstGeom prst="line">
            <a:avLst/>
          </a:prstGeom>
          <a:noFill/>
          <a:ln w="57150" cmpd="thickThin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Виды деятельности: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дидактическая игра;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практическая деятельность по созданию и поддерживанию условий для живых объектов в зеленой зоне детского сада; 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5100" dirty="0" err="1">
                <a:latin typeface="Times New Roman" pitchFamily="18" charset="0"/>
                <a:cs typeface="Times New Roman" pitchFamily="18" charset="0"/>
              </a:rPr>
              <a:t>изопродукции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 на основе впечатлений от объектов природы или деятельности с ними;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экспериментирование; 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речевая деятельность: диалог, монолог, беседа, ответы на вопросы;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обмен информацией, впечатлениями, уточнение представлений о природе с помощью слова;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наблюдение;</a:t>
            </a:r>
          </a:p>
          <a:p>
            <a:pPr lvl="0"/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просмотр книг познавательного характера.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вгений\Downloads\IMG_9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06"/>
            <a:ext cx="4143372" cy="4000528"/>
          </a:xfrm>
          <a:prstGeom prst="rect">
            <a:avLst/>
          </a:prstGeom>
          <a:noFill/>
        </p:spPr>
      </p:pic>
      <p:pic>
        <p:nvPicPr>
          <p:cNvPr id="3075" name="Picture 3" descr="C:\Users\Евгений\Downloads\IMG_9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00306"/>
            <a:ext cx="5143504" cy="40719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995" y="326805"/>
            <a:ext cx="8786874" cy="164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природе своей - дети исследователи.</a:t>
            </a:r>
          </a:p>
          <a:p>
            <a:pPr algn="ctr" hangingPunct="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Открыть, изучить исследовать – это первые шаги в неизведанное, благодаря такой деятельности.  Дети учатся говорить, думать, пробовать, искать, экспериментировать.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285728"/>
            <a:ext cx="8472518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Наличие у детей трудовых навыков создает благоприятные условия для познавательно – исследовательской деятельности.</a:t>
            </a:r>
          </a:p>
          <a:p>
            <a:pPr hangingPunct="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000" dirty="0">
              <a:solidFill>
                <a:srgbClr val="000000"/>
              </a:solidFill>
              <a:latin typeface="Arial" charset="0"/>
            </a:endParaRPr>
          </a:p>
          <a:p>
            <a:pPr algn="ctr">
              <a:buNone/>
            </a:pPr>
            <a:endParaRPr lang="ru-RU" sz="2400" dirty="0"/>
          </a:p>
        </p:txBody>
      </p:sp>
      <p:pic>
        <p:nvPicPr>
          <p:cNvPr id="1026" name="Picture 2" descr="C:\Users\Евгений\Desktop\Новая папка\DSCN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285992"/>
            <a:ext cx="5929354" cy="42862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5911873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взрослых – помочь детям в проведении этих исследований.</a:t>
            </a:r>
          </a:p>
        </p:txBody>
      </p:sp>
      <p:pic>
        <p:nvPicPr>
          <p:cNvPr id="2050" name="Picture 2" descr="C:\Users\Евгений\Desktop\Новая папка\DSCN0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4588443" cy="3500462"/>
          </a:xfrm>
          <a:prstGeom prst="rect">
            <a:avLst/>
          </a:prstGeom>
          <a:noFill/>
        </p:spPr>
      </p:pic>
      <p:pic>
        <p:nvPicPr>
          <p:cNvPr id="2051" name="Picture 3" descr="C:\Users\Евгений\Downloads\IMG_9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171" y="3000372"/>
            <a:ext cx="4397828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8204" cy="1582726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поисково</a:t>
            </a: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исследовательской деятельности дошкольник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развивает свою речь;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удовлетворяет свою любознательность;</a:t>
            </a:r>
            <a:b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закрепляет свои представления о мире.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8C688A-2436-DAA5-904E-4CD1ECD8A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211051"/>
            <a:ext cx="3625641" cy="27129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C6AC8B-A11F-90F3-8B5B-6D9ED9B2C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291830" cy="438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9965ED-1E86-9624-16F7-E227D5DBA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21087"/>
            <a:ext cx="3067833" cy="23008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4787FA-2500-0184-78B2-666DCD4D1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0" y="3048158"/>
            <a:ext cx="4463988" cy="334799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28432E-CD08-E0DD-2E7F-D031E5412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41" y="3139416"/>
            <a:ext cx="4342312" cy="32567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6FB7C-8428-58BF-B71E-2A4A7183D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6" y="75907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03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E2C956-05F4-AD8C-5624-FF63EFA0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69" y="3284984"/>
            <a:ext cx="2440107" cy="347006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2BB6B5-874A-569E-44F3-E1446CA3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4601484" cy="3451113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717B6D-961F-3097-EE19-7A93FF6B9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26774"/>
            <a:ext cx="2681667" cy="3571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69FF2B-A09B-56EE-0BD6-0C6574E5A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80" y="3065340"/>
            <a:ext cx="4601485" cy="34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5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805" y="116632"/>
            <a:ext cx="8329642" cy="2082792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группе подобрана познавательная литература, дидактические игры поисково-исследовательского содержания, картотека опытов, конспекты занятий по  познавательно-исследовательской деятельности.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1083" y="1754676"/>
            <a:ext cx="3205590" cy="23871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855" y="4231705"/>
            <a:ext cx="3524244" cy="23494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0909" y="1834954"/>
            <a:ext cx="3712008" cy="230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86865-7B45-9724-0DF5-A0021BDC2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26" y="4217051"/>
            <a:ext cx="4115868" cy="23117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849CF-C485-4496-DFD5-7DA4D048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141896"/>
            <a:ext cx="2650398" cy="492879"/>
          </a:xfrm>
        </p:spPr>
        <p:txBody>
          <a:bodyPr>
            <a:noAutofit/>
          </a:bodyPr>
          <a:lstStyle/>
          <a:p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8326DB-8081-15BD-B689-0FD5EAC21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89" y="412773"/>
            <a:ext cx="4566822" cy="34172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8F840-2191-F3E5-3570-AE0B9F5F1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5" y="3338437"/>
            <a:ext cx="4298962" cy="3216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BA55D6-03EF-11D6-09D9-81EA218D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56" y="2394545"/>
            <a:ext cx="2997886" cy="40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C5E38-12BA-D641-FC55-BFB3B73D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9150"/>
          </a:xfrm>
        </p:spPr>
        <p:txBody>
          <a:bodyPr>
            <a:normAutofit fontScale="90000"/>
          </a:bodyPr>
          <a:lstStyle/>
          <a:p>
            <a:r>
              <a:rPr lang="ru-RU" sz="31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сможет почувствовать себя исследователем, организовав «лабораторию» </a:t>
            </a:r>
            <a:br>
              <a:rPr lang="ru-RU" sz="31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 с помощью родителей</a:t>
            </a:r>
            <a:r>
              <a:rPr lang="ru-RU" sz="4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AE150C-6E54-D16E-C71F-8B309DF18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8" y="1744419"/>
            <a:ext cx="3559306" cy="2663344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9DAEE9-D143-09D4-90CC-A45235F2E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03445"/>
            <a:ext cx="3347864" cy="25051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C45694-C99F-8A8F-D836-2C0722783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23" y="1744419"/>
            <a:ext cx="3344756" cy="25051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E45541-012F-7E7E-E889-9DD5E51C6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58" y="4075158"/>
            <a:ext cx="3347864" cy="25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1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«То, что дети могут сделать вместе сегодня, завтра каждый из них сможет сделать самостоятельно»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sz="3600" i="1" dirty="0" err="1">
                <a:latin typeface="Times New Roman" pitchFamily="18" charset="0"/>
                <a:cs typeface="Times New Roman" pitchFamily="18" charset="0"/>
              </a:rPr>
              <a:t>Выготский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3"/>
            <a:ext cx="8229600" cy="1143008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ucida Sans Unicode" pitchFamily="32" charset="0"/>
                <a:cs typeface="Times New Roman" panose="02020603050405020304" pitchFamily="18" charset="0"/>
              </a:rPr>
              <a:t>Анализ работы: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•	Дети стали более самостоятельными, стараются сами найти ответы на интересующие их вопросы.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•	В группе обновлена развивающая предметно-пространственная среда, которая способствует развитию познавательного интереса детей.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•	Пополнился словарный запас, дети пытаются задавать вопросы и отвечать на них, делать простые выводы, рассказывать сказки и стихи.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•	Дети стали более общительными, легко вступают в контакт со сверстниками и взрослыми.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782"/>
            <a:ext cx="8229600" cy="58404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родной природе, умение видеть и чувствовать её красоту – это начало любви к Родине.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45720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общении с природой формируются лучшие качества маленького человека: привязанность к родным местам, чуткость, отзывчивость, доброе отношение ко всему живому. </a:t>
            </a:r>
          </a:p>
          <a:p>
            <a:pPr marL="0" indent="45720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воспитать в человеке чувство гордости за свою родину, надо с детства научить его любить свой край, где он родился и вырос, природу, которая его окружает.</a:t>
            </a:r>
            <a:br>
              <a:rPr lang="ru-RU" b="1" i="1" dirty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11E716-00DE-CEDE-B1A2-E10E498CE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968552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ДО одной из задач познавательного развития является развитие интересов детей, любознательности и познавательной мотивации. Необходимо так организовать взаимодействие с ребенком, чтобы оно было направлено на формирование познавательного интереса, познавательной самостоятельности и инициативности. Продуманная организация деятельности по познавательному развитию детей, основанная на инновационных методах, позволит достичь целевых ориентиров, обозначенных в ФГОС ДО.</a:t>
            </a:r>
          </a:p>
        </p:txBody>
      </p:sp>
    </p:spTree>
    <p:extLst>
      <p:ext uri="{BB962C8B-B14F-4D97-AF65-F5344CB8AC3E}">
        <p14:creationId xmlns:p14="http://schemas.microsoft.com/office/powerpoint/2010/main" val="267452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8219256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для развития познавательного интереса у детей младшего дошкольного возраста.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496944" cy="4669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1.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желание беречь и охранять окружающую природу.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Способствовать созданию условий для свободного исследования и экспериментирования, умения делать выводы, обогащения речи детей.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Пополнить развивающую предметно-пространственную среду в группе по развитию познавательного интереса детей.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Вовлекать родителей в совместную познавательно-исследовательскую деятельность.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83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A59BF16-B642-3777-A3E1-234DEEB8C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наглядности и практичности;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личностно-ориентированный подход к детям с учетом их индивидуальных и возрастных особенностей развития;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системности и последовательности;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партнерства;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единства детского сада и семьи.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Познавательный интерес у младших дошкольников - это  стремление ребенка познать новое, выявлять непонятное о качествах ,свойствах предметов и явлений действительности, желание вникнуть в их сущность, найти между ними связи и отношения. </a:t>
            </a:r>
          </a:p>
          <a:p>
            <a:pPr algn="just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9366" y="620688"/>
            <a:ext cx="80199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познавательный интерес?</a:t>
            </a: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972452" cy="464347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Формы ознакомления младших дошкольников с природой: </a:t>
            </a:r>
            <a:b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наблюдение;</a:t>
            </a:r>
            <a:b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экспериментирование и проектная деятельность;</a:t>
            </a:r>
            <a:b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творческая деятельность;</a:t>
            </a:r>
            <a:b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чтение художественной литературы.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Объекты  используемые для познавательной деятельности: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539" y="2132856"/>
            <a:ext cx="8229600" cy="369729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Живая и неживая природа родного края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Физические явления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Рукотворный мир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61F2B-5B01-1C42-C70B-53865760D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16" y="3573015"/>
            <a:ext cx="3490951" cy="261821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5916"/>
            <a:ext cx="8229600" cy="58302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Способствовать познавательному развитию детей:</a:t>
            </a:r>
          </a:p>
          <a:p>
            <a:pPr lvl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 Расширять кругозор ребенка.</a:t>
            </a:r>
          </a:p>
          <a:p>
            <a:pPr lvl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2. Упорядочивать и систематизировать полученную и получаемую информацию о мире. </a:t>
            </a:r>
          </a:p>
          <a:p>
            <a:pPr lvl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3. Способствовать развитию самостоятельной познавательной активности.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400C0-70E1-8231-A7D7-80CE39F6B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30" y="4077072"/>
            <a:ext cx="3320985" cy="248501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Welcome">
  <a:themeElements>
    <a:clrScheme name="Welcome">
      <a:dk1>
        <a:sysClr val="windowText" lastClr="000000"/>
      </a:dk1>
      <a:lt1>
        <a:sysClr val="window" lastClr="FFFFFF"/>
      </a:lt1>
      <a:dk2>
        <a:srgbClr val="00272B"/>
      </a:dk2>
      <a:lt2>
        <a:srgbClr val="F7F7FF"/>
      </a:lt2>
      <a:accent1>
        <a:srgbClr val="006AED"/>
      </a:accent1>
      <a:accent2>
        <a:srgbClr val="0087BF"/>
      </a:accent2>
      <a:accent3>
        <a:srgbClr val="5D974B"/>
      </a:accent3>
      <a:accent4>
        <a:srgbClr val="9DBB3F"/>
      </a:accent4>
      <a:accent5>
        <a:srgbClr val="C77CC7"/>
      </a:accent5>
      <a:accent6>
        <a:srgbClr val="996699"/>
      </a:accent6>
      <a:hlink>
        <a:srgbClr val="E78707"/>
      </a:hlink>
      <a:folHlink>
        <a:srgbClr val="C618BA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Welcome">
      <a:fillStyleLst>
        <a:solidFill>
          <a:schemeClr val="phClr">
            <a:tint val="100000"/>
            <a:shade val="100000"/>
            <a:hueMod val="100000"/>
            <a:satMod val="15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300000"/>
              </a:schemeClr>
            </a:gs>
          </a:gsLst>
          <a:lin ang="16200000" scaled="1"/>
        </a:gradFill>
        <a:gradFill flip="none" rotWithShape="1">
          <a:gsLst>
            <a:gs pos="0">
              <a:schemeClr val="phClr">
                <a:tint val="70000"/>
              </a:schemeClr>
            </a:gs>
            <a:gs pos="30000">
              <a:schemeClr val="phClr">
                <a:tint val="90000"/>
              </a:schemeClr>
            </a:gs>
            <a:gs pos="88000">
              <a:schemeClr val="phClr">
                <a:shade val="30000"/>
              </a:schemeClr>
            </a:gs>
            <a:gs pos="100000">
              <a:schemeClr val="phClr">
                <a:shade val="2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outerShdw blurRad="39000" dist="25400" dir="5400000">
              <a:srgbClr val="000000">
                <a:alpha val="40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30000"/>
                <a:hueMod val="100000"/>
              </a:schemeClr>
            </a:gs>
            <a:gs pos="20000">
              <a:schemeClr val="phClr">
                <a:tint val="100000"/>
                <a:shade val="100000"/>
                <a:hueMod val="1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30000"/>
                <a:hueMod val="100000"/>
                <a:satMod val="1600000"/>
              </a:schemeClr>
            </a:gs>
            <a:gs pos="20000">
              <a:schemeClr val="phClr">
                <a:tint val="100000"/>
                <a:shade val="100000"/>
                <a:hueMod val="100000"/>
                <a:satMod val="5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</Template>
  <TotalTime>612</TotalTime>
  <Words>717</Words>
  <Application>Microsoft Office PowerPoint</Application>
  <PresentationFormat>Экран (4:3)</PresentationFormat>
  <Paragraphs>61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Cambria</vt:lpstr>
      <vt:lpstr>Times New Roman</vt:lpstr>
      <vt:lpstr>Wingdings 2</vt:lpstr>
      <vt:lpstr>Welcome</vt:lpstr>
      <vt:lpstr>«Формирование познавательного интереса детей младшего дошкольного возраста через ознакомление с природой»</vt:lpstr>
      <vt:lpstr>Презентация PowerPoint</vt:lpstr>
      <vt:lpstr>Презентация PowerPoint</vt:lpstr>
      <vt:lpstr>Цель: Cоздание условий для развития познавательного интереса у детей младшего дошкольного возраста.</vt:lpstr>
      <vt:lpstr>Презентация PowerPoint</vt:lpstr>
      <vt:lpstr>Презентация PowerPoint</vt:lpstr>
      <vt:lpstr>Формы ознакомления младших дошкольников с природой:   - наблюдение; - экспериментирование и проектная деятельность; - творческая деятельность; - чтение художественной литературы.</vt:lpstr>
      <vt:lpstr>Объекты  используемые для познавательной деятельности:</vt:lpstr>
      <vt:lpstr>Презентация PowerPoint</vt:lpstr>
      <vt:lpstr>Виды деятельности:</vt:lpstr>
      <vt:lpstr>Презентация PowerPoint</vt:lpstr>
      <vt:lpstr>Презентация PowerPoint</vt:lpstr>
      <vt:lpstr>Презентация PowerPoint</vt:lpstr>
      <vt:lpstr>В поисково – исследовательской деятельности дошкольник - развивает свою речь; - удовлетворяет свою любознательность; - закрепляет свои представления о мире.</vt:lpstr>
      <vt:lpstr>Презентация PowerPoint</vt:lpstr>
      <vt:lpstr>Презентация PowerPoint</vt:lpstr>
      <vt:lpstr>В группе подобрана познавательная литература, дидактические игры поисково-исследовательского содержания, картотека опытов, конспекты занятий по  познавательно-исследовательской деятельности. </vt:lpstr>
      <vt:lpstr>Пополнение РППС </vt:lpstr>
      <vt:lpstr>Каждый ребенок сможет почувствовать себя исследователем, организовав «лабораторию»  дома с помощью родителей! </vt:lpstr>
      <vt:lpstr>Анализ работы: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опытно-экспериментальной  деятельности при ознакомлении детей старшего  дошкольного возраста с природой родного края</dc:title>
  <dc:creator>1</dc:creator>
  <cp:lastModifiedBy>Елена Фатьянова</cp:lastModifiedBy>
  <cp:revision>41</cp:revision>
  <dcterms:created xsi:type="dcterms:W3CDTF">2012-04-12T01:05:35Z</dcterms:created>
  <dcterms:modified xsi:type="dcterms:W3CDTF">2025-02-14T09:28:23Z</dcterms:modified>
</cp:coreProperties>
</file>