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2"/>
  </p:sldMasterIdLst>
  <p:sldIdLst>
    <p:sldId id="290" r:id="rId3"/>
    <p:sldId id="262" r:id="rId4"/>
    <p:sldId id="285" r:id="rId5"/>
    <p:sldId id="263" r:id="rId6"/>
    <p:sldId id="288" r:id="rId7"/>
    <p:sldId id="269" r:id="rId8"/>
    <p:sldId id="265" r:id="rId9"/>
    <p:sldId id="286" r:id="rId10"/>
    <p:sldId id="271" r:id="rId11"/>
    <p:sldId id="268" r:id="rId12"/>
    <p:sldId id="292" r:id="rId13"/>
    <p:sldId id="294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A4B0E0B1-1E2B-495F-972B-359887BFFC76}">
          <p14:sldIdLst>
            <p14:sldId id="290"/>
            <p14:sldId id="262"/>
            <p14:sldId id="285"/>
            <p14:sldId id="263"/>
            <p14:sldId id="288"/>
            <p14:sldId id="269"/>
            <p14:sldId id="265"/>
            <p14:sldId id="286"/>
            <p14:sldId id="271"/>
            <p14:sldId id="289"/>
            <p14:sldId id="268"/>
            <p14:sldId id="292"/>
            <p14:sldId id="29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00"/>
  </p:normalViewPr>
  <p:slideViewPr>
    <p:cSldViewPr>
      <p:cViewPr varScale="1">
        <p:scale>
          <a:sx n="57" d="100"/>
          <a:sy n="57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9334D819-9F07-4261-B09B-9E467E5D9002}" type="datetimeFigureOut">
              <a:rPr lang="en-US" smtClean="0">
                <a:solidFill>
                  <a:srgbClr val="62B4C6">
                    <a:lumMod val="50000"/>
                  </a:srgbClr>
                </a:solidFill>
                <a:latin typeface="Gill Sans MT" panose="020B0502020104020203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9/20/2023</a:t>
            </a:fld>
            <a:endParaRPr lang="en-US" dirty="0">
              <a:solidFill>
                <a:srgbClr val="62B4C6">
                  <a:lumMod val="50000"/>
                </a:srgbClr>
              </a:solidFill>
              <a:latin typeface="Gill Sans MT" panose="020B0502020104020203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2B4C6">
                  <a:lumMod val="50000"/>
                </a:srgbClr>
              </a:solidFill>
              <a:latin typeface="Gill Sans MT" panose="020B05020201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71766878-3199-4EAB-94E7-2D6D11070E14}" type="slidenum">
              <a:rPr lang="en-US" smtClean="0">
                <a:solidFill>
                  <a:srgbClr val="62B4C6">
                    <a:lumMod val="50000"/>
                  </a:srgbClr>
                </a:solidFill>
                <a:latin typeface="Gill Sans MT" panose="020B0502020104020203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62B4C6">
                  <a:lumMod val="50000"/>
                </a:srgbClr>
              </a:solidFill>
              <a:latin typeface="Gill Sans MT" panose="020B0502020104020203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67309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9/20/2023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966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9/20/2023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72569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9/20/2023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69989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9/20/2023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0745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9/20/2023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73577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9/20/2023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76156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9/20/2023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21867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9/20/2023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1268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9/20/2023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626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9334D819-9F07-4261-B09B-9E467E5D9002}" type="datetimeFigureOut">
              <a:rPr lang="en-US" smtClean="0">
                <a:solidFill>
                  <a:srgbClr val="F3F3F2"/>
                </a:solidFill>
                <a:latin typeface="Gill Sans MT" panose="020B0502020104020203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9/20/2023</a:t>
            </a:fld>
            <a:endParaRPr lang="en-US" dirty="0">
              <a:solidFill>
                <a:srgbClr val="F3F3F2"/>
              </a:solidFill>
              <a:latin typeface="Gill Sans MT" panose="020B0502020104020203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3F3F2"/>
              </a:solidFill>
              <a:latin typeface="Gill Sans MT" panose="020B05020201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71766878-3199-4EAB-94E7-2D6D11070E14}" type="slidenum">
              <a:rPr lang="en-US" smtClean="0">
                <a:solidFill>
                  <a:srgbClr val="F3F3F2"/>
                </a:solidFill>
                <a:latin typeface="Gill Sans MT" panose="020B0502020104020203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F3F3F2"/>
              </a:solidFill>
              <a:latin typeface="Gill Sans MT" panose="020B0502020104020203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2859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9/20/2023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944478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9/20/2023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0611144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9/20/2023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328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9/20/2023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155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9/20/2023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7977336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9/20/2023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820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9/20/2023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899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9378"/>
            <a:ext cx="8280920" cy="60690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445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293023" cy="6279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Варианты игр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628800"/>
            <a:ext cx="66298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u="sng" dirty="0">
                <a:solidFill>
                  <a:prstClr val="black"/>
                </a:solidFill>
                <a:latin typeface="+mn-lt"/>
              </a:rPr>
              <a:t>Малоподвижные игры </a:t>
            </a:r>
            <a:endParaRPr lang="ru-RU" sz="2200" u="sng" dirty="0" smtClean="0">
              <a:solidFill>
                <a:prstClr val="black"/>
              </a:solidFill>
              <a:latin typeface="+mn-lt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prstClr val="black"/>
                </a:solidFill>
                <a:latin typeface="+mn-lt"/>
              </a:rPr>
              <a:t>«</a:t>
            </a:r>
            <a:r>
              <a:rPr lang="ru-RU" sz="2200" dirty="0">
                <a:solidFill>
                  <a:prstClr val="black"/>
                </a:solidFill>
                <a:latin typeface="+mn-lt"/>
              </a:rPr>
              <a:t>Что изменилось?», </a:t>
            </a:r>
            <a:r>
              <a:rPr lang="ru-RU" sz="2200" dirty="0" smtClean="0">
                <a:solidFill>
                  <a:prstClr val="black"/>
                </a:solidFill>
                <a:latin typeface="+mn-lt"/>
              </a:rPr>
              <a:t>«</a:t>
            </a:r>
            <a:r>
              <a:rPr lang="ru-RU" sz="2200" dirty="0">
                <a:solidFill>
                  <a:prstClr val="black"/>
                </a:solidFill>
                <a:latin typeface="+mn-lt"/>
              </a:rPr>
              <a:t>Чего не стало?» </a:t>
            </a:r>
            <a:r>
              <a:rPr lang="ru-RU" sz="2200" dirty="0" smtClean="0">
                <a:solidFill>
                  <a:prstClr val="black"/>
                </a:solidFill>
                <a:latin typeface="+mn-lt"/>
              </a:rPr>
              <a:t>,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+mn-lt"/>
              </a:rPr>
              <a:t>«Найди мяч» и т.д</a:t>
            </a:r>
            <a:r>
              <a:rPr lang="ru-RU" sz="2200" dirty="0" smtClean="0">
                <a:solidFill>
                  <a:prstClr val="black"/>
                </a:solidFill>
                <a:latin typeface="+mn-lt"/>
              </a:rPr>
              <a:t>.</a:t>
            </a:r>
            <a:endParaRPr lang="ru-RU" sz="2200" dirty="0">
              <a:solidFill>
                <a:prstClr val="black"/>
              </a:solidFill>
              <a:latin typeface="+mn-lt"/>
            </a:endParaRPr>
          </a:p>
          <a:p>
            <a:pPr marL="257175" indent="-257175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u="sng" dirty="0">
                <a:solidFill>
                  <a:prstClr val="black"/>
                </a:solidFill>
                <a:latin typeface="+mn-lt"/>
              </a:rPr>
              <a:t>Подвижные игры средней активности </a:t>
            </a:r>
            <a:endParaRPr lang="ru-RU" sz="2200" u="sng" dirty="0" smtClean="0">
              <a:solidFill>
                <a:prstClr val="black"/>
              </a:solidFill>
              <a:latin typeface="+mn-lt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prstClr val="black"/>
                </a:solidFill>
                <a:latin typeface="+mn-lt"/>
              </a:rPr>
              <a:t>«</a:t>
            </a:r>
            <a:r>
              <a:rPr lang="ru-RU" sz="2200" dirty="0">
                <a:solidFill>
                  <a:prstClr val="black"/>
                </a:solidFill>
                <a:latin typeface="+mn-lt"/>
              </a:rPr>
              <a:t>Лови-бросай», «День-ночь», «Передай мяч», «Каждому, через одного», «Шмель», «Яблоко» и т.д</a:t>
            </a:r>
            <a:r>
              <a:rPr lang="ru-RU" sz="2200" dirty="0" smtClean="0">
                <a:solidFill>
                  <a:prstClr val="black"/>
                </a:solidFill>
                <a:latin typeface="+mn-lt"/>
              </a:rPr>
              <a:t>.</a:t>
            </a:r>
            <a:endParaRPr lang="ru-RU" sz="2200" dirty="0">
              <a:solidFill>
                <a:prstClr val="black"/>
              </a:solidFill>
              <a:latin typeface="+mn-lt"/>
            </a:endParaRPr>
          </a:p>
          <a:p>
            <a:pPr marL="257175" indent="-257175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u="sng" dirty="0">
                <a:solidFill>
                  <a:prstClr val="black"/>
                </a:solidFill>
                <a:latin typeface="+mn-lt"/>
              </a:rPr>
              <a:t>Речевые игр</a:t>
            </a:r>
            <a:r>
              <a:rPr lang="ru-RU" sz="2200" dirty="0">
                <a:solidFill>
                  <a:prstClr val="black"/>
                </a:solidFill>
                <a:latin typeface="+mn-lt"/>
              </a:rPr>
              <a:t>ы </a:t>
            </a:r>
            <a:endParaRPr lang="ru-RU" sz="2200" dirty="0" smtClean="0">
              <a:solidFill>
                <a:prstClr val="black"/>
              </a:solidFill>
              <a:latin typeface="+mn-lt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prstClr val="black"/>
                </a:solidFill>
                <a:latin typeface="+mn-lt"/>
              </a:rPr>
              <a:t>«</a:t>
            </a:r>
            <a:r>
              <a:rPr lang="ru-RU" sz="2200" dirty="0">
                <a:solidFill>
                  <a:prstClr val="black"/>
                </a:solidFill>
                <a:latin typeface="+mn-lt"/>
              </a:rPr>
              <a:t>Бросай, лови, какой скажи», «Много-один», «Скажи наоборот», и т.д</a:t>
            </a:r>
            <a:r>
              <a:rPr lang="ru-RU" sz="2200" dirty="0" smtClean="0">
                <a:solidFill>
                  <a:prstClr val="black"/>
                </a:solidFill>
                <a:latin typeface="+mn-lt"/>
              </a:rPr>
              <a:t>.</a:t>
            </a:r>
            <a:endParaRPr lang="ru-RU" sz="2200" dirty="0">
              <a:solidFill>
                <a:prstClr val="black"/>
              </a:solidFill>
              <a:latin typeface="+mn-lt"/>
            </a:endParaRPr>
          </a:p>
          <a:p>
            <a:pPr marL="257175" indent="-257175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u="sng" dirty="0">
                <a:solidFill>
                  <a:prstClr val="black"/>
                </a:solidFill>
                <a:latin typeface="+mn-lt"/>
              </a:rPr>
              <a:t>Творческая игра-конструктор </a:t>
            </a:r>
            <a:endParaRPr lang="ru-RU" sz="2200" u="sng" dirty="0" smtClean="0">
              <a:solidFill>
                <a:prstClr val="black"/>
              </a:solidFill>
              <a:latin typeface="+mn-lt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prstClr val="black"/>
                </a:solidFill>
                <a:latin typeface="+mn-lt"/>
              </a:rPr>
              <a:t>«</a:t>
            </a:r>
            <a:r>
              <a:rPr lang="ru-RU" sz="2200" dirty="0">
                <a:solidFill>
                  <a:prstClr val="black"/>
                </a:solidFill>
                <a:latin typeface="+mn-lt"/>
              </a:rPr>
              <a:t>Починим колеса», «3-Д принтер»(Сделай, как я), «Придумай своё», «Задание для друга», и т.д</a:t>
            </a:r>
            <a:r>
              <a:rPr lang="ru-RU" sz="2200" dirty="0" smtClean="0">
                <a:solidFill>
                  <a:prstClr val="black"/>
                </a:solidFill>
                <a:latin typeface="+mn-lt"/>
              </a:rPr>
              <a:t>. </a:t>
            </a:r>
            <a:endParaRPr lang="ru-RU" sz="22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332656"/>
            <a:ext cx="2511770" cy="1536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567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828" y="2581939"/>
            <a:ext cx="1800000" cy="135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37" y="4869160"/>
            <a:ext cx="1799999" cy="135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79"/>
          <a:stretch/>
        </p:blipFill>
        <p:spPr>
          <a:xfrm rot="10800000">
            <a:off x="6760276" y="4869160"/>
            <a:ext cx="1787373" cy="135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828" y="4365104"/>
            <a:ext cx="1800000" cy="135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991" y="4365104"/>
            <a:ext cx="1800000" cy="135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616" y="2581939"/>
            <a:ext cx="1800000" cy="135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27" y="2005309"/>
            <a:ext cx="1800000" cy="135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32" y="1971734"/>
            <a:ext cx="1800000" cy="135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32" y="3420447"/>
            <a:ext cx="1800000" cy="135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117" y="3457002"/>
            <a:ext cx="1800000" cy="135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03032" y="1059943"/>
            <a:ext cx="5716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+mj-lt"/>
              </a:rPr>
              <a:t>Творческая игра-конструктор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4165" y="331141"/>
            <a:ext cx="2147595" cy="13135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095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9378"/>
            <a:ext cx="8280920" cy="60690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017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96441" y="2131632"/>
            <a:ext cx="5902888" cy="13693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50" dirty="0" smtClean="0"/>
              <a:t>Использование мяча </a:t>
            </a:r>
            <a:r>
              <a:rPr lang="ru-RU" sz="4050" dirty="0"/>
              <a:t>Т</a:t>
            </a:r>
            <a:r>
              <a:rPr lang="ru-RU" sz="4050" dirty="0" smtClean="0"/>
              <a:t>акане </a:t>
            </a:r>
            <a:br>
              <a:rPr lang="ru-RU" sz="4050" dirty="0" smtClean="0"/>
            </a:br>
            <a:r>
              <a:rPr lang="ru-RU" sz="4050" dirty="0" smtClean="0"/>
              <a:t>в работе с детьми дошкольного возраста.</a:t>
            </a:r>
            <a:endParaRPr lang="ru-RU" sz="33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580112" y="4725144"/>
            <a:ext cx="2616542" cy="713351"/>
          </a:xfrm>
        </p:spPr>
        <p:txBody>
          <a:bodyPr>
            <a:noAutofit/>
          </a:bodyPr>
          <a:lstStyle/>
          <a:p>
            <a:pPr algn="r">
              <a:spcAft>
                <a:spcPts val="0"/>
              </a:spcAft>
            </a:pPr>
            <a:r>
              <a:rPr lang="ru-RU" sz="1400" dirty="0" smtClean="0"/>
              <a:t>Ермолаева И.В.</a:t>
            </a:r>
          </a:p>
          <a:p>
            <a:pPr algn="r">
              <a:spcAft>
                <a:spcPts val="0"/>
              </a:spcAft>
            </a:pPr>
            <a:r>
              <a:rPr lang="ru-RU" sz="1400" dirty="0" smtClean="0"/>
              <a:t>Педагог-психолог</a:t>
            </a:r>
          </a:p>
          <a:p>
            <a:pPr algn="r">
              <a:spcAft>
                <a:spcPts val="0"/>
              </a:spcAft>
            </a:pPr>
            <a:r>
              <a:rPr lang="ru-RU" sz="1400" dirty="0" smtClean="0"/>
              <a:t>МДОАУ «Детский сад № 38 «Солнышко» комбинированного вида города Орска»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717032"/>
            <a:ext cx="3333821" cy="24852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60" y="404664"/>
            <a:ext cx="2139881" cy="13107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45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097297"/>
            <a:ext cx="6798734" cy="130386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Мяч Такане- что это такое </a:t>
            </a:r>
            <a:b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для чего он нужен?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460" y="2852936"/>
            <a:ext cx="4317545" cy="324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48418"/>
            <a:ext cx="2139881" cy="13107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344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061" y="466265"/>
            <a:ext cx="6798734" cy="1303867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           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55576" y="2929362"/>
            <a:ext cx="3974876" cy="576262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                     </a:t>
            </a:r>
          </a:p>
          <a:p>
            <a:endParaRPr lang="ru-RU" dirty="0"/>
          </a:p>
          <a:p>
            <a:r>
              <a:rPr lang="ru-RU" sz="9600" b="1" dirty="0">
                <a:solidFill>
                  <a:schemeClr val="accent1">
                    <a:lumMod val="50000"/>
                  </a:schemeClr>
                </a:solidFill>
              </a:rPr>
              <a:t>Игры с мячом развивают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66844" y="3573016"/>
            <a:ext cx="3337560" cy="270662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Общее развитие;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Целеустремленность;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Образное </a:t>
            </a:r>
            <a:r>
              <a:rPr lang="ru-RU" dirty="0" smtClean="0"/>
              <a:t>мышление и пространственное;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Внимание;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Мелкую моторику рук;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Ловкость, глазомер …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040" y="2789387"/>
            <a:ext cx="3337560" cy="576262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Ребенок учится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932040" y="3573016"/>
            <a:ext cx="3337560" cy="2706624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Познавать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Творить</a:t>
            </a:r>
            <a:r>
              <a:rPr lang="ru-RU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Фантазировать;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Тренировать память;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Развивать речь;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Общаться в совместных играх со сверстниками…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76" t="2752" r="24800" b="21651"/>
          <a:stretch/>
        </p:blipFill>
        <p:spPr>
          <a:xfrm>
            <a:off x="3051744" y="481288"/>
            <a:ext cx="2925368" cy="2240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0" y="805035"/>
            <a:ext cx="2124283" cy="1593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3652" y="805035"/>
            <a:ext cx="2158769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4175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836712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Мяч Такане- </a:t>
            </a:r>
            <a:br>
              <a:rPr lang="ru-RU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чем его особенности?</a:t>
            </a:r>
            <a:endParaRPr lang="ru-RU" sz="4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966" y="2780928"/>
            <a:ext cx="3621343" cy="3007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47" y="5464896"/>
            <a:ext cx="810838" cy="8291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0991" y="5464896"/>
            <a:ext cx="829128" cy="8291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422615"/>
            <a:ext cx="2139881" cy="1310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7034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98788"/>
            <a:ext cx="7293023" cy="62796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Мяч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Такане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5952" y="1569516"/>
            <a:ext cx="60582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prstClr val="black"/>
                </a:solidFill>
                <a:latin typeface="+mj-lt"/>
              </a:rPr>
              <a:t>Эту игрушку придумал японский преподаватель </a:t>
            </a:r>
            <a:r>
              <a:rPr lang="ru-RU" sz="2200" dirty="0" err="1">
                <a:solidFill>
                  <a:prstClr val="black"/>
                </a:solidFill>
                <a:latin typeface="+mj-lt"/>
              </a:rPr>
              <a:t>Монтессори</a:t>
            </a:r>
            <a:r>
              <a:rPr lang="ru-RU" sz="2200" dirty="0">
                <a:solidFill>
                  <a:prstClr val="black"/>
                </a:solidFill>
                <a:latin typeface="+mj-lt"/>
              </a:rPr>
              <a:t> по фамилии </a:t>
            </a:r>
            <a:r>
              <a:rPr lang="ru-RU" sz="2200" dirty="0" err="1">
                <a:solidFill>
                  <a:prstClr val="black"/>
                </a:solidFill>
                <a:latin typeface="+mj-lt"/>
              </a:rPr>
              <a:t>Такане</a:t>
            </a:r>
            <a:r>
              <a:rPr lang="ru-RU" sz="2200" dirty="0">
                <a:solidFill>
                  <a:prstClr val="black"/>
                </a:solidFill>
                <a:latin typeface="+mj-lt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55190" y="2481720"/>
            <a:ext cx="51970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prstClr val="black"/>
                </a:solidFill>
                <a:latin typeface="+mn-lt"/>
              </a:rPr>
              <a:t>Это мягкая игрушка в форме мяча.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prstClr val="black"/>
                </a:solidFill>
                <a:latin typeface="+mn-lt"/>
              </a:rPr>
              <a:t> Иногда его называют мячик-паззл, 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prstClr val="black"/>
                </a:solidFill>
                <a:latin typeface="+mn-lt"/>
              </a:rPr>
              <a:t>потому что он состоит из нескольких элементов.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586" t="3757" r="34385" b="47676"/>
          <a:stretch/>
        </p:blipFill>
        <p:spPr>
          <a:xfrm>
            <a:off x="6764173" y="4124681"/>
            <a:ext cx="1509872" cy="17171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115616" y="4091132"/>
            <a:ext cx="62650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prstClr val="black"/>
                </a:solidFill>
                <a:latin typeface="+mn-lt"/>
              </a:rPr>
              <a:t>Мяч </a:t>
            </a:r>
            <a:r>
              <a:rPr lang="ru-RU" sz="2200" dirty="0" err="1" smtClean="0">
                <a:solidFill>
                  <a:prstClr val="black"/>
                </a:solidFill>
                <a:latin typeface="+mn-lt"/>
              </a:rPr>
              <a:t>Такане</a:t>
            </a:r>
            <a:r>
              <a:rPr lang="ru-RU" sz="2200" dirty="0" smtClean="0">
                <a:solidFill>
                  <a:prstClr val="black"/>
                </a:solidFill>
                <a:latin typeface="+mn-lt"/>
              </a:rPr>
              <a:t> создан специально для детей раннего возраста, но будет интересен детям разного возраста- и в два года, и в пять лет дети с удовольствием с ним играют.</a:t>
            </a:r>
            <a:endParaRPr lang="ru-RU" sz="22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168" y="610029"/>
            <a:ext cx="2139881" cy="13107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808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14683"/>
            <a:ext cx="8350696" cy="873829"/>
          </a:xfrm>
        </p:spPr>
        <p:txBody>
          <a:bodyPr>
            <a:noAutofit/>
          </a:bodyPr>
          <a:lstStyle/>
          <a:p>
            <a:pPr algn="ctr"/>
            <a:r>
              <a:rPr lang="ru-RU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развивающей работы педагога-психолога ДОО </a:t>
            </a:r>
            <a:endParaRPr lang="ru-RU" sz="33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463" t="83127" r="36688" b="74"/>
          <a:stretch/>
        </p:blipFill>
        <p:spPr>
          <a:xfrm>
            <a:off x="395536" y="5591111"/>
            <a:ext cx="2120981" cy="899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61242" y="2003356"/>
            <a:ext cx="785356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тканью </a:t>
            </a:r>
            <a:r>
              <a:rPr lang="ru-RU" sz="20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различной фактуры: </a:t>
            </a:r>
            <a:r>
              <a:rPr lang="ru-RU" sz="2000" dirty="0" smtClean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гладкой, бархатистой, колючей и т.д.   -расширяет </a:t>
            </a:r>
            <a:r>
              <a:rPr lang="ru-RU" sz="20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тактильные ощущения, </a:t>
            </a:r>
            <a:endParaRPr lang="ru-RU" sz="2000" dirty="0" smtClean="0">
              <a:solidFill>
                <a:prstClr val="black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-развивает мелкую </a:t>
            </a:r>
            <a:r>
              <a:rPr lang="ru-RU" sz="20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моторику пальцев </a:t>
            </a:r>
            <a:r>
              <a:rPr lang="ru-RU" sz="2000" dirty="0" smtClean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рук.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 smtClean="0">
              <a:solidFill>
                <a:prstClr val="black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13" indent="-214313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тканью </a:t>
            </a:r>
            <a:r>
              <a:rPr lang="ru-RU" sz="20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одной фактуры, но разного </a:t>
            </a:r>
            <a:r>
              <a:rPr lang="ru-RU" sz="2000" dirty="0" smtClean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цвета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-помогает организовать работу </a:t>
            </a:r>
            <a:r>
              <a:rPr lang="ru-RU" sz="20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 цветовым </a:t>
            </a:r>
            <a:r>
              <a:rPr lang="ru-RU" sz="2000" dirty="0" smtClean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спектром.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prstClr val="black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13" indent="-214313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атуральные плотные ткани </a:t>
            </a:r>
            <a:r>
              <a:rPr lang="ru-RU" sz="20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из хлопка, льна </a:t>
            </a:r>
            <a:r>
              <a:rPr lang="ru-RU" sz="2000" dirty="0" smtClean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отлично подойдут для </a:t>
            </a:r>
            <a:r>
              <a:rPr lang="ru-RU" sz="20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мяча-атрибута игр малой </a:t>
            </a:r>
            <a:r>
              <a:rPr lang="ru-RU" sz="2000" dirty="0" smtClean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подвижности</a:t>
            </a:r>
            <a:endParaRPr lang="ru-RU" sz="20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31222" t="3731" r="33930" b="53869"/>
          <a:stretch/>
        </p:blipFill>
        <p:spPr>
          <a:xfrm>
            <a:off x="5929596" y="4653136"/>
            <a:ext cx="1387880" cy="1387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rcRect t="28800" r="57475" b="19715"/>
          <a:stretch/>
        </p:blipFill>
        <p:spPr>
          <a:xfrm>
            <a:off x="7020272" y="2908777"/>
            <a:ext cx="1362181" cy="1356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l="38903" t="57942" r="33687" b="5714"/>
          <a:stretch/>
        </p:blipFill>
        <p:spPr>
          <a:xfrm>
            <a:off x="5929597" y="2344472"/>
            <a:ext cx="1190370" cy="12985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6236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14683"/>
            <a:ext cx="8350696" cy="873829"/>
          </a:xfrm>
        </p:spPr>
        <p:txBody>
          <a:bodyPr>
            <a:noAutofit/>
          </a:bodyPr>
          <a:lstStyle/>
          <a:p>
            <a:pPr algn="ctr"/>
            <a:r>
              <a:rPr lang="ru-RU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развивающей работы педагога-психолога ДОО </a:t>
            </a:r>
            <a:endParaRPr lang="ru-RU" sz="33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003356"/>
            <a:ext cx="73448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различными наполнителями: </a:t>
            </a:r>
          </a:p>
          <a:p>
            <a:pPr marL="214313" indent="-214313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</a:rPr>
              <a:t>м</a:t>
            </a:r>
            <a:r>
              <a:rPr lang="ru-RU" sz="2000" dirty="0" smtClean="0">
                <a:latin typeface="+mn-lt"/>
              </a:rPr>
              <a:t>ягкий (шариковый </a:t>
            </a:r>
            <a:r>
              <a:rPr lang="ru-RU" sz="2000" dirty="0" err="1">
                <a:latin typeface="+mn-lt"/>
              </a:rPr>
              <a:t>холлофайбер</a:t>
            </a:r>
            <a:r>
              <a:rPr lang="ru-RU" sz="2000" dirty="0">
                <a:latin typeface="+mn-lt"/>
              </a:rPr>
              <a:t>, или синтепон, или </a:t>
            </a:r>
            <a:r>
              <a:rPr lang="ru-RU" sz="2000" dirty="0" smtClean="0">
                <a:latin typeface="+mn-lt"/>
              </a:rPr>
              <a:t>вата);</a:t>
            </a:r>
          </a:p>
          <a:p>
            <a:pPr marL="214313" indent="-214313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</a:rPr>
              <a:t>з</a:t>
            </a:r>
            <a:r>
              <a:rPr lang="ru-RU" sz="2000" dirty="0" smtClean="0">
                <a:latin typeface="+mn-lt"/>
              </a:rPr>
              <a:t>вучащий (</a:t>
            </a:r>
            <a:r>
              <a:rPr lang="ru-RU" sz="2000" dirty="0">
                <a:latin typeface="+mn-lt"/>
              </a:rPr>
              <a:t>бубенцы, контейнеры с мелким предметом, шуршащий полиэтилен и т.д</a:t>
            </a:r>
            <a:r>
              <a:rPr lang="ru-RU" sz="2000" dirty="0" smtClean="0">
                <a:latin typeface="+mn-lt"/>
              </a:rPr>
              <a:t>.);</a:t>
            </a:r>
          </a:p>
          <a:p>
            <a:pPr marL="214313" indent="-214313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</a:rPr>
              <a:t>м</a:t>
            </a:r>
            <a:r>
              <a:rPr lang="ru-RU" sz="2000" dirty="0" smtClean="0">
                <a:latin typeface="+mn-lt"/>
              </a:rPr>
              <a:t>ассажирующий (косточки </a:t>
            </a:r>
            <a:r>
              <a:rPr lang="ru-RU" sz="2000" dirty="0">
                <a:latin typeface="+mn-lt"/>
              </a:rPr>
              <a:t>плодовых деревьев, крупы. Но обязательно разбавив </a:t>
            </a:r>
            <a:r>
              <a:rPr lang="ru-RU" sz="2000" dirty="0" smtClean="0">
                <a:latin typeface="+mn-lt"/>
              </a:rPr>
              <a:t>их шариковым </a:t>
            </a:r>
            <a:r>
              <a:rPr lang="ru-RU" sz="2000" dirty="0" err="1">
                <a:latin typeface="+mn-lt"/>
              </a:rPr>
              <a:t>холлофайбером</a:t>
            </a:r>
            <a:r>
              <a:rPr lang="ru-RU" sz="2000" dirty="0">
                <a:latin typeface="+mn-lt"/>
              </a:rPr>
              <a:t>, чтобы                                                   не утяжелять </a:t>
            </a:r>
            <a:r>
              <a:rPr lang="ru-RU" sz="2000" dirty="0" smtClean="0">
                <a:latin typeface="+mn-lt"/>
              </a:rPr>
              <a:t>мяч).</a:t>
            </a:r>
            <a:endParaRPr lang="ru-RU" sz="2000" dirty="0">
              <a:latin typeface="+mn-lt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-расширяет </a:t>
            </a:r>
            <a:r>
              <a:rPr lang="ru-RU" sz="20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тактильные ощущения, </a:t>
            </a:r>
            <a:endParaRPr lang="ru-RU" sz="2000" dirty="0" smtClean="0">
              <a:solidFill>
                <a:prstClr val="black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-развивает мелкую моторику,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-развивает слух, слуховые внимание и память,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-успокаивает, снимает эмоциональное напряжение</a:t>
            </a:r>
          </a:p>
          <a:p>
            <a:pPr marL="342900" indent="-342900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516216" y="4149080"/>
            <a:ext cx="1872208" cy="1821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936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16378" cy="6279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Игры с мячом Такане способствуют: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465066"/>
            <a:ext cx="80390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u="sng" dirty="0" smtClean="0">
                <a:solidFill>
                  <a:prstClr val="black"/>
                </a:solidFill>
                <a:latin typeface="+mn-lt"/>
              </a:rPr>
              <a:t>1. Формированию интеллектуальной готовности</a:t>
            </a:r>
          </a:p>
          <a:p>
            <a:pPr marL="257175" indent="-257175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+mn-lt"/>
              </a:rPr>
              <a:t>э</a:t>
            </a:r>
            <a:r>
              <a:rPr lang="ru-RU" sz="2000" dirty="0" smtClean="0">
                <a:solidFill>
                  <a:prstClr val="black"/>
                </a:solidFill>
                <a:latin typeface="+mn-lt"/>
              </a:rPr>
              <a:t>лементарное владение мыслительными механизмами:               анализом, синтезом, сравнением, обобщением;</a:t>
            </a:r>
            <a:endParaRPr lang="ru-RU" sz="2000" dirty="0">
              <a:solidFill>
                <a:prstClr val="black"/>
              </a:solidFill>
              <a:latin typeface="+mn-lt"/>
            </a:endParaRPr>
          </a:p>
          <a:p>
            <a:pPr marL="257175" indent="-257175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+mn-lt"/>
              </a:rPr>
              <a:t>с</a:t>
            </a:r>
            <a:r>
              <a:rPr lang="ru-RU" sz="2000" dirty="0" smtClean="0">
                <a:solidFill>
                  <a:prstClr val="black"/>
                </a:solidFill>
                <a:latin typeface="+mn-lt"/>
              </a:rPr>
              <a:t>пособность к использованию знаний и умений в новых условиях;</a:t>
            </a:r>
          </a:p>
          <a:p>
            <a:pPr marL="257175" indent="-257175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+mn-lt"/>
              </a:rPr>
              <a:t>у</a:t>
            </a:r>
            <a:r>
              <a:rPr lang="ru-RU" sz="2000" dirty="0" smtClean="0">
                <a:solidFill>
                  <a:prstClr val="black"/>
                </a:solidFill>
                <a:latin typeface="+mn-lt"/>
              </a:rPr>
              <a:t>мение переключаться с одного найденного решения на поиск другого.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u="sng" dirty="0" smtClean="0">
                <a:solidFill>
                  <a:prstClr val="black"/>
                </a:solidFill>
                <a:latin typeface="+mn-lt"/>
              </a:rPr>
              <a:t>2. Развитию психических процессов: </a:t>
            </a:r>
          </a:p>
          <a:p>
            <a:pPr marL="342900" indent="-342900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  <a:latin typeface="+mn-lt"/>
              </a:rPr>
              <a:t>внимания; </a:t>
            </a:r>
          </a:p>
          <a:p>
            <a:pPr marL="342900" indent="-342900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  <a:latin typeface="+mn-lt"/>
              </a:rPr>
              <a:t>памяти;</a:t>
            </a:r>
          </a:p>
          <a:p>
            <a:pPr marL="342900" indent="-342900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  <a:latin typeface="+mn-lt"/>
              </a:rPr>
              <a:t>воображения; </a:t>
            </a:r>
          </a:p>
          <a:p>
            <a:pPr marL="342900" indent="-342900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  <a:latin typeface="+mn-lt"/>
              </a:rPr>
              <a:t>речи.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u="sng" dirty="0" smtClean="0">
                <a:solidFill>
                  <a:prstClr val="black"/>
                </a:solidFill>
                <a:latin typeface="+mn-lt"/>
              </a:rPr>
              <a:t>3. Развитию совместной игры: </a:t>
            </a:r>
          </a:p>
          <a:p>
            <a:pPr marL="342900" indent="-342900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  <a:latin typeface="+mn-lt"/>
              </a:rPr>
              <a:t>умение чувствовать друг друга;</a:t>
            </a:r>
          </a:p>
          <a:p>
            <a:pPr marL="342900" indent="-342900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+mn-lt"/>
              </a:rPr>
              <a:t>с</a:t>
            </a:r>
            <a:r>
              <a:rPr lang="ru-RU" sz="2000" dirty="0" smtClean="0">
                <a:solidFill>
                  <a:prstClr val="black"/>
                </a:solidFill>
                <a:latin typeface="+mn-lt"/>
              </a:rPr>
              <a:t>облюдать правила игры; </a:t>
            </a:r>
          </a:p>
          <a:p>
            <a:pPr marL="342900" indent="-342900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  <a:latin typeface="+mn-lt"/>
              </a:rPr>
              <a:t>договариваться; </a:t>
            </a:r>
          </a:p>
          <a:p>
            <a:pPr marL="342900" indent="-342900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  <a:latin typeface="+mn-lt"/>
              </a:rPr>
              <a:t>дожидаться своей очереди. </a:t>
            </a:r>
            <a:endParaRPr lang="ru-RU" sz="20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745" y="3501008"/>
            <a:ext cx="3870849" cy="29031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691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42D721-90DF-488F-BD1A-201730CCFF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</TotalTime>
  <Words>461</Words>
  <Application>Microsoft Office PowerPoint</Application>
  <PresentationFormat>Экран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Натуральные материалы</vt:lpstr>
      <vt:lpstr>Слайд 1</vt:lpstr>
      <vt:lpstr>Использование мяча Такане  в работе с детьми дошкольного возраста.</vt:lpstr>
      <vt:lpstr>Мяч Такане- что это такое  и для чего он нужен?</vt:lpstr>
      <vt:lpstr>            </vt:lpstr>
      <vt:lpstr> Мяч Такане-  в чем его особенности?</vt:lpstr>
      <vt:lpstr>Мяч Такане</vt:lpstr>
      <vt:lpstr>Организация развивающей работы педагога-психолога ДОО </vt:lpstr>
      <vt:lpstr>Организация развивающей работы педагога-психолога ДОО </vt:lpstr>
      <vt:lpstr> Игры с мячом Такане способствуют:</vt:lpstr>
      <vt:lpstr>Варианты игр</vt:lpstr>
      <vt:lpstr>Слайд 11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и игрушки.  Новые возможности игр и пособий, изготовленных своими руками.</dc:title>
  <dc:creator>user</dc:creator>
  <cp:lastModifiedBy>Воронцова</cp:lastModifiedBy>
  <cp:revision>88</cp:revision>
  <dcterms:created xsi:type="dcterms:W3CDTF">2023-03-09T05:03:18Z</dcterms:created>
  <dcterms:modified xsi:type="dcterms:W3CDTF">2023-09-20T14:58:41Z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</Properties>
</file>