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9"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79" r:id="rId14"/>
    <p:sldId id="280" r:id="rId15"/>
    <p:sldId id="269" r:id="rId16"/>
    <p:sldId id="270" r:id="rId17"/>
    <p:sldId id="271" r:id="rId18"/>
    <p:sldId id="272" r:id="rId19"/>
    <p:sldId id="273" r:id="rId20"/>
    <p:sldId id="274" r:id="rId21"/>
    <p:sldId id="275" r:id="rId22"/>
    <p:sldId id="276" r:id="rId23"/>
    <p:sldId id="277" r:id="rId24"/>
    <p:sldId id="278" r:id="rId2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31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11665689695077E-2"/>
          <c:y val="8.8168760182910283E-2"/>
          <c:w val="0.79673425196850389"/>
          <c:h val="0.78202572699152761"/>
        </c:manualLayout>
      </c:layout>
      <c:barChart>
        <c:barDir val="col"/>
        <c:grouping val="clustered"/>
        <c:varyColors val="0"/>
        <c:ser>
          <c:idx val="0"/>
          <c:order val="0"/>
          <c:tx>
            <c:strRef>
              <c:f>Лист1!$B$1</c:f>
              <c:strCache>
                <c:ptCount val="1"/>
                <c:pt idx="0">
                  <c:v>Высокий уровень</c:v>
                </c:pt>
              </c:strCache>
            </c:strRef>
          </c:tx>
          <c:spPr>
            <a:solidFill>
              <a:schemeClr val="accent1"/>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Лист1!$B$2:$B$5</c:f>
              <c:numCache>
                <c:formatCode>0%</c:formatCode>
                <c:ptCount val="4"/>
                <c:pt idx="0">
                  <c:v>0.59</c:v>
                </c:pt>
                <c:pt idx="1">
                  <c:v>0.32</c:v>
                </c:pt>
              </c:numCache>
            </c:numRef>
          </c:val>
          <c:extLst xmlns:c16r2="http://schemas.microsoft.com/office/drawing/2015/06/chart">
            <c:ext xmlns:c16="http://schemas.microsoft.com/office/drawing/2014/chart" uri="{C3380CC4-5D6E-409C-BE32-E72D297353CC}">
              <c16:uniqueId val="{00000000-4FEC-4149-8C91-1878A099FD3D}"/>
            </c:ext>
          </c:extLst>
        </c:ser>
        <c:ser>
          <c:idx val="1"/>
          <c:order val="1"/>
          <c:tx>
            <c:strRef>
              <c:f>Лист1!$C$1</c:f>
              <c:strCache>
                <c:ptCount val="1"/>
                <c:pt idx="0">
                  <c:v>Средний уровень </c:v>
                </c:pt>
              </c:strCache>
            </c:strRef>
          </c:tx>
          <c:spPr>
            <a:solidFill>
              <a:schemeClr val="accent2"/>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Лист1!$C$2:$C$5</c:f>
              <c:numCache>
                <c:formatCode>0%</c:formatCode>
                <c:ptCount val="4"/>
                <c:pt idx="0">
                  <c:v>0.32</c:v>
                </c:pt>
                <c:pt idx="1">
                  <c:v>0.45</c:v>
                </c:pt>
              </c:numCache>
            </c:numRef>
          </c:val>
          <c:extLst xmlns:c16r2="http://schemas.microsoft.com/office/drawing/2015/06/chart">
            <c:ext xmlns:c16="http://schemas.microsoft.com/office/drawing/2014/chart" uri="{C3380CC4-5D6E-409C-BE32-E72D297353CC}">
              <c16:uniqueId val="{00000001-4FEC-4149-8C91-1878A099FD3D}"/>
            </c:ext>
          </c:extLst>
        </c:ser>
        <c:ser>
          <c:idx val="2"/>
          <c:order val="2"/>
          <c:tx>
            <c:strRef>
              <c:f>Лист1!$D$1</c:f>
              <c:strCache>
                <c:ptCount val="1"/>
                <c:pt idx="0">
                  <c:v>Низкий уровень</c:v>
                </c:pt>
              </c:strCache>
            </c:strRef>
          </c:tx>
          <c:spPr>
            <a:solidFill>
              <a:schemeClr val="accent3"/>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Лист1!$D$2:$D$5</c:f>
              <c:numCache>
                <c:formatCode>0%</c:formatCode>
                <c:ptCount val="4"/>
                <c:pt idx="0">
                  <c:v>0.09</c:v>
                </c:pt>
                <c:pt idx="1">
                  <c:v>0.23</c:v>
                </c:pt>
              </c:numCache>
            </c:numRef>
          </c:val>
          <c:extLst xmlns:c16r2="http://schemas.microsoft.com/office/drawing/2015/06/chart">
            <c:ext xmlns:c16="http://schemas.microsoft.com/office/drawing/2014/chart" uri="{C3380CC4-5D6E-409C-BE32-E72D297353CC}">
              <c16:uniqueId val="{00000002-4FEC-4149-8C91-1878A099FD3D}"/>
            </c:ext>
          </c:extLst>
        </c:ser>
        <c:dLbls>
          <c:showLegendKey val="0"/>
          <c:showVal val="0"/>
          <c:showCatName val="0"/>
          <c:showSerName val="0"/>
          <c:showPercent val="0"/>
          <c:showBubbleSize val="0"/>
        </c:dLbls>
        <c:gapWidth val="219"/>
        <c:overlap val="-27"/>
        <c:axId val="323225896"/>
        <c:axId val="323229424"/>
      </c:barChart>
      <c:catAx>
        <c:axId val="323225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23229424"/>
        <c:crosses val="autoZero"/>
        <c:auto val="1"/>
        <c:lblAlgn val="ctr"/>
        <c:lblOffset val="100"/>
        <c:noMultiLvlLbl val="0"/>
      </c:catAx>
      <c:valAx>
        <c:axId val="323229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23225896"/>
        <c:crosses val="autoZero"/>
        <c:crossBetween val="between"/>
      </c:valAx>
      <c:spPr>
        <a:noFill/>
        <a:ln>
          <a:noFill/>
        </a:ln>
        <a:effectLst/>
      </c:spPr>
    </c:plotArea>
    <c:legend>
      <c:legendPos val="r"/>
      <c:layout>
        <c:manualLayout>
          <c:xMode val="edge"/>
          <c:yMode val="edge"/>
          <c:x val="0.77869187109166316"/>
          <c:y val="9.7934289640412342E-2"/>
          <c:w val="0.2075728456694923"/>
          <c:h val="0.565824696072091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Лист1!$B$1</c:f>
              <c:strCache>
                <c:ptCount val="1"/>
                <c:pt idx="0">
                  <c:v>Высокий уровень</c:v>
                </c:pt>
              </c:strCache>
            </c:strRef>
          </c:tx>
          <c:spPr>
            <a:solidFill>
              <a:schemeClr val="accent1"/>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Лист1!$B$2:$B$5</c:f>
              <c:numCache>
                <c:formatCode>0%</c:formatCode>
                <c:ptCount val="4"/>
                <c:pt idx="0">
                  <c:v>0.62</c:v>
                </c:pt>
                <c:pt idx="1">
                  <c:v>0.35</c:v>
                </c:pt>
              </c:numCache>
            </c:numRef>
          </c:val>
          <c:extLst xmlns:c16r2="http://schemas.microsoft.com/office/drawing/2015/06/chart">
            <c:ext xmlns:c16="http://schemas.microsoft.com/office/drawing/2014/chart" uri="{C3380CC4-5D6E-409C-BE32-E72D297353CC}">
              <c16:uniqueId val="{00000000-FB05-4A75-8207-A8F67451B49F}"/>
            </c:ext>
          </c:extLst>
        </c:ser>
        <c:ser>
          <c:idx val="1"/>
          <c:order val="1"/>
          <c:tx>
            <c:strRef>
              <c:f>Лист1!$C$1</c:f>
              <c:strCache>
                <c:ptCount val="1"/>
                <c:pt idx="0">
                  <c:v>Средний уровень</c:v>
                </c:pt>
              </c:strCache>
            </c:strRef>
          </c:tx>
          <c:spPr>
            <a:solidFill>
              <a:schemeClr val="accent2"/>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Лист1!$C$2:$C$5</c:f>
              <c:numCache>
                <c:formatCode>0%</c:formatCode>
                <c:ptCount val="4"/>
                <c:pt idx="0">
                  <c:v>0.32</c:v>
                </c:pt>
                <c:pt idx="1">
                  <c:v>0.39</c:v>
                </c:pt>
              </c:numCache>
            </c:numRef>
          </c:val>
          <c:extLst xmlns:c16r2="http://schemas.microsoft.com/office/drawing/2015/06/chart">
            <c:ext xmlns:c16="http://schemas.microsoft.com/office/drawing/2014/chart" uri="{C3380CC4-5D6E-409C-BE32-E72D297353CC}">
              <c16:uniqueId val="{00000001-FB05-4A75-8207-A8F67451B49F}"/>
            </c:ext>
          </c:extLst>
        </c:ser>
        <c:ser>
          <c:idx val="2"/>
          <c:order val="2"/>
          <c:tx>
            <c:strRef>
              <c:f>Лист1!$D$1</c:f>
              <c:strCache>
                <c:ptCount val="1"/>
                <c:pt idx="0">
                  <c:v>Низкий уровень</c:v>
                </c:pt>
              </c:strCache>
            </c:strRef>
          </c:tx>
          <c:spPr>
            <a:solidFill>
              <a:schemeClr val="accent3"/>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Лист1!$D$2:$D$5</c:f>
              <c:numCache>
                <c:formatCode>0%</c:formatCode>
                <c:ptCount val="4"/>
                <c:pt idx="0">
                  <c:v>0.06</c:v>
                </c:pt>
                <c:pt idx="1">
                  <c:v>0.26</c:v>
                </c:pt>
              </c:numCache>
            </c:numRef>
          </c:val>
          <c:extLst xmlns:c16r2="http://schemas.microsoft.com/office/drawing/2015/06/chart">
            <c:ext xmlns:c16="http://schemas.microsoft.com/office/drawing/2014/chart" uri="{C3380CC4-5D6E-409C-BE32-E72D297353CC}">
              <c16:uniqueId val="{00000002-FB05-4A75-8207-A8F67451B49F}"/>
            </c:ext>
          </c:extLst>
        </c:ser>
        <c:dLbls>
          <c:showLegendKey val="0"/>
          <c:showVal val="0"/>
          <c:showCatName val="0"/>
          <c:showSerName val="0"/>
          <c:showPercent val="0"/>
          <c:showBubbleSize val="0"/>
        </c:dLbls>
        <c:gapWidth val="219"/>
        <c:overlap val="-27"/>
        <c:axId val="323226288"/>
        <c:axId val="323226680"/>
      </c:barChart>
      <c:catAx>
        <c:axId val="32322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23226680"/>
        <c:crosses val="autoZero"/>
        <c:auto val="1"/>
        <c:lblAlgn val="ctr"/>
        <c:lblOffset val="100"/>
        <c:noMultiLvlLbl val="0"/>
      </c:catAx>
      <c:valAx>
        <c:axId val="323226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23226288"/>
        <c:crosses val="autoZero"/>
        <c:crossBetween val="between"/>
      </c:valAx>
      <c:spPr>
        <a:noFill/>
        <a:ln>
          <a:noFill/>
        </a:ln>
        <a:effectLst/>
      </c:spPr>
    </c:plotArea>
    <c:legend>
      <c:legendPos val="r"/>
      <c:layout>
        <c:manualLayout>
          <c:xMode val="edge"/>
          <c:yMode val="edge"/>
          <c:x val="0.79440772637795276"/>
          <c:y val="0.20661852813616338"/>
          <c:w val="0.19621727362204724"/>
          <c:h val="0.5539504457461585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Магических персонажей</c:v>
                </c:pt>
              </c:strCache>
            </c:strRef>
          </c:tx>
          <c:spPr>
            <a:solidFill>
              <a:schemeClr val="accent1"/>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Лист1!$B$2:$B$5</c:f>
              <c:numCache>
                <c:formatCode>0%</c:formatCode>
                <c:ptCount val="4"/>
                <c:pt idx="0">
                  <c:v>0.41</c:v>
                </c:pt>
                <c:pt idx="1">
                  <c:v>0.5</c:v>
                </c:pt>
              </c:numCache>
            </c:numRef>
          </c:val>
          <c:extLst xmlns:c16r2="http://schemas.microsoft.com/office/drawing/2015/06/chart">
            <c:ext xmlns:c16="http://schemas.microsoft.com/office/drawing/2014/chart" uri="{C3380CC4-5D6E-409C-BE32-E72D297353CC}">
              <c16:uniqueId val="{00000000-29CA-40CC-A4A4-CA9EE28C4593}"/>
            </c:ext>
          </c:extLst>
        </c:ser>
        <c:ser>
          <c:idx val="1"/>
          <c:order val="1"/>
          <c:tx>
            <c:strRef>
              <c:f>Лист1!$C$1</c:f>
              <c:strCache>
                <c:ptCount val="1"/>
                <c:pt idx="0">
                  <c:v>Сказочных персонажей</c:v>
                </c:pt>
              </c:strCache>
            </c:strRef>
          </c:tx>
          <c:spPr>
            <a:solidFill>
              <a:schemeClr val="accent2"/>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Лист1!$C$2:$C$5</c:f>
              <c:numCache>
                <c:formatCode>0%</c:formatCode>
                <c:ptCount val="4"/>
                <c:pt idx="0">
                  <c:v>0.27</c:v>
                </c:pt>
                <c:pt idx="1">
                  <c:v>0.36</c:v>
                </c:pt>
              </c:numCache>
            </c:numRef>
          </c:val>
          <c:extLst xmlns:c16r2="http://schemas.microsoft.com/office/drawing/2015/06/chart">
            <c:ext xmlns:c16="http://schemas.microsoft.com/office/drawing/2014/chart" uri="{C3380CC4-5D6E-409C-BE32-E72D297353CC}">
              <c16:uniqueId val="{00000001-29CA-40CC-A4A4-CA9EE28C4593}"/>
            </c:ext>
          </c:extLst>
        </c:ser>
        <c:ser>
          <c:idx val="2"/>
          <c:order val="2"/>
          <c:tx>
            <c:strRef>
              <c:f>Лист1!$D$1</c:f>
              <c:strCache>
                <c:ptCount val="1"/>
                <c:pt idx="0">
                  <c:v>Животных и насекомых</c:v>
                </c:pt>
              </c:strCache>
            </c:strRef>
          </c:tx>
          <c:spPr>
            <a:solidFill>
              <a:schemeClr val="accent3"/>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Лист1!$D$2:$D$5</c:f>
              <c:numCache>
                <c:formatCode>0%</c:formatCode>
                <c:ptCount val="4"/>
                <c:pt idx="0">
                  <c:v>0.14000000000000001</c:v>
                </c:pt>
                <c:pt idx="1">
                  <c:v>0.09</c:v>
                </c:pt>
              </c:numCache>
            </c:numRef>
          </c:val>
          <c:extLst xmlns:c16r2="http://schemas.microsoft.com/office/drawing/2015/06/chart">
            <c:ext xmlns:c16="http://schemas.microsoft.com/office/drawing/2014/chart" uri="{C3380CC4-5D6E-409C-BE32-E72D297353CC}">
              <c16:uniqueId val="{00000002-29CA-40CC-A4A4-CA9EE28C4593}"/>
            </c:ext>
          </c:extLst>
        </c:ser>
        <c:ser>
          <c:idx val="3"/>
          <c:order val="3"/>
          <c:tx>
            <c:strRef>
              <c:f>Лист1!$E$1</c:f>
              <c:strCache>
                <c:ptCount val="1"/>
                <c:pt idx="0">
                  <c:v>Природных катаклизмов</c:v>
                </c:pt>
              </c:strCache>
            </c:strRef>
          </c:tx>
          <c:spPr>
            <a:solidFill>
              <a:schemeClr val="accent4"/>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Лист1!$E$2:$E$5</c:f>
              <c:numCache>
                <c:formatCode>0%</c:formatCode>
                <c:ptCount val="4"/>
                <c:pt idx="0">
                  <c:v>0.11</c:v>
                </c:pt>
                <c:pt idx="1">
                  <c:v>0.05</c:v>
                </c:pt>
              </c:numCache>
            </c:numRef>
          </c:val>
          <c:extLst xmlns:c16r2="http://schemas.microsoft.com/office/drawing/2015/06/chart">
            <c:ext xmlns:c16="http://schemas.microsoft.com/office/drawing/2014/chart" uri="{C3380CC4-5D6E-409C-BE32-E72D297353CC}">
              <c16:uniqueId val="{00000003-29CA-40CC-A4A4-CA9EE28C4593}"/>
            </c:ext>
          </c:extLst>
        </c:ser>
        <c:ser>
          <c:idx val="4"/>
          <c:order val="4"/>
          <c:tx>
            <c:strRef>
              <c:f>Лист1!$F$1</c:f>
              <c:strCache>
                <c:ptCount val="1"/>
                <c:pt idx="0">
                  <c:v>Чрезвычайных проишествий </c:v>
                </c:pt>
              </c:strCache>
            </c:strRef>
          </c:tx>
          <c:spPr>
            <a:solidFill>
              <a:schemeClr val="accent5"/>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Лист1!$F$2:$F$5</c:f>
              <c:numCache>
                <c:formatCode>0%</c:formatCode>
                <c:ptCount val="4"/>
                <c:pt idx="0">
                  <c:v>7.0000000000000007E-2</c:v>
                </c:pt>
                <c:pt idx="1">
                  <c:v>0</c:v>
                </c:pt>
              </c:numCache>
            </c:numRef>
          </c:val>
          <c:extLst xmlns:c16r2="http://schemas.microsoft.com/office/drawing/2015/06/chart">
            <c:ext xmlns:c16="http://schemas.microsoft.com/office/drawing/2014/chart" uri="{C3380CC4-5D6E-409C-BE32-E72D297353CC}">
              <c16:uniqueId val="{00000004-29CA-40CC-A4A4-CA9EE28C4593}"/>
            </c:ext>
          </c:extLst>
        </c:ser>
        <c:dLbls>
          <c:showLegendKey val="0"/>
          <c:showVal val="0"/>
          <c:showCatName val="0"/>
          <c:showSerName val="0"/>
          <c:showPercent val="0"/>
          <c:showBubbleSize val="0"/>
        </c:dLbls>
        <c:gapWidth val="219"/>
        <c:overlap val="-27"/>
        <c:axId val="354735152"/>
        <c:axId val="354735544"/>
      </c:barChart>
      <c:catAx>
        <c:axId val="35473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54735544"/>
        <c:crosses val="autoZero"/>
        <c:auto val="1"/>
        <c:lblAlgn val="ctr"/>
        <c:lblOffset val="100"/>
        <c:noMultiLvlLbl val="0"/>
      </c:catAx>
      <c:valAx>
        <c:axId val="354735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54735152"/>
        <c:crosses val="autoZero"/>
        <c:crossBetween val="between"/>
      </c:valAx>
      <c:spPr>
        <a:noFill/>
        <a:ln>
          <a:noFill/>
        </a:ln>
        <a:effectLst/>
      </c:spPr>
    </c:plotArea>
    <c:legend>
      <c:legendPos val="tr"/>
      <c:layout>
        <c:manualLayout>
          <c:xMode val="edge"/>
          <c:yMode val="edge"/>
          <c:x val="0.68618897637795273"/>
          <c:y val="0.4097577872934432"/>
          <c:w val="0.29818602362204727"/>
          <c:h val="0.423250773668136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Благоприятная семейная ситуация</c:v>
                </c:pt>
              </c:strCache>
            </c:strRef>
          </c:tx>
          <c:spPr>
            <a:solidFill>
              <a:schemeClr val="accent1"/>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Лист1!$B$2:$B$5</c:f>
              <c:numCache>
                <c:formatCode>0%</c:formatCode>
                <c:ptCount val="4"/>
                <c:pt idx="0">
                  <c:v>0.57999999999999996</c:v>
                </c:pt>
                <c:pt idx="1">
                  <c:v>0.72</c:v>
                </c:pt>
              </c:numCache>
            </c:numRef>
          </c:val>
          <c:extLst xmlns:c16r2="http://schemas.microsoft.com/office/drawing/2015/06/chart">
            <c:ext xmlns:c16="http://schemas.microsoft.com/office/drawing/2014/chart" uri="{C3380CC4-5D6E-409C-BE32-E72D297353CC}">
              <c16:uniqueId val="{00000000-9AB2-49BF-B167-594C60B8AFCD}"/>
            </c:ext>
          </c:extLst>
        </c:ser>
        <c:ser>
          <c:idx val="1"/>
          <c:order val="1"/>
          <c:tx>
            <c:strRef>
              <c:f>Лист1!$C$1</c:f>
              <c:strCache>
                <c:ptCount val="1"/>
                <c:pt idx="0">
                  <c:v>Тревожность</c:v>
                </c:pt>
              </c:strCache>
            </c:strRef>
          </c:tx>
          <c:spPr>
            <a:solidFill>
              <a:schemeClr val="accent2"/>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Лист1!$C$2:$C$5</c:f>
              <c:numCache>
                <c:formatCode>0%</c:formatCode>
                <c:ptCount val="4"/>
                <c:pt idx="0">
                  <c:v>0.23</c:v>
                </c:pt>
                <c:pt idx="1">
                  <c:v>0.19</c:v>
                </c:pt>
              </c:numCache>
            </c:numRef>
          </c:val>
          <c:extLst xmlns:c16r2="http://schemas.microsoft.com/office/drawing/2015/06/chart">
            <c:ext xmlns:c16="http://schemas.microsoft.com/office/drawing/2014/chart" uri="{C3380CC4-5D6E-409C-BE32-E72D297353CC}">
              <c16:uniqueId val="{00000001-9AB2-49BF-B167-594C60B8AFCD}"/>
            </c:ext>
          </c:extLst>
        </c:ser>
        <c:ser>
          <c:idx val="2"/>
          <c:order val="2"/>
          <c:tx>
            <c:strRef>
              <c:f>Лист1!$D$1</c:f>
              <c:strCache>
                <c:ptCount val="1"/>
                <c:pt idx="0">
                  <c:v>Конфликтность в семье</c:v>
                </c:pt>
              </c:strCache>
            </c:strRef>
          </c:tx>
          <c:spPr>
            <a:solidFill>
              <a:schemeClr val="accent3"/>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Лист1!$D$2:$D$5</c:f>
              <c:numCache>
                <c:formatCode>0%</c:formatCode>
                <c:ptCount val="4"/>
                <c:pt idx="0">
                  <c:v>7.0000000000000007E-2</c:v>
                </c:pt>
                <c:pt idx="1">
                  <c:v>0.05</c:v>
                </c:pt>
              </c:numCache>
            </c:numRef>
          </c:val>
          <c:extLst xmlns:c16r2="http://schemas.microsoft.com/office/drawing/2015/06/chart">
            <c:ext xmlns:c16="http://schemas.microsoft.com/office/drawing/2014/chart" uri="{C3380CC4-5D6E-409C-BE32-E72D297353CC}">
              <c16:uniqueId val="{00000002-9AB2-49BF-B167-594C60B8AFCD}"/>
            </c:ext>
          </c:extLst>
        </c:ser>
        <c:ser>
          <c:idx val="3"/>
          <c:order val="3"/>
          <c:tx>
            <c:strRef>
              <c:f>Лист1!$E$1</c:f>
              <c:strCache>
                <c:ptCount val="1"/>
                <c:pt idx="0">
                  <c:v>Чувство неполноценности</c:v>
                </c:pt>
              </c:strCache>
            </c:strRef>
          </c:tx>
          <c:spPr>
            <a:solidFill>
              <a:schemeClr val="accent4"/>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Лист1!$E$2:$E$5</c:f>
              <c:numCache>
                <c:formatCode>0%</c:formatCode>
                <c:ptCount val="4"/>
                <c:pt idx="0">
                  <c:v>0.06</c:v>
                </c:pt>
                <c:pt idx="1">
                  <c:v>0.02</c:v>
                </c:pt>
              </c:numCache>
            </c:numRef>
          </c:val>
          <c:extLst xmlns:c16r2="http://schemas.microsoft.com/office/drawing/2015/06/chart">
            <c:ext xmlns:c16="http://schemas.microsoft.com/office/drawing/2014/chart" uri="{C3380CC4-5D6E-409C-BE32-E72D297353CC}">
              <c16:uniqueId val="{00000003-9AB2-49BF-B167-594C60B8AFCD}"/>
            </c:ext>
          </c:extLst>
        </c:ser>
        <c:ser>
          <c:idx val="4"/>
          <c:order val="4"/>
          <c:tx>
            <c:strRef>
              <c:f>Лист1!$F$1</c:f>
              <c:strCache>
                <c:ptCount val="1"/>
                <c:pt idx="0">
                  <c:v>Враждебность</c:v>
                </c:pt>
              </c:strCache>
            </c:strRef>
          </c:tx>
          <c:spPr>
            <a:solidFill>
              <a:schemeClr val="accent5"/>
            </a:solidFill>
            <a:ln>
              <a:noFill/>
            </a:ln>
            <a:effectLst/>
          </c:spPr>
          <c:invertIfNegative val="0"/>
          <c:cat>
            <c:strRef>
              <c:f>Лист1!$A$2:$A$5</c:f>
              <c:strCache>
                <c:ptCount val="2"/>
                <c:pt idx="0">
                  <c:v>Первичная диагностика</c:v>
                </c:pt>
                <c:pt idx="1">
                  <c:v>Вторичная диагностика</c:v>
                </c:pt>
              </c:strCache>
            </c:strRef>
          </c:cat>
          <c:val>
            <c:numRef>
              <c:f>Лист1!$F$2:$F$5</c:f>
              <c:numCache>
                <c:formatCode>0%</c:formatCode>
                <c:ptCount val="4"/>
                <c:pt idx="0">
                  <c:v>0.06</c:v>
                </c:pt>
                <c:pt idx="1">
                  <c:v>0.02</c:v>
                </c:pt>
              </c:numCache>
            </c:numRef>
          </c:val>
          <c:extLst xmlns:c16r2="http://schemas.microsoft.com/office/drawing/2015/06/chart">
            <c:ext xmlns:c16="http://schemas.microsoft.com/office/drawing/2014/chart" uri="{C3380CC4-5D6E-409C-BE32-E72D297353CC}">
              <c16:uniqueId val="{00000004-9AB2-49BF-B167-594C60B8AFCD}"/>
            </c:ext>
          </c:extLst>
        </c:ser>
        <c:dLbls>
          <c:showLegendKey val="0"/>
          <c:showVal val="0"/>
          <c:showCatName val="0"/>
          <c:showSerName val="0"/>
          <c:showPercent val="0"/>
          <c:showBubbleSize val="0"/>
        </c:dLbls>
        <c:gapWidth val="219"/>
        <c:overlap val="-27"/>
        <c:axId val="320901832"/>
        <c:axId val="355842816"/>
      </c:barChart>
      <c:catAx>
        <c:axId val="320901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55842816"/>
        <c:crosses val="autoZero"/>
        <c:auto val="1"/>
        <c:lblAlgn val="ctr"/>
        <c:lblOffset val="100"/>
        <c:noMultiLvlLbl val="0"/>
      </c:catAx>
      <c:valAx>
        <c:axId val="355842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20901832"/>
        <c:crosses val="autoZero"/>
        <c:crossBetween val="between"/>
      </c:valAx>
      <c:spPr>
        <a:noFill/>
        <a:ln>
          <a:noFill/>
        </a:ln>
        <a:effectLst/>
      </c:spPr>
    </c:plotArea>
    <c:legend>
      <c:legendPos val="r"/>
      <c:layout>
        <c:manualLayout>
          <c:xMode val="edge"/>
          <c:yMode val="edge"/>
          <c:x val="0.71653272637795273"/>
          <c:y val="0.26170624620409411"/>
          <c:w val="0.27409227362204724"/>
          <c:h val="0.4761890701163220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0F74B0-FB8D-4D52-88E6-8BEFE9CD8910}"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ru-RU"/>
        </a:p>
      </dgm:t>
    </dgm:pt>
    <dgm:pt modelId="{4E8A3297-788F-43F1-803A-8E36FEEDFDA7}">
      <dgm:prSet phldrT="[Текст]" custT="1"/>
      <dgm:spPr/>
      <dgm:t>
        <a:bodyPr/>
        <a:lstStyle/>
        <a:p>
          <a:r>
            <a:rPr lang="ru-RU" sz="2000" dirty="0">
              <a:latin typeface="Times New Roman" panose="02020603050405020304" pitchFamily="18" charset="0"/>
              <a:cs typeface="Times New Roman" panose="02020603050405020304" pitchFamily="18" charset="0"/>
            </a:rPr>
            <a:t>Основополагающие принципы</a:t>
          </a:r>
        </a:p>
      </dgm:t>
    </dgm:pt>
    <dgm:pt modelId="{54F7151C-EE93-4FAB-ADE8-D9C706B8482D}" type="parTrans" cxnId="{FB7499F9-EA89-40AE-8F88-D9EB45A7A190}">
      <dgm:prSet/>
      <dgm:spPr/>
      <dgm:t>
        <a:bodyPr/>
        <a:lstStyle/>
        <a:p>
          <a:endParaRPr lang="ru-RU"/>
        </a:p>
      </dgm:t>
    </dgm:pt>
    <dgm:pt modelId="{047949CB-D8EF-44AF-A424-FDFAFA00AAF1}" type="sibTrans" cxnId="{FB7499F9-EA89-40AE-8F88-D9EB45A7A190}">
      <dgm:prSet/>
      <dgm:spPr/>
      <dgm:t>
        <a:bodyPr/>
        <a:lstStyle/>
        <a:p>
          <a:endParaRPr lang="ru-RU"/>
        </a:p>
      </dgm:t>
    </dgm:pt>
    <dgm:pt modelId="{65A00643-16CF-4827-9205-3FEE03B086D9}">
      <dgm:prSet phldrT="[Текст]" custT="1"/>
      <dgm:spPr/>
      <dgm:t>
        <a:bodyPr/>
        <a:lstStyle/>
        <a:p>
          <a:r>
            <a:rPr lang="ru-RU" sz="2000" dirty="0">
              <a:latin typeface="Times New Roman" panose="02020603050405020304" pitchFamily="18" charset="0"/>
              <a:cs typeface="Times New Roman" panose="02020603050405020304" pitchFamily="18" charset="0"/>
            </a:rPr>
            <a:t>Принцип единства диагностики и коррекции</a:t>
          </a:r>
        </a:p>
      </dgm:t>
    </dgm:pt>
    <dgm:pt modelId="{1F3AC75E-2262-480E-A2EC-FE2BBB5B69E2}" type="parTrans" cxnId="{44D00EE5-39F0-44C3-873B-D7B72B8D1E45}">
      <dgm:prSet/>
      <dgm:spPr/>
      <dgm:t>
        <a:bodyPr/>
        <a:lstStyle/>
        <a:p>
          <a:endParaRPr lang="ru-RU"/>
        </a:p>
      </dgm:t>
    </dgm:pt>
    <dgm:pt modelId="{2D432B14-98A2-4BEC-B1B5-203A121CD199}" type="sibTrans" cxnId="{44D00EE5-39F0-44C3-873B-D7B72B8D1E45}">
      <dgm:prSet/>
      <dgm:spPr/>
      <dgm:t>
        <a:bodyPr/>
        <a:lstStyle/>
        <a:p>
          <a:endParaRPr lang="ru-RU"/>
        </a:p>
      </dgm:t>
    </dgm:pt>
    <dgm:pt modelId="{408EF657-297A-4E06-A148-DAC8D40FB2D6}">
      <dgm:prSet custT="1"/>
      <dgm:spPr/>
      <dgm:t>
        <a:bodyPr/>
        <a:lstStyle/>
        <a:p>
          <a:r>
            <a:rPr lang="ru-RU" sz="2000" dirty="0">
              <a:latin typeface="Times New Roman" panose="02020603050405020304" pitchFamily="18" charset="0"/>
              <a:cs typeface="Times New Roman" panose="02020603050405020304" pitchFamily="18" charset="0"/>
            </a:rPr>
            <a:t>Принцип нормативности развития </a:t>
          </a:r>
        </a:p>
      </dgm:t>
    </dgm:pt>
    <dgm:pt modelId="{8A1A510A-CF49-4605-A6F9-F7CD6EEC1174}" type="parTrans" cxnId="{CD8980ED-E74E-4CE7-9911-00C6FB62F788}">
      <dgm:prSet/>
      <dgm:spPr/>
      <dgm:t>
        <a:bodyPr/>
        <a:lstStyle/>
        <a:p>
          <a:endParaRPr lang="ru-RU"/>
        </a:p>
      </dgm:t>
    </dgm:pt>
    <dgm:pt modelId="{7AED6553-9258-4BE9-A55F-47B26E03B995}" type="sibTrans" cxnId="{CD8980ED-E74E-4CE7-9911-00C6FB62F788}">
      <dgm:prSet/>
      <dgm:spPr/>
      <dgm:t>
        <a:bodyPr/>
        <a:lstStyle/>
        <a:p>
          <a:endParaRPr lang="ru-RU"/>
        </a:p>
      </dgm:t>
    </dgm:pt>
    <dgm:pt modelId="{FC2349FC-B2EE-4B91-97B5-4A478C63B284}">
      <dgm:prSet phldrT="[Текст]" custT="1"/>
      <dgm:spPr/>
      <dgm:t>
        <a:bodyPr/>
        <a:lstStyle/>
        <a:p>
          <a:pPr algn="ctr"/>
          <a:r>
            <a:rPr lang="ru-RU" sz="2000" dirty="0" err="1">
              <a:latin typeface="Times New Roman" panose="02020603050405020304" pitchFamily="18" charset="0"/>
              <a:cs typeface="Times New Roman" panose="02020603050405020304" pitchFamily="18" charset="0"/>
            </a:rPr>
            <a:t>Деятельностный</a:t>
          </a:r>
          <a:r>
            <a:rPr lang="ru-RU" sz="2000" dirty="0">
              <a:latin typeface="Times New Roman" panose="02020603050405020304" pitchFamily="18" charset="0"/>
              <a:cs typeface="Times New Roman" panose="02020603050405020304" pitchFamily="18" charset="0"/>
            </a:rPr>
            <a:t> принцип</a:t>
          </a:r>
        </a:p>
      </dgm:t>
    </dgm:pt>
    <dgm:pt modelId="{44A261F8-1691-409D-918F-EDD81A4317EF}" type="sibTrans" cxnId="{11A28F1C-991A-4555-9947-D16B58D11F89}">
      <dgm:prSet/>
      <dgm:spPr/>
      <dgm:t>
        <a:bodyPr/>
        <a:lstStyle/>
        <a:p>
          <a:endParaRPr lang="ru-RU"/>
        </a:p>
      </dgm:t>
    </dgm:pt>
    <dgm:pt modelId="{6486A6D9-456E-4350-8EC3-7EA1340124B0}" type="parTrans" cxnId="{11A28F1C-991A-4555-9947-D16B58D11F89}">
      <dgm:prSet/>
      <dgm:spPr/>
      <dgm:t>
        <a:bodyPr/>
        <a:lstStyle/>
        <a:p>
          <a:endParaRPr lang="ru-RU"/>
        </a:p>
      </dgm:t>
    </dgm:pt>
    <dgm:pt modelId="{1D2151C1-F1F2-41AF-91AB-67987C924855}">
      <dgm:prSet phldrT="[Текст]" custT="1"/>
      <dgm:spPr/>
      <dgm:t>
        <a:bodyPr/>
        <a:lstStyle/>
        <a:p>
          <a:r>
            <a:rPr lang="ru-RU" sz="2000" dirty="0">
              <a:latin typeface="Times New Roman" panose="02020603050405020304" pitchFamily="18" charset="0"/>
              <a:cs typeface="Times New Roman" panose="02020603050405020304" pitchFamily="18" charset="0"/>
            </a:rPr>
            <a:t>Принцип системности развития</a:t>
          </a:r>
        </a:p>
      </dgm:t>
    </dgm:pt>
    <dgm:pt modelId="{AF639951-B6F5-4A18-8910-4633451DE255}" type="sibTrans" cxnId="{32906FF6-1385-445B-9E82-C204C150ABCB}">
      <dgm:prSet/>
      <dgm:spPr/>
      <dgm:t>
        <a:bodyPr/>
        <a:lstStyle/>
        <a:p>
          <a:endParaRPr lang="ru-RU"/>
        </a:p>
      </dgm:t>
    </dgm:pt>
    <dgm:pt modelId="{7BB66B99-998F-4D36-B82D-443BC265A49B}" type="parTrans" cxnId="{32906FF6-1385-445B-9E82-C204C150ABCB}">
      <dgm:prSet/>
      <dgm:spPr/>
      <dgm:t>
        <a:bodyPr/>
        <a:lstStyle/>
        <a:p>
          <a:endParaRPr lang="ru-RU"/>
        </a:p>
      </dgm:t>
    </dgm:pt>
    <dgm:pt modelId="{74F9551C-AA8D-4915-89B0-3E1E18D662D3}" type="pres">
      <dgm:prSet presAssocID="{370F74B0-FB8D-4D52-88E6-8BEFE9CD8910}" presName="composite" presStyleCnt="0">
        <dgm:presLayoutVars>
          <dgm:chMax val="1"/>
          <dgm:dir/>
          <dgm:resizeHandles val="exact"/>
        </dgm:presLayoutVars>
      </dgm:prSet>
      <dgm:spPr/>
      <dgm:t>
        <a:bodyPr/>
        <a:lstStyle/>
        <a:p>
          <a:endParaRPr lang="ru-RU"/>
        </a:p>
      </dgm:t>
    </dgm:pt>
    <dgm:pt modelId="{8F1ECE9A-746A-4BB3-9588-B1D05FC59223}" type="pres">
      <dgm:prSet presAssocID="{370F74B0-FB8D-4D52-88E6-8BEFE9CD8910}" presName="radial" presStyleCnt="0">
        <dgm:presLayoutVars>
          <dgm:animLvl val="ctr"/>
        </dgm:presLayoutVars>
      </dgm:prSet>
      <dgm:spPr/>
    </dgm:pt>
    <dgm:pt modelId="{93F79D05-899A-4E95-BD4B-B68FE850E326}" type="pres">
      <dgm:prSet presAssocID="{4E8A3297-788F-43F1-803A-8E36FEEDFDA7}" presName="centerShape" presStyleLbl="vennNode1" presStyleIdx="0" presStyleCnt="5" custScaleX="97192" custScaleY="98252"/>
      <dgm:spPr/>
      <dgm:t>
        <a:bodyPr/>
        <a:lstStyle/>
        <a:p>
          <a:endParaRPr lang="ru-RU"/>
        </a:p>
      </dgm:t>
    </dgm:pt>
    <dgm:pt modelId="{F2D3E707-E327-4716-83AE-621B1F00AF69}" type="pres">
      <dgm:prSet presAssocID="{65A00643-16CF-4827-9205-3FEE03B086D9}" presName="node" presStyleLbl="vennNode1" presStyleIdx="1" presStyleCnt="5" custScaleX="148323" custScaleY="128087">
        <dgm:presLayoutVars>
          <dgm:bulletEnabled val="1"/>
        </dgm:presLayoutVars>
      </dgm:prSet>
      <dgm:spPr/>
      <dgm:t>
        <a:bodyPr/>
        <a:lstStyle/>
        <a:p>
          <a:endParaRPr lang="ru-RU"/>
        </a:p>
      </dgm:t>
    </dgm:pt>
    <dgm:pt modelId="{E6D30FD9-3207-4DDD-BABD-7AE7019F12E0}" type="pres">
      <dgm:prSet presAssocID="{1D2151C1-F1F2-41AF-91AB-67987C924855}" presName="node" presStyleLbl="vennNode1" presStyleIdx="2" presStyleCnt="5" custScaleX="144160" custScaleY="128163" custRadScaleRad="106452" custRadScaleInc="-321">
        <dgm:presLayoutVars>
          <dgm:bulletEnabled val="1"/>
        </dgm:presLayoutVars>
      </dgm:prSet>
      <dgm:spPr/>
      <dgm:t>
        <a:bodyPr/>
        <a:lstStyle/>
        <a:p>
          <a:endParaRPr lang="ru-RU"/>
        </a:p>
      </dgm:t>
    </dgm:pt>
    <dgm:pt modelId="{AC3A028D-CD11-400D-816E-CEB56FC532ED}" type="pres">
      <dgm:prSet presAssocID="{FC2349FC-B2EE-4B91-97B5-4A478C63B284}" presName="node" presStyleLbl="vennNode1" presStyleIdx="3" presStyleCnt="5" custScaleX="159415" custScaleY="145519">
        <dgm:presLayoutVars>
          <dgm:bulletEnabled val="1"/>
        </dgm:presLayoutVars>
      </dgm:prSet>
      <dgm:spPr/>
      <dgm:t>
        <a:bodyPr/>
        <a:lstStyle/>
        <a:p>
          <a:endParaRPr lang="ru-RU"/>
        </a:p>
      </dgm:t>
    </dgm:pt>
    <dgm:pt modelId="{50F982A1-A0C9-4BF9-A722-17A7A1FAD3E5}" type="pres">
      <dgm:prSet presAssocID="{408EF657-297A-4E06-A148-DAC8D40FB2D6}" presName="node" presStyleLbl="vennNode1" presStyleIdx="4" presStyleCnt="5" custScaleX="145682" custScaleY="132871" custRadScaleRad="108064" custRadScaleInc="-317">
        <dgm:presLayoutVars>
          <dgm:bulletEnabled val="1"/>
        </dgm:presLayoutVars>
      </dgm:prSet>
      <dgm:spPr/>
      <dgm:t>
        <a:bodyPr/>
        <a:lstStyle/>
        <a:p>
          <a:endParaRPr lang="ru-RU"/>
        </a:p>
      </dgm:t>
    </dgm:pt>
  </dgm:ptLst>
  <dgm:cxnLst>
    <dgm:cxn modelId="{CD8980ED-E74E-4CE7-9911-00C6FB62F788}" srcId="{4E8A3297-788F-43F1-803A-8E36FEEDFDA7}" destId="{408EF657-297A-4E06-A148-DAC8D40FB2D6}" srcOrd="3" destOrd="0" parTransId="{8A1A510A-CF49-4605-A6F9-F7CD6EEC1174}" sibTransId="{7AED6553-9258-4BE9-A55F-47B26E03B995}"/>
    <dgm:cxn modelId="{41D82073-86DE-431A-9534-8830316B490B}" type="presOf" srcId="{4E8A3297-788F-43F1-803A-8E36FEEDFDA7}" destId="{93F79D05-899A-4E95-BD4B-B68FE850E326}" srcOrd="0" destOrd="0" presId="urn:microsoft.com/office/officeart/2005/8/layout/radial3"/>
    <dgm:cxn modelId="{0114C97B-5F91-44A8-8B51-DB167DBD4374}" type="presOf" srcId="{370F74B0-FB8D-4D52-88E6-8BEFE9CD8910}" destId="{74F9551C-AA8D-4915-89B0-3E1E18D662D3}" srcOrd="0" destOrd="0" presId="urn:microsoft.com/office/officeart/2005/8/layout/radial3"/>
    <dgm:cxn modelId="{80E54CB8-FED4-4EEA-87BE-7B65D3CFB895}" type="presOf" srcId="{408EF657-297A-4E06-A148-DAC8D40FB2D6}" destId="{50F982A1-A0C9-4BF9-A722-17A7A1FAD3E5}" srcOrd="0" destOrd="0" presId="urn:microsoft.com/office/officeart/2005/8/layout/radial3"/>
    <dgm:cxn modelId="{F780B34A-61A4-4CB3-8E89-469DF4C4B371}" type="presOf" srcId="{1D2151C1-F1F2-41AF-91AB-67987C924855}" destId="{E6D30FD9-3207-4DDD-BABD-7AE7019F12E0}" srcOrd="0" destOrd="0" presId="urn:microsoft.com/office/officeart/2005/8/layout/radial3"/>
    <dgm:cxn modelId="{830D95C0-DEA4-44EC-9F1B-1D2EC1CAAECE}" type="presOf" srcId="{65A00643-16CF-4827-9205-3FEE03B086D9}" destId="{F2D3E707-E327-4716-83AE-621B1F00AF69}" srcOrd="0" destOrd="0" presId="urn:microsoft.com/office/officeart/2005/8/layout/radial3"/>
    <dgm:cxn modelId="{44D00EE5-39F0-44C3-873B-D7B72B8D1E45}" srcId="{4E8A3297-788F-43F1-803A-8E36FEEDFDA7}" destId="{65A00643-16CF-4827-9205-3FEE03B086D9}" srcOrd="0" destOrd="0" parTransId="{1F3AC75E-2262-480E-A2EC-FE2BBB5B69E2}" sibTransId="{2D432B14-98A2-4BEC-B1B5-203A121CD199}"/>
    <dgm:cxn modelId="{32906FF6-1385-445B-9E82-C204C150ABCB}" srcId="{4E8A3297-788F-43F1-803A-8E36FEEDFDA7}" destId="{1D2151C1-F1F2-41AF-91AB-67987C924855}" srcOrd="1" destOrd="0" parTransId="{7BB66B99-998F-4D36-B82D-443BC265A49B}" sibTransId="{AF639951-B6F5-4A18-8910-4633451DE255}"/>
    <dgm:cxn modelId="{84568642-FDCA-4BEE-9CDF-C243F33E2208}" type="presOf" srcId="{FC2349FC-B2EE-4B91-97B5-4A478C63B284}" destId="{AC3A028D-CD11-400D-816E-CEB56FC532ED}" srcOrd="0" destOrd="0" presId="urn:microsoft.com/office/officeart/2005/8/layout/radial3"/>
    <dgm:cxn modelId="{FB7499F9-EA89-40AE-8F88-D9EB45A7A190}" srcId="{370F74B0-FB8D-4D52-88E6-8BEFE9CD8910}" destId="{4E8A3297-788F-43F1-803A-8E36FEEDFDA7}" srcOrd="0" destOrd="0" parTransId="{54F7151C-EE93-4FAB-ADE8-D9C706B8482D}" sibTransId="{047949CB-D8EF-44AF-A424-FDFAFA00AAF1}"/>
    <dgm:cxn modelId="{11A28F1C-991A-4555-9947-D16B58D11F89}" srcId="{4E8A3297-788F-43F1-803A-8E36FEEDFDA7}" destId="{FC2349FC-B2EE-4B91-97B5-4A478C63B284}" srcOrd="2" destOrd="0" parTransId="{6486A6D9-456E-4350-8EC3-7EA1340124B0}" sibTransId="{44A261F8-1691-409D-918F-EDD81A4317EF}"/>
    <dgm:cxn modelId="{6D80E6CE-A71C-4847-995D-1B85796165C2}" type="presParOf" srcId="{74F9551C-AA8D-4915-89B0-3E1E18D662D3}" destId="{8F1ECE9A-746A-4BB3-9588-B1D05FC59223}" srcOrd="0" destOrd="0" presId="urn:microsoft.com/office/officeart/2005/8/layout/radial3"/>
    <dgm:cxn modelId="{007DB831-73F7-456D-B8C5-41B494B75C8B}" type="presParOf" srcId="{8F1ECE9A-746A-4BB3-9588-B1D05FC59223}" destId="{93F79D05-899A-4E95-BD4B-B68FE850E326}" srcOrd="0" destOrd="0" presId="urn:microsoft.com/office/officeart/2005/8/layout/radial3"/>
    <dgm:cxn modelId="{A2328E0F-E52F-4E29-9F49-FB38A2D70682}" type="presParOf" srcId="{8F1ECE9A-746A-4BB3-9588-B1D05FC59223}" destId="{F2D3E707-E327-4716-83AE-621B1F00AF69}" srcOrd="1" destOrd="0" presId="urn:microsoft.com/office/officeart/2005/8/layout/radial3"/>
    <dgm:cxn modelId="{083F8FD9-844E-4727-91FE-A039BBEC1DAA}" type="presParOf" srcId="{8F1ECE9A-746A-4BB3-9588-B1D05FC59223}" destId="{E6D30FD9-3207-4DDD-BABD-7AE7019F12E0}" srcOrd="2" destOrd="0" presId="urn:microsoft.com/office/officeart/2005/8/layout/radial3"/>
    <dgm:cxn modelId="{686E7246-900E-40A2-B4E9-2F57A022094A}" type="presParOf" srcId="{8F1ECE9A-746A-4BB3-9588-B1D05FC59223}" destId="{AC3A028D-CD11-400D-816E-CEB56FC532ED}" srcOrd="3" destOrd="0" presId="urn:microsoft.com/office/officeart/2005/8/layout/radial3"/>
    <dgm:cxn modelId="{D5481E0A-8030-4C30-AA7E-70F9BB15338B}" type="presParOf" srcId="{8F1ECE9A-746A-4BB3-9588-B1D05FC59223}" destId="{50F982A1-A0C9-4BF9-A722-17A7A1FAD3E5}"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79D05-899A-4E95-BD4B-B68FE850E326}">
      <dsp:nvSpPr>
        <dsp:cNvPr id="0" name=""/>
        <dsp:cNvSpPr/>
      </dsp:nvSpPr>
      <dsp:spPr>
        <a:xfrm>
          <a:off x="3876272" y="1317448"/>
          <a:ext cx="3297095" cy="3333054"/>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kern="1200" dirty="0">
              <a:latin typeface="Times New Roman" panose="02020603050405020304" pitchFamily="18" charset="0"/>
              <a:cs typeface="Times New Roman" panose="02020603050405020304" pitchFamily="18" charset="0"/>
            </a:rPr>
            <a:t>Основополагающие принципы</a:t>
          </a:r>
        </a:p>
      </dsp:txBody>
      <dsp:txXfrm>
        <a:off x="4359120" y="1805562"/>
        <a:ext cx="2331399" cy="2356826"/>
      </dsp:txXfrm>
    </dsp:sp>
    <dsp:sp modelId="{F2D3E707-E327-4716-83AE-621B1F00AF69}">
      <dsp:nvSpPr>
        <dsp:cNvPr id="0" name=""/>
        <dsp:cNvSpPr/>
      </dsp:nvSpPr>
      <dsp:spPr>
        <a:xfrm>
          <a:off x="4266910" y="-311516"/>
          <a:ext cx="2515819" cy="2172581"/>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kern="1200" dirty="0">
              <a:latin typeface="Times New Roman" panose="02020603050405020304" pitchFamily="18" charset="0"/>
              <a:cs typeface="Times New Roman" panose="02020603050405020304" pitchFamily="18" charset="0"/>
            </a:rPr>
            <a:t>Принцип единства диагностики и коррекции</a:t>
          </a:r>
        </a:p>
      </dsp:txBody>
      <dsp:txXfrm>
        <a:off x="4635343" y="6651"/>
        <a:ext cx="1778953" cy="1536247"/>
      </dsp:txXfrm>
    </dsp:sp>
    <dsp:sp modelId="{E6D30FD9-3207-4DDD-BABD-7AE7019F12E0}">
      <dsp:nvSpPr>
        <dsp:cNvPr id="0" name=""/>
        <dsp:cNvSpPr/>
      </dsp:nvSpPr>
      <dsp:spPr>
        <a:xfrm>
          <a:off x="6653925" y="1885182"/>
          <a:ext cx="2445207" cy="2173870"/>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kern="1200" dirty="0">
              <a:latin typeface="Times New Roman" panose="02020603050405020304" pitchFamily="18" charset="0"/>
              <a:cs typeface="Times New Roman" panose="02020603050405020304" pitchFamily="18" charset="0"/>
            </a:rPr>
            <a:t>Принцип системности развития</a:t>
          </a:r>
        </a:p>
      </dsp:txBody>
      <dsp:txXfrm>
        <a:off x="7012017" y="2203538"/>
        <a:ext cx="1729023" cy="1537158"/>
      </dsp:txXfrm>
    </dsp:sp>
    <dsp:sp modelId="{AC3A028D-CD11-400D-816E-CEB56FC532ED}">
      <dsp:nvSpPr>
        <dsp:cNvPr id="0" name=""/>
        <dsp:cNvSpPr/>
      </dsp:nvSpPr>
      <dsp:spPr>
        <a:xfrm>
          <a:off x="4172840" y="3959048"/>
          <a:ext cx="2703959" cy="2468258"/>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kern="1200" dirty="0" err="1">
              <a:latin typeface="Times New Roman" panose="02020603050405020304" pitchFamily="18" charset="0"/>
              <a:cs typeface="Times New Roman" panose="02020603050405020304" pitchFamily="18" charset="0"/>
            </a:rPr>
            <a:t>Деятельностный</a:t>
          </a:r>
          <a:r>
            <a:rPr lang="ru-RU" sz="2000" kern="1200" dirty="0">
              <a:latin typeface="Times New Roman" panose="02020603050405020304" pitchFamily="18" charset="0"/>
              <a:cs typeface="Times New Roman" panose="02020603050405020304" pitchFamily="18" charset="0"/>
            </a:rPr>
            <a:t> принцип</a:t>
          </a:r>
        </a:p>
      </dsp:txBody>
      <dsp:txXfrm>
        <a:off x="4568826" y="4320516"/>
        <a:ext cx="1911987" cy="1745322"/>
      </dsp:txXfrm>
    </dsp:sp>
    <dsp:sp modelId="{50F982A1-A0C9-4BF9-A722-17A7A1FAD3E5}">
      <dsp:nvSpPr>
        <dsp:cNvPr id="0" name=""/>
        <dsp:cNvSpPr/>
      </dsp:nvSpPr>
      <dsp:spPr>
        <a:xfrm>
          <a:off x="1901985" y="1869000"/>
          <a:ext cx="2471023" cy="2253726"/>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ru-RU" sz="2000" kern="1200" dirty="0">
              <a:latin typeface="Times New Roman" panose="02020603050405020304" pitchFamily="18" charset="0"/>
              <a:cs typeface="Times New Roman" panose="02020603050405020304" pitchFamily="18" charset="0"/>
            </a:rPr>
            <a:t>Принцип нормативности развития </a:t>
          </a:r>
        </a:p>
      </dsp:txBody>
      <dsp:txXfrm>
        <a:off x="2263858" y="2199051"/>
        <a:ext cx="1747277" cy="159362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E40FB81F-38FF-4A23-9511-8AF8C59164B4}" type="datetimeFigureOut">
              <a:rPr lang="ru-RU" smtClean="0"/>
              <a:t>28.10.2022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7E5A7D4-F687-43A9-BE6C-C014B117B515}" type="slidenum">
              <a:rPr lang="ru-RU" smtClean="0"/>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987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fld id="{E40FB81F-38FF-4A23-9511-8AF8C59164B4}" type="datetimeFigureOut">
              <a:rPr lang="ru-RU" smtClean="0"/>
              <a:t>28.10.2022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7E5A7D4-F687-43A9-BE6C-C014B117B515}" type="slidenum">
              <a:rPr lang="ru-RU" smtClean="0"/>
              <a:t>‹#›</a:t>
            </a:fld>
            <a:endParaRPr lang="ru-RU"/>
          </a:p>
        </p:txBody>
      </p:sp>
    </p:spTree>
    <p:extLst>
      <p:ext uri="{BB962C8B-B14F-4D97-AF65-F5344CB8AC3E}">
        <p14:creationId xmlns:p14="http://schemas.microsoft.com/office/powerpoint/2010/main" val="180800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40FB81F-38FF-4A23-9511-8AF8C59164B4}" type="datetimeFigureOut">
              <a:rPr lang="ru-RU" smtClean="0"/>
              <a:t>28.10.2022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7E5A7D4-F687-43A9-BE6C-C014B117B515}" type="slidenum">
              <a:rPr lang="ru-RU" smtClean="0"/>
              <a:t>‹#›</a:t>
            </a:fld>
            <a:endParaRPr lang="ru-RU"/>
          </a:p>
        </p:txBody>
      </p:sp>
    </p:spTree>
    <p:extLst>
      <p:ext uri="{BB962C8B-B14F-4D97-AF65-F5344CB8AC3E}">
        <p14:creationId xmlns:p14="http://schemas.microsoft.com/office/powerpoint/2010/main" val="4180948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40FB81F-38FF-4A23-9511-8AF8C59164B4}" type="datetimeFigureOut">
              <a:rPr lang="ru-RU" smtClean="0"/>
              <a:t>28.10.2022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7E5A7D4-F687-43A9-BE6C-C014B117B515}" type="slidenum">
              <a:rPr lang="ru-RU" smtClean="0"/>
              <a:t>‹#›</a:t>
            </a:fld>
            <a:endParaRPr lang="ru-RU"/>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391992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40FB81F-38FF-4A23-9511-8AF8C59164B4}" type="datetimeFigureOut">
              <a:rPr lang="ru-RU" smtClean="0"/>
              <a:t>28.10.2022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7E5A7D4-F687-43A9-BE6C-C014B117B515}" type="slidenum">
              <a:rPr lang="ru-RU" smtClean="0"/>
              <a:t>‹#›</a:t>
            </a:fld>
            <a:endParaRPr lang="ru-RU"/>
          </a:p>
        </p:txBody>
      </p:sp>
    </p:spTree>
    <p:extLst>
      <p:ext uri="{BB962C8B-B14F-4D97-AF65-F5344CB8AC3E}">
        <p14:creationId xmlns:p14="http://schemas.microsoft.com/office/powerpoint/2010/main" val="79199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40FB81F-38FF-4A23-9511-8AF8C59164B4}" type="datetimeFigureOut">
              <a:rPr lang="ru-RU" smtClean="0"/>
              <a:t>28.10.2022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7E5A7D4-F687-43A9-BE6C-C014B117B515}" type="slidenum">
              <a:rPr lang="ru-RU" smtClean="0"/>
              <a:t>‹#›</a:t>
            </a:fld>
            <a:endParaRPr lang="ru-RU"/>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98255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40FB81F-38FF-4A23-9511-8AF8C59164B4}" type="datetimeFigureOut">
              <a:rPr lang="ru-RU" smtClean="0"/>
              <a:t>28.10.2022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7E5A7D4-F687-43A9-BE6C-C014B117B515}" type="slidenum">
              <a:rPr lang="ru-RU" smtClean="0"/>
              <a:t>‹#›</a:t>
            </a:fld>
            <a:endParaRPr lang="ru-RU"/>
          </a:p>
        </p:txBody>
      </p:sp>
    </p:spTree>
    <p:extLst>
      <p:ext uri="{BB962C8B-B14F-4D97-AF65-F5344CB8AC3E}">
        <p14:creationId xmlns:p14="http://schemas.microsoft.com/office/powerpoint/2010/main" val="1243488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40FB81F-38FF-4A23-9511-8AF8C59164B4}" type="datetimeFigureOut">
              <a:rPr lang="ru-RU" smtClean="0"/>
              <a:t>28.10.2022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7E5A7D4-F687-43A9-BE6C-C014B117B515}" type="slidenum">
              <a:rPr lang="ru-RU" smtClean="0"/>
              <a:t>‹#›</a:t>
            </a:fld>
            <a:endParaRPr lang="ru-RU"/>
          </a:p>
        </p:txBody>
      </p:sp>
    </p:spTree>
    <p:extLst>
      <p:ext uri="{BB962C8B-B14F-4D97-AF65-F5344CB8AC3E}">
        <p14:creationId xmlns:p14="http://schemas.microsoft.com/office/powerpoint/2010/main" val="1712607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40FB81F-38FF-4A23-9511-8AF8C59164B4}" type="datetimeFigureOut">
              <a:rPr lang="ru-RU" smtClean="0"/>
              <a:t>28.10.2022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7E5A7D4-F687-43A9-BE6C-C014B117B515}" type="slidenum">
              <a:rPr lang="ru-RU" smtClean="0"/>
              <a:t>‹#›</a:t>
            </a:fld>
            <a:endParaRPr lang="ru-RU"/>
          </a:p>
        </p:txBody>
      </p:sp>
    </p:spTree>
    <p:extLst>
      <p:ext uri="{BB962C8B-B14F-4D97-AF65-F5344CB8AC3E}">
        <p14:creationId xmlns:p14="http://schemas.microsoft.com/office/powerpoint/2010/main" val="1920871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40FB81F-38FF-4A23-9511-8AF8C59164B4}" type="datetimeFigureOut">
              <a:rPr lang="ru-RU" smtClean="0"/>
              <a:t>28.10.2022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7E5A7D4-F687-43A9-BE6C-C014B117B515}" type="slidenum">
              <a:rPr lang="ru-RU" smtClean="0"/>
              <a:t>‹#›</a:t>
            </a:fld>
            <a:endParaRPr lang="ru-RU"/>
          </a:p>
        </p:txBody>
      </p:sp>
    </p:spTree>
    <p:extLst>
      <p:ext uri="{BB962C8B-B14F-4D97-AF65-F5344CB8AC3E}">
        <p14:creationId xmlns:p14="http://schemas.microsoft.com/office/powerpoint/2010/main" val="1412652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40FB81F-38FF-4A23-9511-8AF8C59164B4}" type="datetimeFigureOut">
              <a:rPr lang="ru-RU" smtClean="0"/>
              <a:t>28.10.2022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7E5A7D4-F687-43A9-BE6C-C014B117B515}" type="slidenum">
              <a:rPr lang="ru-RU" smtClean="0"/>
              <a:t>‹#›</a:t>
            </a:fld>
            <a:endParaRPr lang="ru-RU"/>
          </a:p>
        </p:txBody>
      </p:sp>
    </p:spTree>
    <p:extLst>
      <p:ext uri="{BB962C8B-B14F-4D97-AF65-F5344CB8AC3E}">
        <p14:creationId xmlns:p14="http://schemas.microsoft.com/office/powerpoint/2010/main" val="344600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40FB81F-38FF-4A23-9511-8AF8C59164B4}" type="datetimeFigureOut">
              <a:rPr lang="ru-RU" smtClean="0"/>
              <a:t>28.10.2022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7E5A7D4-F687-43A9-BE6C-C014B117B515}" type="slidenum">
              <a:rPr lang="ru-RU" smtClean="0"/>
              <a:t>‹#›</a:t>
            </a:fld>
            <a:endParaRPr lang="ru-RU"/>
          </a:p>
        </p:txBody>
      </p:sp>
    </p:spTree>
    <p:extLst>
      <p:ext uri="{BB962C8B-B14F-4D97-AF65-F5344CB8AC3E}">
        <p14:creationId xmlns:p14="http://schemas.microsoft.com/office/powerpoint/2010/main" val="5242522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40FB81F-38FF-4A23-9511-8AF8C59164B4}" type="datetimeFigureOut">
              <a:rPr lang="ru-RU" smtClean="0"/>
              <a:t>28.10.2022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7E5A7D4-F687-43A9-BE6C-C014B117B515}" type="slidenum">
              <a:rPr lang="ru-RU" smtClean="0"/>
              <a:t>‹#›</a:t>
            </a:fld>
            <a:endParaRPr lang="ru-RU"/>
          </a:p>
        </p:txBody>
      </p:sp>
    </p:spTree>
    <p:extLst>
      <p:ext uri="{BB962C8B-B14F-4D97-AF65-F5344CB8AC3E}">
        <p14:creationId xmlns:p14="http://schemas.microsoft.com/office/powerpoint/2010/main" val="266991185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40FB81F-38FF-4A23-9511-8AF8C59164B4}" type="datetimeFigureOut">
              <a:rPr lang="ru-RU" smtClean="0"/>
              <a:t>28.10.2022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7E5A7D4-F687-43A9-BE6C-C014B117B515}" type="slidenum">
              <a:rPr lang="ru-RU" smtClean="0"/>
              <a:t>‹#›</a:t>
            </a:fld>
            <a:endParaRPr lang="ru-RU"/>
          </a:p>
        </p:txBody>
      </p:sp>
    </p:spTree>
    <p:extLst>
      <p:ext uri="{BB962C8B-B14F-4D97-AF65-F5344CB8AC3E}">
        <p14:creationId xmlns:p14="http://schemas.microsoft.com/office/powerpoint/2010/main" val="395758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FB81F-38FF-4A23-9511-8AF8C59164B4}" type="datetimeFigureOut">
              <a:rPr lang="ru-RU" smtClean="0"/>
              <a:t>28.10.2022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7E5A7D4-F687-43A9-BE6C-C014B117B515}" type="slidenum">
              <a:rPr lang="ru-RU" smtClean="0"/>
              <a:t>‹#›</a:t>
            </a:fld>
            <a:endParaRPr lang="ru-RU"/>
          </a:p>
        </p:txBody>
      </p:sp>
    </p:spTree>
    <p:extLst>
      <p:ext uri="{BB962C8B-B14F-4D97-AF65-F5344CB8AC3E}">
        <p14:creationId xmlns:p14="http://schemas.microsoft.com/office/powerpoint/2010/main" val="4085120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40FB81F-38FF-4A23-9511-8AF8C59164B4}" type="datetimeFigureOut">
              <a:rPr lang="ru-RU" smtClean="0"/>
              <a:t>28.10.2022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7E5A7D4-F687-43A9-BE6C-C014B117B515}" type="slidenum">
              <a:rPr lang="ru-RU" smtClean="0"/>
              <a:t>‹#›</a:t>
            </a:fld>
            <a:endParaRPr lang="ru-RU"/>
          </a:p>
        </p:txBody>
      </p:sp>
    </p:spTree>
    <p:extLst>
      <p:ext uri="{BB962C8B-B14F-4D97-AF65-F5344CB8AC3E}">
        <p14:creationId xmlns:p14="http://schemas.microsoft.com/office/powerpoint/2010/main" val="44763506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40FB81F-38FF-4A23-9511-8AF8C59164B4}" type="datetimeFigureOut">
              <a:rPr lang="ru-RU" smtClean="0"/>
              <a:t>28.10.2022</a:t>
            </a:fld>
            <a:endParaRPr lang="ru-RU"/>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E5A7D4-F687-43A9-BE6C-C014B117B515}" type="slidenum">
              <a:rPr lang="ru-RU" smtClean="0"/>
              <a:t>‹#›</a:t>
            </a:fld>
            <a:endParaRPr lang="ru-RU"/>
          </a:p>
        </p:txBody>
      </p:sp>
    </p:spTree>
    <p:extLst>
      <p:ext uri="{BB962C8B-B14F-4D97-AF65-F5344CB8AC3E}">
        <p14:creationId xmlns:p14="http://schemas.microsoft.com/office/powerpoint/2010/main" val="492638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E40FB81F-38FF-4A23-9511-8AF8C59164B4}" type="datetimeFigureOut">
              <a:rPr lang="ru-RU" smtClean="0"/>
              <a:t>28.10.2022</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7E5A7D4-F687-43A9-BE6C-C014B117B515}" type="slidenum">
              <a:rPr lang="ru-RU" smtClean="0"/>
              <a:t>‹#›</a:t>
            </a:fld>
            <a:endParaRPr lang="ru-RU"/>
          </a:p>
        </p:txBody>
      </p:sp>
    </p:spTree>
    <p:extLst>
      <p:ext uri="{BB962C8B-B14F-4D97-AF65-F5344CB8AC3E}">
        <p14:creationId xmlns:p14="http://schemas.microsoft.com/office/powerpoint/2010/main" val="2728439155"/>
      </p:ext>
    </p:extLst>
  </p:cSld>
  <p:clrMap bg1="dk1" tx1="lt1" bg2="dk2" tx2="lt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50026" y="273132"/>
            <a:ext cx="9892145" cy="736270"/>
          </a:xfrm>
        </p:spPr>
        <p:txBody>
          <a:bodyPr>
            <a:noAutofit/>
          </a:bodyPr>
          <a:lstStyle/>
          <a:p>
            <a:pPr algn="ctr"/>
            <a:r>
              <a:rPr lang="ru-RU" sz="1200" dirty="0">
                <a:latin typeface="Times New Roman" panose="02020603050405020304" pitchFamily="18" charset="0"/>
                <a:cs typeface="Times New Roman" panose="02020603050405020304" pitchFamily="18" charset="0"/>
              </a:rPr>
              <a:t>Муниципальное дошкольное образовательное автономное учреждение «Детский сад № 5 общеразвивающего вида с приоритетным осуществлением социально – личностного развития воспитанников «Реченька» г. Орска</a:t>
            </a:r>
          </a:p>
        </p:txBody>
      </p:sp>
      <p:sp>
        <p:nvSpPr>
          <p:cNvPr id="3" name="Подзаголовок 2"/>
          <p:cNvSpPr>
            <a:spLocks noGrp="1"/>
          </p:cNvSpPr>
          <p:nvPr>
            <p:ph type="subTitle" idx="1"/>
          </p:nvPr>
        </p:nvSpPr>
        <p:spPr>
          <a:xfrm>
            <a:off x="709346" y="2006535"/>
            <a:ext cx="10015456" cy="5044814"/>
          </a:xfrm>
        </p:spPr>
        <p:txBody>
          <a:bodyPr>
            <a:normAutofit/>
          </a:bodyPr>
          <a:lstStyle/>
          <a:p>
            <a:pPr algn="ctr"/>
            <a:r>
              <a:rPr lang="ru-RU" dirty="0">
                <a:solidFill>
                  <a:schemeClr val="tx1"/>
                </a:solidFill>
                <a:latin typeface="Times New Roman" panose="02020603050405020304" pitchFamily="18" charset="0"/>
                <a:cs typeface="Times New Roman" panose="02020603050405020304" pitchFamily="18" charset="0"/>
              </a:rPr>
              <a:t>Обобщение опыта работы на тему:</a:t>
            </a:r>
          </a:p>
          <a:p>
            <a:pPr algn="ctr"/>
            <a:r>
              <a:rPr lang="ru-RU" sz="3600" b="1" dirty="0">
                <a:solidFill>
                  <a:schemeClr val="bg2"/>
                </a:solidFill>
                <a:latin typeface="Times New Roman" panose="02020603050405020304" pitchFamily="18" charset="0"/>
                <a:cs typeface="Times New Roman" panose="02020603050405020304" pitchFamily="18" charset="0"/>
              </a:rPr>
              <a:t>«Коррекция повышенного уровня тревожности и страхов у детей старшего дошкольного возраста».</a:t>
            </a:r>
          </a:p>
          <a:p>
            <a:pPr algn="r"/>
            <a:endParaRPr lang="ru-RU" sz="3600" dirty="0">
              <a:solidFill>
                <a:schemeClr val="bg2"/>
              </a:solidFill>
              <a:latin typeface="Times New Roman" panose="02020603050405020304" pitchFamily="18" charset="0"/>
              <a:cs typeface="Times New Roman" panose="02020603050405020304" pitchFamily="18" charset="0"/>
            </a:endParaRPr>
          </a:p>
          <a:p>
            <a:pPr algn="r"/>
            <a:endParaRPr lang="ru-RU" dirty="0">
              <a:solidFill>
                <a:schemeClr val="tx1"/>
              </a:solidFill>
              <a:latin typeface="Times New Roman" panose="02020603050405020304" pitchFamily="18" charset="0"/>
              <a:cs typeface="Times New Roman" panose="02020603050405020304" pitchFamily="18" charset="0"/>
            </a:endParaRPr>
          </a:p>
          <a:p>
            <a:pPr algn="r"/>
            <a:endParaRPr lang="ru-RU" dirty="0">
              <a:solidFill>
                <a:schemeClr val="tx1"/>
              </a:solidFill>
              <a:latin typeface="Times New Roman" panose="02020603050405020304" pitchFamily="18" charset="0"/>
              <a:cs typeface="Times New Roman" panose="02020603050405020304" pitchFamily="18" charset="0"/>
            </a:endParaRPr>
          </a:p>
          <a:p>
            <a:pPr algn="ctr"/>
            <a:r>
              <a:rPr lang="ru-RU" dirty="0">
                <a:solidFill>
                  <a:schemeClr val="tx1"/>
                </a:solidFill>
                <a:latin typeface="Times New Roman" panose="02020603050405020304" pitchFamily="18" charset="0"/>
                <a:cs typeface="Times New Roman" panose="02020603050405020304" pitchFamily="18" charset="0"/>
              </a:rPr>
              <a:t>подготовил педагог-психолог: Шуринова А.Б.</a:t>
            </a:r>
          </a:p>
          <a:p>
            <a:pPr algn="ctr"/>
            <a:endParaRPr lang="ru-RU" dirty="0">
              <a:latin typeface="Times New Roman" panose="02020603050405020304" pitchFamily="18" charset="0"/>
              <a:cs typeface="Times New Roman" panose="02020603050405020304" pitchFamily="18" charset="0"/>
            </a:endParaRPr>
          </a:p>
          <a:p>
            <a:pPr algn="ct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51080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rmAutofit/>
          </a:bodyPr>
          <a:lstStyle/>
          <a:p>
            <a:pPr marL="0" indent="0">
              <a:buNone/>
            </a:pPr>
            <a:endParaRPr lang="ru-RU" dirty="0">
              <a:latin typeface="Times New Roman" panose="02020603050405020304" pitchFamily="18" charset="0"/>
              <a:cs typeface="Times New Roman" panose="02020603050405020304" pitchFamily="18" charset="0"/>
            </a:endParaRPr>
          </a:p>
          <a:p>
            <a:pPr marL="0" indent="0">
              <a:buNone/>
            </a:pPr>
            <a:r>
              <a:rPr lang="ru-RU" sz="3200" b="1" i="1" u="sng" dirty="0">
                <a:solidFill>
                  <a:schemeClr val="tx1"/>
                </a:solidFill>
                <a:latin typeface="Times New Roman" panose="02020603050405020304" pitchFamily="18" charset="0"/>
                <a:cs typeface="Times New Roman" panose="02020603050405020304" pitchFamily="18" charset="0"/>
              </a:rPr>
              <a:t>Работа с педагогами:</a:t>
            </a:r>
          </a:p>
          <a:p>
            <a:pPr marL="0" indent="0">
              <a:buNone/>
            </a:pPr>
            <a:r>
              <a:rPr lang="ru-RU" dirty="0">
                <a:solidFill>
                  <a:schemeClr val="tx1"/>
                </a:solidFill>
                <a:latin typeface="Times New Roman" panose="02020603050405020304" pitchFamily="18" charset="0"/>
                <a:cs typeface="Times New Roman" panose="02020603050405020304" pitchFamily="18" charset="0"/>
              </a:rPr>
              <a:t>- стендовая информация; </a:t>
            </a:r>
          </a:p>
          <a:p>
            <a:pPr marL="0" indent="0">
              <a:buNone/>
            </a:pPr>
            <a:r>
              <a:rPr lang="ru-RU" dirty="0">
                <a:solidFill>
                  <a:schemeClr val="tx1"/>
                </a:solidFill>
                <a:latin typeface="Times New Roman" panose="02020603050405020304" pitchFamily="18" charset="0"/>
                <a:cs typeface="Times New Roman" panose="02020603050405020304" pitchFamily="18" charset="0"/>
              </a:rPr>
              <a:t>- буклеты, памятки;</a:t>
            </a:r>
          </a:p>
          <a:p>
            <a:pPr marL="0" indent="0">
              <a:buNone/>
            </a:pPr>
            <a:r>
              <a:rPr lang="ru-RU" dirty="0">
                <a:solidFill>
                  <a:schemeClr val="tx1"/>
                </a:solidFill>
                <a:latin typeface="Times New Roman" panose="02020603050405020304" pitchFamily="18" charset="0"/>
                <a:cs typeface="Times New Roman" panose="02020603050405020304" pitchFamily="18" charset="0"/>
              </a:rPr>
              <a:t>- консультации.</a:t>
            </a: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3374" y="2000754"/>
            <a:ext cx="3997596" cy="2998197"/>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88" y="2990461"/>
            <a:ext cx="3463339" cy="3670952"/>
          </a:xfrm>
          <a:prstGeom prst="rect">
            <a:avLst/>
          </a:prstGeom>
        </p:spPr>
      </p:pic>
      <p:pic>
        <p:nvPicPr>
          <p:cNvPr id="6" name="Рисунок 5"/>
          <p:cNvPicPr>
            <a:picLocks noChangeAspect="1"/>
          </p:cNvPicPr>
          <p:nvPr/>
        </p:nvPicPr>
        <p:blipFill>
          <a:blip r:embed="rId4"/>
          <a:stretch>
            <a:fillRect/>
          </a:stretch>
        </p:blipFill>
        <p:spPr>
          <a:xfrm>
            <a:off x="7615313" y="279684"/>
            <a:ext cx="4332590" cy="3220169"/>
          </a:xfrm>
          <a:prstGeom prst="rect">
            <a:avLst/>
          </a:prstGeom>
        </p:spPr>
      </p:pic>
    </p:spTree>
    <p:extLst>
      <p:ext uri="{BB962C8B-B14F-4D97-AF65-F5344CB8AC3E}">
        <p14:creationId xmlns:p14="http://schemas.microsoft.com/office/powerpoint/2010/main" val="3689574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rmAutofit/>
          </a:bodyPr>
          <a:lstStyle/>
          <a:p>
            <a:pPr marL="0" indent="0">
              <a:buNone/>
            </a:pPr>
            <a:endParaRPr lang="ru-RU" sz="3200" b="1" i="1" u="sng" dirty="0">
              <a:latin typeface="Times New Roman" panose="02020603050405020304" pitchFamily="18" charset="0"/>
              <a:cs typeface="Times New Roman" panose="02020603050405020304" pitchFamily="18" charset="0"/>
            </a:endParaRPr>
          </a:p>
          <a:p>
            <a:pPr marL="0" indent="0">
              <a:buNone/>
            </a:pPr>
            <a:r>
              <a:rPr lang="ru-RU" sz="3200" b="1" i="1" u="sng" dirty="0">
                <a:solidFill>
                  <a:schemeClr val="tx1"/>
                </a:solidFill>
                <a:latin typeface="Times New Roman" panose="02020603050405020304" pitchFamily="18" charset="0"/>
                <a:cs typeface="Times New Roman" panose="02020603050405020304" pitchFamily="18" charset="0"/>
              </a:rPr>
              <a:t>Работа с родителями:</a:t>
            </a:r>
          </a:p>
          <a:p>
            <a:pPr marL="0" indent="0">
              <a:buNone/>
            </a:pPr>
            <a:r>
              <a:rPr lang="ru-RU" sz="2200" dirty="0">
                <a:solidFill>
                  <a:schemeClr val="tx1"/>
                </a:solidFill>
                <a:latin typeface="Times New Roman" panose="02020603050405020304" pitchFamily="18" charset="0"/>
                <a:cs typeface="Times New Roman" panose="02020603050405020304" pitchFamily="18" charset="0"/>
              </a:rPr>
              <a:t>- стендовая информация, памятки, информационные буклеты;</a:t>
            </a:r>
          </a:p>
          <a:p>
            <a:pPr marL="0" indent="0">
              <a:buNone/>
            </a:pPr>
            <a:r>
              <a:rPr lang="ru-RU" sz="2200" dirty="0">
                <a:solidFill>
                  <a:schemeClr val="tx1"/>
                </a:solidFill>
                <a:latin typeface="Times New Roman" panose="02020603050405020304" pitchFamily="18" charset="0"/>
                <a:cs typeface="Times New Roman" panose="02020603050405020304" pitchFamily="18" charset="0"/>
              </a:rPr>
              <a:t>- рассылки в родительских чатах по выбранной теме;</a:t>
            </a:r>
          </a:p>
          <a:p>
            <a:pPr marL="0" indent="0">
              <a:buNone/>
            </a:pPr>
            <a:r>
              <a:rPr lang="ru-RU" sz="2200" dirty="0">
                <a:solidFill>
                  <a:schemeClr val="tx1"/>
                </a:solidFill>
                <a:latin typeface="Times New Roman" panose="02020603050405020304" pitchFamily="18" charset="0"/>
                <a:cs typeface="Times New Roman" panose="02020603050405020304" pitchFamily="18" charset="0"/>
              </a:rPr>
              <a:t>- выступления на родительских собраниях;</a:t>
            </a:r>
          </a:p>
          <a:p>
            <a:pPr marL="0" indent="0">
              <a:buNone/>
            </a:pPr>
            <a:r>
              <a:rPr lang="ru-RU" sz="2200" dirty="0">
                <a:solidFill>
                  <a:schemeClr val="tx1"/>
                </a:solidFill>
                <a:latin typeface="Times New Roman" panose="02020603050405020304" pitchFamily="18" charset="0"/>
                <a:cs typeface="Times New Roman" panose="02020603050405020304" pitchFamily="18" charset="0"/>
              </a:rPr>
              <a:t>- анкетирование.</a:t>
            </a:r>
          </a:p>
          <a:p>
            <a:pPr marL="0" indent="0">
              <a:buNone/>
            </a:pPr>
            <a:endParaRPr lang="ru-RU" sz="3200" b="1" i="1" u="sng" dirty="0">
              <a:latin typeface="Times New Roman" panose="02020603050405020304" pitchFamily="18" charset="0"/>
              <a:cs typeface="Times New Roman" panose="02020603050405020304" pitchFamily="18" charset="0"/>
            </a:endParaRPr>
          </a:p>
          <a:p>
            <a:pPr marL="0" indent="0">
              <a:buNone/>
            </a:pPr>
            <a:endParaRPr lang="ru-RU" sz="3200" b="1" i="1" u="sng" dirty="0">
              <a:latin typeface="Times New Roman" panose="02020603050405020304" pitchFamily="18" charset="0"/>
              <a:cs typeface="Times New Roman" panose="02020603050405020304" pitchFamily="18" charset="0"/>
            </a:endParaRPr>
          </a:p>
          <a:p>
            <a:pPr marL="0" indent="0">
              <a:buNone/>
            </a:pPr>
            <a:endParaRPr lang="ru-RU" sz="3200" b="1" i="1" u="sng"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8272200" y="1095978"/>
            <a:ext cx="3865199" cy="3298222"/>
          </a:xfrm>
          <a:prstGeom prst="rect">
            <a:avLst/>
          </a:prstGeom>
        </p:spPr>
      </p:pic>
      <p:pic>
        <p:nvPicPr>
          <p:cNvPr id="5" name="Рисунок 4"/>
          <p:cNvPicPr>
            <a:picLocks noChangeAspect="1"/>
          </p:cNvPicPr>
          <p:nvPr/>
        </p:nvPicPr>
        <p:blipFill>
          <a:blip r:embed="rId3"/>
          <a:stretch>
            <a:fillRect/>
          </a:stretch>
        </p:blipFill>
        <p:spPr>
          <a:xfrm>
            <a:off x="311535" y="3462234"/>
            <a:ext cx="4419983" cy="339576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1518" y="2542234"/>
            <a:ext cx="3236825" cy="4315766"/>
          </a:xfrm>
          <a:prstGeom prst="rect">
            <a:avLst/>
          </a:prstGeom>
        </p:spPr>
      </p:pic>
    </p:spTree>
    <p:extLst>
      <p:ext uri="{BB962C8B-B14F-4D97-AF65-F5344CB8AC3E}">
        <p14:creationId xmlns:p14="http://schemas.microsoft.com/office/powerpoint/2010/main" val="3538876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339826" y="-71021"/>
            <a:ext cx="11202989" cy="6602450"/>
          </a:xfrm>
        </p:spPr>
        <p:txBody>
          <a:bodyPr>
            <a:normAutofit/>
          </a:bodyPr>
          <a:lstStyle/>
          <a:p>
            <a:pPr marL="0" indent="0" algn="ctr">
              <a:buNone/>
            </a:pPr>
            <a:endParaRPr lang="ru-RU" sz="3200" b="1" i="1" u="sng" dirty="0">
              <a:latin typeface="Times New Roman" panose="02020603050405020304" pitchFamily="18" charset="0"/>
              <a:cs typeface="Times New Roman" panose="02020603050405020304" pitchFamily="18" charset="0"/>
            </a:endParaRPr>
          </a:p>
          <a:p>
            <a:pPr marL="0" indent="0" algn="ctr">
              <a:buNone/>
            </a:pPr>
            <a:endParaRPr lang="ru-RU" sz="3200" b="1" i="1" u="sng" dirty="0">
              <a:latin typeface="Times New Roman" panose="02020603050405020304" pitchFamily="18" charset="0"/>
              <a:cs typeface="Times New Roman" panose="02020603050405020304" pitchFamily="18" charset="0"/>
            </a:endParaRPr>
          </a:p>
          <a:p>
            <a:pPr marL="0" indent="0" algn="ctr">
              <a:buNone/>
            </a:pPr>
            <a:endParaRPr lang="ru-RU" sz="3200" b="1" i="1" u="sng" dirty="0">
              <a:latin typeface="Times New Roman" panose="02020603050405020304" pitchFamily="18" charset="0"/>
              <a:cs typeface="Times New Roman" panose="02020603050405020304" pitchFamily="18" charset="0"/>
            </a:endParaRPr>
          </a:p>
          <a:p>
            <a:pPr marL="0" indent="0" algn="ctr">
              <a:buNone/>
            </a:pPr>
            <a:endParaRPr lang="ru-RU" sz="3200" b="1" i="1" u="sng" dirty="0">
              <a:latin typeface="Times New Roman" panose="02020603050405020304" pitchFamily="18" charset="0"/>
              <a:cs typeface="Times New Roman" panose="02020603050405020304" pitchFamily="18" charset="0"/>
            </a:endParaRPr>
          </a:p>
          <a:p>
            <a:pPr marL="0" indent="0" algn="ctr">
              <a:buNone/>
            </a:pPr>
            <a:r>
              <a:rPr lang="ru-RU" sz="3200" b="1" i="1" u="sng" dirty="0">
                <a:solidFill>
                  <a:schemeClr val="tx1"/>
                </a:solidFill>
                <a:latin typeface="Times New Roman" panose="02020603050405020304" pitchFamily="18" charset="0"/>
                <a:cs typeface="Times New Roman" panose="02020603050405020304" pitchFamily="18" charset="0"/>
              </a:rPr>
              <a:t>Игры и их роль в </a:t>
            </a:r>
            <a:r>
              <a:rPr lang="ru-RU" sz="3200" b="1" i="1" u="sng" dirty="0" err="1">
                <a:solidFill>
                  <a:schemeClr val="tx1"/>
                </a:solidFill>
                <a:latin typeface="Times New Roman" panose="02020603050405020304" pitchFamily="18" charset="0"/>
                <a:cs typeface="Times New Roman" panose="02020603050405020304" pitchFamily="18" charset="0"/>
              </a:rPr>
              <a:t>психокоррекции</a:t>
            </a:r>
            <a:r>
              <a:rPr lang="ru-RU" sz="3200" b="1" i="1" u="sng" dirty="0">
                <a:solidFill>
                  <a:schemeClr val="tx1"/>
                </a:solidFill>
                <a:latin typeface="Times New Roman" panose="02020603050405020304" pitchFamily="18" charset="0"/>
                <a:cs typeface="Times New Roman" panose="02020603050405020304" pitchFamily="18" charset="0"/>
              </a:rPr>
              <a:t> дошкольника.</a:t>
            </a: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sz="3200" dirty="0">
              <a:latin typeface="Times New Roman" panose="02020603050405020304" pitchFamily="18" charset="0"/>
              <a:cs typeface="Times New Roman" panose="02020603050405020304" pitchFamily="18" charset="0"/>
            </a:endParaRPr>
          </a:p>
          <a:p>
            <a:pPr marL="0" indent="0">
              <a:buNone/>
            </a:pPr>
            <a:endParaRPr lang="ru-RU" sz="3200" b="1" i="1" u="sng" dirty="0">
              <a:latin typeface="Times New Roman" panose="02020603050405020304" pitchFamily="18" charset="0"/>
              <a:cs typeface="Times New Roman" panose="02020603050405020304" pitchFamily="18" charset="0"/>
            </a:endParaRPr>
          </a:p>
          <a:p>
            <a:pPr marL="0" indent="0">
              <a:buNone/>
            </a:pPr>
            <a:endParaRPr lang="ru-RU" sz="3200" b="1" i="1" u="sng" dirty="0">
              <a:latin typeface="Times New Roman" panose="02020603050405020304" pitchFamily="18" charset="0"/>
              <a:cs typeface="Times New Roman" panose="02020603050405020304" pitchFamily="18" charset="0"/>
            </a:endParaRPr>
          </a:p>
          <a:p>
            <a:pPr marL="0" indent="0" algn="ctr">
              <a:buNone/>
            </a:pPr>
            <a:endParaRPr lang="ru-RU" sz="3200" b="1" i="1" u="sng" dirty="0">
              <a:latin typeface="Times New Roman" panose="02020603050405020304" pitchFamily="18" charset="0"/>
              <a:cs typeface="Times New Roman" panose="02020603050405020304" pitchFamily="18" charset="0"/>
            </a:endParaRPr>
          </a:p>
          <a:p>
            <a:pPr marL="0" indent="0">
              <a:buNone/>
            </a:pPr>
            <a:endParaRPr lang="ru-RU" sz="3200" b="1" i="1" u="sng" dirty="0">
              <a:latin typeface="Times New Roman" panose="02020603050405020304" pitchFamily="18" charset="0"/>
              <a:cs typeface="Times New Roman" panose="02020603050405020304" pitchFamily="18" charset="0"/>
            </a:endParaRPr>
          </a:p>
          <a:p>
            <a:pPr marL="0" indent="0">
              <a:buNone/>
            </a:pPr>
            <a:endParaRPr lang="ru-RU" sz="3200" b="1" i="1" u="sng" dirty="0">
              <a:latin typeface="Times New Roman" panose="02020603050405020304" pitchFamily="18" charset="0"/>
              <a:cs typeface="Times New Roman" panose="02020603050405020304" pitchFamily="18" charset="0"/>
            </a:endParaRPr>
          </a:p>
          <a:p>
            <a:pPr marL="0" indent="0">
              <a:buNone/>
            </a:pPr>
            <a:endParaRPr lang="ru-RU" sz="3200" b="1" i="1" u="sng" dirty="0">
              <a:latin typeface="Times New Roman" panose="02020603050405020304" pitchFamily="18" charset="0"/>
              <a:cs typeface="Times New Roman" panose="02020603050405020304" pitchFamily="18" charset="0"/>
            </a:endParaRPr>
          </a:p>
          <a:p>
            <a:pPr marL="0" indent="0">
              <a:buNone/>
            </a:pPr>
            <a:endParaRPr lang="ru-RU" sz="3200" b="1" i="1" u="sng"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5ADF629E-6ED2-4FA8-A7F5-7D16B42C24A6}"/>
              </a:ext>
            </a:extLst>
          </p:cNvPr>
          <p:cNvPicPr>
            <a:picLocks noChangeAspect="1"/>
          </p:cNvPicPr>
          <p:nvPr/>
        </p:nvPicPr>
        <p:blipFill>
          <a:blip r:embed="rId2"/>
          <a:stretch>
            <a:fillRect/>
          </a:stretch>
        </p:blipFill>
        <p:spPr>
          <a:xfrm>
            <a:off x="1480900" y="997578"/>
            <a:ext cx="4029805" cy="2914141"/>
          </a:xfrm>
          <a:prstGeom prst="rect">
            <a:avLst/>
          </a:prstGeom>
        </p:spPr>
      </p:pic>
      <p:pic>
        <p:nvPicPr>
          <p:cNvPr id="5" name="Рисунок 4">
            <a:extLst>
              <a:ext uri="{FF2B5EF4-FFF2-40B4-BE49-F238E27FC236}">
                <a16:creationId xmlns:a16="http://schemas.microsoft.com/office/drawing/2014/main" xmlns="" id="{364517F1-28C7-4265-B61A-C74346FE5E9A}"/>
              </a:ext>
            </a:extLst>
          </p:cNvPr>
          <p:cNvPicPr>
            <a:picLocks noChangeAspect="1"/>
          </p:cNvPicPr>
          <p:nvPr/>
        </p:nvPicPr>
        <p:blipFill>
          <a:blip r:embed="rId3"/>
          <a:stretch>
            <a:fillRect/>
          </a:stretch>
        </p:blipFill>
        <p:spPr>
          <a:xfrm>
            <a:off x="1480900" y="3889901"/>
            <a:ext cx="4031699" cy="2914141"/>
          </a:xfrm>
          <a:prstGeom prst="rect">
            <a:avLst/>
          </a:prstGeom>
        </p:spPr>
      </p:pic>
      <p:pic>
        <p:nvPicPr>
          <p:cNvPr id="6" name="Рисунок 5">
            <a:extLst>
              <a:ext uri="{FF2B5EF4-FFF2-40B4-BE49-F238E27FC236}">
                <a16:creationId xmlns:a16="http://schemas.microsoft.com/office/drawing/2014/main" xmlns="" id="{D02D2A6B-28E9-4C90-81DA-57D580DDC6D4}"/>
              </a:ext>
            </a:extLst>
          </p:cNvPr>
          <p:cNvPicPr>
            <a:picLocks noChangeAspect="1"/>
          </p:cNvPicPr>
          <p:nvPr/>
        </p:nvPicPr>
        <p:blipFill>
          <a:blip r:embed="rId4"/>
          <a:stretch>
            <a:fillRect/>
          </a:stretch>
        </p:blipFill>
        <p:spPr>
          <a:xfrm>
            <a:off x="5444151" y="913597"/>
            <a:ext cx="4560428" cy="5996245"/>
          </a:xfrm>
          <a:prstGeom prst="rect">
            <a:avLst/>
          </a:prstGeom>
        </p:spPr>
      </p:pic>
    </p:spTree>
    <p:extLst>
      <p:ext uri="{BB962C8B-B14F-4D97-AF65-F5344CB8AC3E}">
        <p14:creationId xmlns:p14="http://schemas.microsoft.com/office/powerpoint/2010/main" val="2527653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DE64E6E-F55A-4425-83D8-A209BC246C6C}"/>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xmlns="" id="{FB27E655-12EE-4204-BD00-C4016CC4510A}"/>
              </a:ext>
            </a:extLst>
          </p:cNvPr>
          <p:cNvPicPr>
            <a:picLocks noGrp="1" noChangeAspect="1"/>
          </p:cNvPicPr>
          <p:nvPr>
            <p:ph idx="1"/>
          </p:nvPr>
        </p:nvPicPr>
        <p:blipFill>
          <a:blip r:embed="rId2"/>
          <a:stretch>
            <a:fillRect/>
          </a:stretch>
        </p:blipFill>
        <p:spPr>
          <a:xfrm>
            <a:off x="333119" y="168676"/>
            <a:ext cx="5769324" cy="4318656"/>
          </a:xfrm>
          <a:prstGeom prst="rect">
            <a:avLst/>
          </a:prstGeom>
        </p:spPr>
      </p:pic>
      <p:pic>
        <p:nvPicPr>
          <p:cNvPr id="5" name="Рисунок 4">
            <a:extLst>
              <a:ext uri="{FF2B5EF4-FFF2-40B4-BE49-F238E27FC236}">
                <a16:creationId xmlns:a16="http://schemas.microsoft.com/office/drawing/2014/main" xmlns="" id="{8DFB9E92-1156-4C5D-9AC1-EB2FC1E9697F}"/>
              </a:ext>
            </a:extLst>
          </p:cNvPr>
          <p:cNvPicPr>
            <a:picLocks noChangeAspect="1"/>
          </p:cNvPicPr>
          <p:nvPr/>
        </p:nvPicPr>
        <p:blipFill>
          <a:blip r:embed="rId3"/>
          <a:stretch>
            <a:fillRect/>
          </a:stretch>
        </p:blipFill>
        <p:spPr>
          <a:xfrm>
            <a:off x="6240944" y="2370669"/>
            <a:ext cx="5628090" cy="4221066"/>
          </a:xfrm>
          <a:prstGeom prst="rect">
            <a:avLst/>
          </a:prstGeom>
        </p:spPr>
      </p:pic>
    </p:spTree>
    <p:extLst>
      <p:ext uri="{BB962C8B-B14F-4D97-AF65-F5344CB8AC3E}">
        <p14:creationId xmlns:p14="http://schemas.microsoft.com/office/powerpoint/2010/main" val="2053645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9387" y="163736"/>
            <a:ext cx="5764794" cy="4323596"/>
          </a:xfrm>
        </p:spPr>
      </p:pic>
      <p:pic>
        <p:nvPicPr>
          <p:cNvPr id="7" name="Рисунок 6"/>
          <p:cNvPicPr>
            <a:picLocks noChangeAspect="1"/>
          </p:cNvPicPr>
          <p:nvPr/>
        </p:nvPicPr>
        <p:blipFill>
          <a:blip r:embed="rId3"/>
          <a:stretch>
            <a:fillRect/>
          </a:stretch>
        </p:blipFill>
        <p:spPr>
          <a:xfrm>
            <a:off x="6271872" y="2278289"/>
            <a:ext cx="5893480" cy="4418084"/>
          </a:xfrm>
          <a:prstGeom prst="rect">
            <a:avLst/>
          </a:prstGeom>
        </p:spPr>
      </p:pic>
    </p:spTree>
    <p:extLst>
      <p:ext uri="{BB962C8B-B14F-4D97-AF65-F5344CB8AC3E}">
        <p14:creationId xmlns:p14="http://schemas.microsoft.com/office/powerpoint/2010/main" val="3583286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9533" y="1702869"/>
            <a:ext cx="4009901" cy="2945301"/>
          </a:xfrm>
          <a:prstGeom prst="rect">
            <a:avLst/>
          </a:prstGeom>
        </p:spPr>
      </p:pic>
      <p:sp>
        <p:nvSpPr>
          <p:cNvPr id="2" name="Заголовок 1"/>
          <p:cNvSpPr>
            <a:spLocks noGrp="1"/>
          </p:cNvSpPr>
          <p:nvPr>
            <p:ph type="title"/>
          </p:nvPr>
        </p:nvSpPr>
        <p:spPr>
          <a:xfrm>
            <a:off x="684211" y="5350933"/>
            <a:ext cx="8534400" cy="1507067"/>
          </a:xfrm>
        </p:spPr>
        <p:txBody>
          <a:bodyPr/>
          <a:lstStyle/>
          <a:p>
            <a:endParaRPr lang="ru-RU" dirty="0"/>
          </a:p>
        </p:txBody>
      </p:sp>
      <p:sp>
        <p:nvSpPr>
          <p:cNvPr id="3" name="Объект 2"/>
          <p:cNvSpPr>
            <a:spLocks noGrp="1"/>
          </p:cNvSpPr>
          <p:nvPr>
            <p:ph idx="1"/>
          </p:nvPr>
        </p:nvSpPr>
        <p:spPr>
          <a:xfrm>
            <a:off x="684211" y="685800"/>
            <a:ext cx="11143611" cy="3801532"/>
          </a:xfrm>
        </p:spPr>
        <p:txBody>
          <a:bodyPr>
            <a:normAutofit/>
          </a:bodyPr>
          <a:lstStyle/>
          <a:p>
            <a:pPr marL="0" indent="0" algn="ctr">
              <a:buNone/>
            </a:pPr>
            <a:r>
              <a:rPr lang="ru-RU" sz="3200" b="1" i="1" u="sng" dirty="0">
                <a:solidFill>
                  <a:schemeClr val="tx1"/>
                </a:solidFill>
                <a:latin typeface="Times New Roman" panose="02020603050405020304" pitchFamily="18" charset="0"/>
                <a:cs typeface="Times New Roman" panose="02020603050405020304" pitchFamily="18" charset="0"/>
              </a:rPr>
              <a:t>Арт-терапия:</a:t>
            </a:r>
          </a:p>
          <a:p>
            <a:pPr marL="0" indent="0">
              <a:buNone/>
            </a:pPr>
            <a:r>
              <a:rPr lang="ru-RU" dirty="0">
                <a:solidFill>
                  <a:schemeClr val="tx1"/>
                </a:solidFill>
                <a:latin typeface="Times New Roman" panose="02020603050405020304" pitchFamily="18" charset="0"/>
                <a:cs typeface="Times New Roman" panose="02020603050405020304" pitchFamily="18" charset="0"/>
              </a:rPr>
              <a:t>Во время рисования происходит актуализация страхов, повышение уверенности, развитие мелкой моторики, снижение тревожности.</a:t>
            </a: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endParaRPr lang="ru-RU" sz="3200" b="1" i="1" u="sng" dirty="0">
              <a:latin typeface="Times New Roman" panose="02020603050405020304" pitchFamily="18" charset="0"/>
              <a:cs typeface="Times New Roman" panose="02020603050405020304" pitchFamily="18" charset="0"/>
            </a:endParaRPr>
          </a:p>
          <a:p>
            <a:pPr marL="0" indent="0">
              <a:buNone/>
            </a:pPr>
            <a:endParaRPr lang="ru-RU" sz="3200" b="1" i="1" u="sng" dirty="0">
              <a:latin typeface="Times New Roman" panose="02020603050405020304" pitchFamily="18" charset="0"/>
              <a:cs typeface="Times New Roman" panose="02020603050405020304" pitchFamily="18" charset="0"/>
            </a:endParaRPr>
          </a:p>
          <a:p>
            <a:pPr marL="0" indent="0">
              <a:buNone/>
            </a:pPr>
            <a:endParaRPr lang="ru-RU" sz="3200" b="1" i="1" u="sng"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CF643ED2-6DB7-43A5-8F3F-D2AFEB9A4813}"/>
              </a:ext>
            </a:extLst>
          </p:cNvPr>
          <p:cNvPicPr>
            <a:picLocks noChangeAspect="1"/>
          </p:cNvPicPr>
          <p:nvPr/>
        </p:nvPicPr>
        <p:blipFill>
          <a:blip r:embed="rId3"/>
          <a:stretch>
            <a:fillRect/>
          </a:stretch>
        </p:blipFill>
        <p:spPr>
          <a:xfrm>
            <a:off x="758463" y="2056110"/>
            <a:ext cx="4302081" cy="3294823"/>
          </a:xfrm>
          <a:prstGeom prst="rect">
            <a:avLst/>
          </a:prstGeom>
        </p:spPr>
      </p:pic>
      <p:pic>
        <p:nvPicPr>
          <p:cNvPr id="5" name="Рисунок 4">
            <a:extLst>
              <a:ext uri="{FF2B5EF4-FFF2-40B4-BE49-F238E27FC236}">
                <a16:creationId xmlns:a16="http://schemas.microsoft.com/office/drawing/2014/main" xmlns="" id="{DDC03270-F520-4FAB-A166-06F2F71859DF}"/>
              </a:ext>
            </a:extLst>
          </p:cNvPr>
          <p:cNvPicPr>
            <a:picLocks noChangeAspect="1"/>
          </p:cNvPicPr>
          <p:nvPr/>
        </p:nvPicPr>
        <p:blipFill>
          <a:blip r:embed="rId4"/>
          <a:stretch>
            <a:fillRect/>
          </a:stretch>
        </p:blipFill>
        <p:spPr>
          <a:xfrm>
            <a:off x="4449841" y="3461635"/>
            <a:ext cx="4385545" cy="3284672"/>
          </a:xfrm>
          <a:prstGeom prst="rect">
            <a:avLst/>
          </a:prstGeom>
        </p:spPr>
      </p:pic>
    </p:spTree>
    <p:extLst>
      <p:ext uri="{BB962C8B-B14F-4D97-AF65-F5344CB8AC3E}">
        <p14:creationId xmlns:p14="http://schemas.microsoft.com/office/powerpoint/2010/main" val="3678669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4464535" y="2453196"/>
            <a:ext cx="3288990" cy="4384021"/>
          </a:xfrm>
          <a:prstGeom prst="rect">
            <a:avLst/>
          </a:prstGeom>
        </p:spPr>
      </p:pic>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684211" y="685800"/>
            <a:ext cx="11001107" cy="5952506"/>
          </a:xfrm>
        </p:spPr>
        <p:txBody>
          <a:bodyPr>
            <a:normAutofit/>
          </a:bodyPr>
          <a:lstStyle/>
          <a:p>
            <a:pPr marL="0" indent="0" algn="ctr">
              <a:buNone/>
            </a:pPr>
            <a:r>
              <a:rPr lang="ru-RU" sz="3200" b="1" i="1" u="sng" dirty="0" err="1">
                <a:solidFill>
                  <a:schemeClr val="tx1"/>
                </a:solidFill>
                <a:latin typeface="Times New Roman" panose="02020603050405020304" pitchFamily="18" charset="0"/>
                <a:cs typeface="Times New Roman" panose="02020603050405020304" pitchFamily="18" charset="0"/>
              </a:rPr>
              <a:t>Сказкотерапия</a:t>
            </a: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latin typeface="Times New Roman" panose="02020603050405020304" pitchFamily="18" charset="0"/>
              <a:cs typeface="Times New Roman" panose="02020603050405020304" pitchFamily="18" charset="0"/>
            </a:endParaRPr>
          </a:p>
          <a:p>
            <a:pPr marL="0" indent="0" algn="ctr">
              <a:buNone/>
            </a:pPr>
            <a:endParaRPr lang="ru-RU" sz="3200" b="1" i="1" u="sng" dirty="0">
              <a:latin typeface="Times New Roman" panose="02020603050405020304" pitchFamily="18" charset="0"/>
              <a:cs typeface="Times New Roman" panose="02020603050405020304" pitchFamily="18" charset="0"/>
            </a:endParaRPr>
          </a:p>
          <a:p>
            <a:pPr marL="0" indent="0" algn="ctr">
              <a:buNone/>
            </a:pPr>
            <a:endParaRPr lang="ru-RU" sz="3200" b="1" i="1" u="sng" dirty="0">
              <a:latin typeface="Times New Roman" panose="02020603050405020304" pitchFamily="18" charset="0"/>
              <a:cs typeface="Times New Roman" panose="02020603050405020304" pitchFamily="18" charset="0"/>
            </a:endParaRPr>
          </a:p>
          <a:p>
            <a:pPr marL="0" indent="0" algn="ctr">
              <a:buNone/>
            </a:pPr>
            <a:endParaRPr lang="ru-RU" sz="3200" b="1" i="1" u="sng" dirty="0">
              <a:latin typeface="Times New Roman" panose="02020603050405020304" pitchFamily="18" charset="0"/>
              <a:cs typeface="Times New Roman" panose="02020603050405020304" pitchFamily="18" charset="0"/>
            </a:endParaRPr>
          </a:p>
          <a:p>
            <a:pPr marL="0" indent="0" algn="ctr">
              <a:buNone/>
            </a:pPr>
            <a:endParaRPr lang="ru-RU" sz="3200" b="1" i="1" u="sng" dirty="0">
              <a:latin typeface="Times New Roman" panose="02020603050405020304" pitchFamily="18" charset="0"/>
              <a:cs typeface="Times New Roman" panose="02020603050405020304" pitchFamily="18" charset="0"/>
            </a:endParaRPr>
          </a:p>
          <a:p>
            <a:pPr marL="0" indent="0" algn="ctr">
              <a:buNone/>
            </a:pPr>
            <a:endParaRPr lang="ru-RU" sz="3200" b="1" i="1" u="sng" dirty="0">
              <a:latin typeface="Times New Roman" panose="02020603050405020304" pitchFamily="18" charset="0"/>
              <a:cs typeface="Times New Roman" panose="02020603050405020304" pitchFamily="18" charset="0"/>
            </a:endParaRPr>
          </a:p>
          <a:p>
            <a:pPr marL="0" indent="0" algn="ctr">
              <a:buNone/>
            </a:pPr>
            <a:endParaRPr lang="ru-RU" sz="3200" b="1" i="1" u="sng" dirty="0">
              <a:latin typeface="Times New Roman" panose="02020603050405020304" pitchFamily="18" charset="0"/>
              <a:cs typeface="Times New Roman" panose="02020603050405020304" pitchFamily="18" charset="0"/>
            </a:endParaRPr>
          </a:p>
          <a:p>
            <a:pPr marL="0" indent="0" algn="ctr">
              <a:buNone/>
            </a:pPr>
            <a:endParaRPr lang="ru-RU" sz="3200" b="1" i="1" u="sng"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175850" y="907767"/>
            <a:ext cx="4472485" cy="3605724"/>
          </a:xfrm>
          <a:prstGeom prst="rect">
            <a:avLst/>
          </a:prstGeom>
        </p:spPr>
      </p:pic>
      <p:pic>
        <p:nvPicPr>
          <p:cNvPr id="6" name="Рисунок 5"/>
          <p:cNvPicPr>
            <a:picLocks noChangeAspect="1"/>
          </p:cNvPicPr>
          <p:nvPr/>
        </p:nvPicPr>
        <p:blipFill>
          <a:blip r:embed="rId4"/>
          <a:stretch>
            <a:fillRect/>
          </a:stretch>
        </p:blipFill>
        <p:spPr>
          <a:xfrm>
            <a:off x="7621403" y="884711"/>
            <a:ext cx="4422731" cy="3382927"/>
          </a:xfrm>
          <a:prstGeom prst="rect">
            <a:avLst/>
          </a:prstGeom>
        </p:spPr>
      </p:pic>
    </p:spTree>
    <p:extLst>
      <p:ext uri="{BB962C8B-B14F-4D97-AF65-F5344CB8AC3E}">
        <p14:creationId xmlns:p14="http://schemas.microsoft.com/office/powerpoint/2010/main" val="546111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684212" y="685800"/>
            <a:ext cx="10858604" cy="5750626"/>
          </a:xfrm>
        </p:spPr>
        <p:txBody>
          <a:bodyPr>
            <a:normAutofit/>
          </a:bodyPr>
          <a:lstStyle/>
          <a:p>
            <a:pPr marL="0" indent="0" algn="ctr">
              <a:buNone/>
            </a:pPr>
            <a:r>
              <a:rPr lang="ru-RU" sz="3200" b="1" i="1" u="sng" dirty="0" err="1">
                <a:solidFill>
                  <a:schemeClr val="tx1"/>
                </a:solidFill>
                <a:latin typeface="Times New Roman" panose="02020603050405020304" pitchFamily="18" charset="0"/>
                <a:cs typeface="Times New Roman" panose="02020603050405020304" pitchFamily="18" charset="0"/>
              </a:rPr>
              <a:t>Психогимнастика</a:t>
            </a: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777" y="1260899"/>
            <a:ext cx="5203670" cy="3902752"/>
          </a:xfrm>
          <a:prstGeom prst="rect">
            <a:avLst/>
          </a:prstGeom>
        </p:spPr>
      </p:pic>
      <p:pic>
        <p:nvPicPr>
          <p:cNvPr id="5" name="Рисунок 4"/>
          <p:cNvPicPr>
            <a:picLocks noChangeAspect="1"/>
          </p:cNvPicPr>
          <p:nvPr/>
        </p:nvPicPr>
        <p:blipFill>
          <a:blip r:embed="rId3"/>
          <a:stretch>
            <a:fillRect/>
          </a:stretch>
        </p:blipFill>
        <p:spPr>
          <a:xfrm>
            <a:off x="6113514" y="3212275"/>
            <a:ext cx="5561369" cy="3645725"/>
          </a:xfrm>
          <a:prstGeom prst="rect">
            <a:avLst/>
          </a:prstGeom>
        </p:spPr>
      </p:pic>
    </p:spTree>
    <p:extLst>
      <p:ext uri="{BB962C8B-B14F-4D97-AF65-F5344CB8AC3E}">
        <p14:creationId xmlns:p14="http://schemas.microsoft.com/office/powerpoint/2010/main" val="669710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684211" y="62144"/>
            <a:ext cx="10634817" cy="6640497"/>
          </a:xfrm>
        </p:spPr>
        <p:txBody>
          <a:bodyPr>
            <a:normAutofit/>
          </a:bodyPr>
          <a:lstStyle/>
          <a:p>
            <a:pPr marL="0" indent="0" algn="ctr">
              <a:buNone/>
            </a:pPr>
            <a:r>
              <a:rPr lang="ru-RU" sz="3200" b="1" i="1" u="sng" dirty="0">
                <a:solidFill>
                  <a:schemeClr val="tx1"/>
                </a:solidFill>
                <a:latin typeface="Times New Roman" panose="02020603050405020304" pitchFamily="18" charset="0"/>
                <a:cs typeface="Times New Roman" panose="02020603050405020304" pitchFamily="18" charset="0"/>
              </a:rPr>
              <a:t>Функциональная музыка</a:t>
            </a: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9BF1019D-C261-4BE5-A76D-74B573859609}"/>
              </a:ext>
            </a:extLst>
          </p:cNvPr>
          <p:cNvPicPr>
            <a:picLocks noChangeAspect="1"/>
          </p:cNvPicPr>
          <p:nvPr/>
        </p:nvPicPr>
        <p:blipFill>
          <a:blip r:embed="rId2"/>
          <a:stretch>
            <a:fillRect/>
          </a:stretch>
        </p:blipFill>
        <p:spPr>
          <a:xfrm>
            <a:off x="6371323" y="2903848"/>
            <a:ext cx="5267401" cy="395055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62" y="660182"/>
            <a:ext cx="5983109" cy="4487332"/>
          </a:xfrm>
          <a:prstGeom prst="rect">
            <a:avLst/>
          </a:prstGeom>
        </p:spPr>
      </p:pic>
    </p:spTree>
    <p:extLst>
      <p:ext uri="{BB962C8B-B14F-4D97-AF65-F5344CB8AC3E}">
        <p14:creationId xmlns:p14="http://schemas.microsoft.com/office/powerpoint/2010/main" val="2487952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r>
              <a:rPr lang="ru-RU" sz="3200" b="1" i="1" u="sng" dirty="0">
                <a:solidFill>
                  <a:schemeClr val="tx1"/>
                </a:solidFill>
                <a:latin typeface="Times New Roman" panose="02020603050405020304" pitchFamily="18" charset="0"/>
                <a:cs typeface="Times New Roman" panose="02020603050405020304" pitchFamily="18" charset="0"/>
              </a:rPr>
              <a:t>Результативность опыта:</a:t>
            </a:r>
          </a:p>
          <a:p>
            <a:pPr marL="0" indent="0">
              <a:buNone/>
            </a:pPr>
            <a:r>
              <a:rPr lang="ru-RU" dirty="0">
                <a:solidFill>
                  <a:schemeClr val="tx1"/>
                </a:solidFill>
                <a:latin typeface="Times New Roman" panose="02020603050405020304" pitchFamily="18" charset="0"/>
                <a:cs typeface="Times New Roman" panose="02020603050405020304" pitchFamily="18" charset="0"/>
              </a:rPr>
              <a:t>Данные, полученные с помощью методики «Страхи в домиках» (А. И. Захаров, М.А. Панфилова)</a:t>
            </a: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3996358398"/>
              </p:ext>
            </p:extLst>
          </p:nvPr>
        </p:nvGraphicFramePr>
        <p:xfrm>
          <a:off x="3445162" y="1864426"/>
          <a:ext cx="7397008" cy="42724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17519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2042557" y="700645"/>
            <a:ext cx="8217724" cy="5628904"/>
          </a:xfrm>
        </p:spPr>
        <p:txBody>
          <a:bodyPr>
            <a:normAutofit/>
          </a:bodyPr>
          <a:lstStyle/>
          <a:p>
            <a:pPr marL="0" indent="0" algn="ctr">
              <a:buNone/>
            </a:pPr>
            <a:r>
              <a:rPr lang="ru-RU" dirty="0"/>
              <a:t> </a:t>
            </a:r>
          </a:p>
          <a:p>
            <a:pPr marL="0" indent="0" algn="ctr">
              <a:buNone/>
            </a:pPr>
            <a:endParaRPr lang="ru-RU" sz="4400" dirty="0">
              <a:latin typeface="Times New Roman" panose="02020603050405020304" pitchFamily="18" charset="0"/>
              <a:cs typeface="Times New Roman" panose="02020603050405020304" pitchFamily="18" charset="0"/>
            </a:endParaRPr>
          </a:p>
          <a:p>
            <a:pPr marL="0" indent="0" algn="ctr">
              <a:buNone/>
            </a:pPr>
            <a:r>
              <a:rPr lang="ru-RU" sz="4800" dirty="0">
                <a:solidFill>
                  <a:schemeClr val="tx1"/>
                </a:solidFill>
                <a:latin typeface="Times New Roman" panose="02020603050405020304" pitchFamily="18" charset="0"/>
                <a:cs typeface="Times New Roman" panose="02020603050405020304" pitchFamily="18" charset="0"/>
              </a:rPr>
              <a:t>Страх – это болезненное ощущение своей исключительности. </a:t>
            </a:r>
          </a:p>
          <a:p>
            <a:pPr marL="0" indent="0" algn="r">
              <a:buNone/>
            </a:pPr>
            <a:endParaRPr lang="ru-RU" dirty="0">
              <a:latin typeface="Times New Roman" panose="02020603050405020304" pitchFamily="18" charset="0"/>
              <a:cs typeface="Times New Roman" panose="02020603050405020304" pitchFamily="18" charset="0"/>
            </a:endParaRPr>
          </a:p>
          <a:p>
            <a:pPr marL="0" indent="0" algn="r">
              <a:buNone/>
            </a:pPr>
            <a:endParaRPr lang="ru-RU" dirty="0">
              <a:latin typeface="Times New Roman" panose="02020603050405020304" pitchFamily="18" charset="0"/>
              <a:cs typeface="Times New Roman" panose="02020603050405020304" pitchFamily="18" charset="0"/>
            </a:endParaRPr>
          </a:p>
          <a:p>
            <a:pPr marL="0" indent="0" algn="r">
              <a:buNone/>
            </a:pPr>
            <a:endParaRPr lang="ru-RU" dirty="0">
              <a:latin typeface="Times New Roman" panose="02020603050405020304" pitchFamily="18" charset="0"/>
              <a:cs typeface="Times New Roman" panose="02020603050405020304" pitchFamily="18" charset="0"/>
            </a:endParaRPr>
          </a:p>
          <a:p>
            <a:pPr marL="0" indent="0" algn="r">
              <a:buNone/>
            </a:pPr>
            <a:r>
              <a:rPr lang="ru-RU" dirty="0" err="1">
                <a:solidFill>
                  <a:schemeClr val="tx1"/>
                </a:solidFill>
                <a:latin typeface="Times New Roman" panose="02020603050405020304" pitchFamily="18" charset="0"/>
                <a:cs typeface="Times New Roman" panose="02020603050405020304" pitchFamily="18" charset="0"/>
              </a:rPr>
              <a:t>К.Чуковский</a:t>
            </a:r>
            <a:endParaRPr lang="ru-RU"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9306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684211" y="685800"/>
            <a:ext cx="11262365" cy="5821878"/>
          </a:xfrm>
        </p:spPr>
        <p:txBody>
          <a:bodyPr>
            <a:normAutofit/>
          </a:bodyPr>
          <a:lstStyle/>
          <a:p>
            <a:pPr marL="0" indent="0">
              <a:buNone/>
            </a:pPr>
            <a:r>
              <a:rPr lang="ru-RU" dirty="0">
                <a:solidFill>
                  <a:schemeClr val="tx1"/>
                </a:solidFill>
                <a:latin typeface="Times New Roman" panose="02020603050405020304" pitchFamily="18" charset="0"/>
                <a:cs typeface="Times New Roman" panose="02020603050405020304" pitchFamily="18" charset="0"/>
              </a:rPr>
              <a:t>Данные, полученные с помощью теста тревожности (Р. </a:t>
            </a:r>
            <a:r>
              <a:rPr lang="ru-RU" dirty="0" err="1">
                <a:solidFill>
                  <a:schemeClr val="tx1"/>
                </a:solidFill>
                <a:latin typeface="Times New Roman" panose="02020603050405020304" pitchFamily="18" charset="0"/>
                <a:cs typeface="Times New Roman" panose="02020603050405020304" pitchFamily="18" charset="0"/>
              </a:rPr>
              <a:t>Тэммпл</a:t>
            </a:r>
            <a:r>
              <a:rPr lang="ru-RU" dirty="0">
                <a:solidFill>
                  <a:schemeClr val="tx1"/>
                </a:solidFill>
                <a:latin typeface="Times New Roman" panose="02020603050405020304" pitchFamily="18" charset="0"/>
                <a:cs typeface="Times New Roman" panose="02020603050405020304" pitchFamily="18" charset="0"/>
              </a:rPr>
              <a:t>, В. </a:t>
            </a:r>
            <a:r>
              <a:rPr lang="ru-RU" dirty="0" err="1">
                <a:solidFill>
                  <a:schemeClr val="tx1"/>
                </a:solidFill>
                <a:latin typeface="Times New Roman" panose="02020603050405020304" pitchFamily="18" charset="0"/>
                <a:cs typeface="Times New Roman" panose="02020603050405020304" pitchFamily="18" charset="0"/>
              </a:rPr>
              <a:t>Амен</a:t>
            </a:r>
            <a:r>
              <a:rPr lang="ru-RU" dirty="0">
                <a:solidFill>
                  <a:schemeClr val="tx1"/>
                </a:solidFill>
                <a:latin typeface="Times New Roman" panose="02020603050405020304" pitchFamily="18" charset="0"/>
                <a:cs typeface="Times New Roman" panose="02020603050405020304" pitchFamily="18" charset="0"/>
              </a:rPr>
              <a:t>, М. </a:t>
            </a:r>
            <a:r>
              <a:rPr lang="ru-RU" dirty="0" err="1">
                <a:solidFill>
                  <a:schemeClr val="tx1"/>
                </a:solidFill>
                <a:latin typeface="Times New Roman" panose="02020603050405020304" pitchFamily="18" charset="0"/>
                <a:cs typeface="Times New Roman" panose="02020603050405020304" pitchFamily="18" charset="0"/>
              </a:rPr>
              <a:t>Дорки</a:t>
            </a:r>
            <a:r>
              <a:rPr lang="ru-RU" dirty="0">
                <a:solidFill>
                  <a:schemeClr val="tx1"/>
                </a:solidFill>
                <a:latin typeface="Times New Roman" panose="02020603050405020304" pitchFamily="18" charset="0"/>
                <a:cs typeface="Times New Roman" panose="02020603050405020304" pitchFamily="18" charset="0"/>
              </a:rPr>
              <a:t>)</a:t>
            </a: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ru-RU" sz="3200" b="1" i="1" u="sng" dirty="0">
              <a:solidFill>
                <a:schemeClr val="tx1"/>
              </a:solidFill>
              <a:latin typeface="Times New Roman" panose="02020603050405020304" pitchFamily="18" charset="0"/>
              <a:cs typeface="Times New Roman" panose="02020603050405020304" pitchFamily="18" charset="0"/>
            </a:endParaRPr>
          </a:p>
        </p:txBody>
      </p:sp>
      <p:graphicFrame>
        <p:nvGraphicFramePr>
          <p:cNvPr id="15" name="Диаграмма 14"/>
          <p:cNvGraphicFramePr/>
          <p:nvPr>
            <p:extLst>
              <p:ext uri="{D42A27DB-BD31-4B8C-83A1-F6EECF244321}">
                <p14:modId xmlns:p14="http://schemas.microsoft.com/office/powerpoint/2010/main" val="3857492769"/>
              </p:ext>
            </p:extLst>
          </p:nvPr>
        </p:nvGraphicFramePr>
        <p:xfrm>
          <a:off x="2032000" y="1555668"/>
          <a:ext cx="8275782" cy="45826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1762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marL="0" indent="0">
              <a:buNone/>
            </a:pPr>
            <a:r>
              <a:rPr lang="ru-RU" dirty="0">
                <a:solidFill>
                  <a:schemeClr val="tx1"/>
                </a:solidFill>
                <a:latin typeface="Times New Roman" panose="02020603050405020304" pitchFamily="18" charset="0"/>
                <a:cs typeface="Times New Roman" panose="02020603050405020304" pitchFamily="18" charset="0"/>
              </a:rPr>
              <a:t>Данные по проективной методике «Мои страхи» (А.И. Захаров)</a:t>
            </a: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3892475513"/>
              </p:ext>
            </p:extLst>
          </p:nvPr>
        </p:nvGraphicFramePr>
        <p:xfrm>
          <a:off x="1033153" y="685800"/>
          <a:ext cx="9678389" cy="55962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25311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buNone/>
            </a:pPr>
            <a:r>
              <a:rPr lang="ru-RU" dirty="0">
                <a:solidFill>
                  <a:schemeClr val="tx1"/>
                </a:solidFill>
                <a:latin typeface="Times New Roman" panose="02020603050405020304" pitchFamily="18" charset="0"/>
                <a:cs typeface="Times New Roman" panose="02020603050405020304" pitchFamily="18" charset="0"/>
              </a:rPr>
              <a:t>Данные по проективной методике «Кинетический рисунок семьи» (Р. Бернса, С. Кауфмана)</a:t>
            </a: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1222959570"/>
              </p:ext>
            </p:extLst>
          </p:nvPr>
        </p:nvGraphicFramePr>
        <p:xfrm>
          <a:off x="3205480" y="1176866"/>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76151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684212" y="685800"/>
            <a:ext cx="10680474" cy="5308599"/>
          </a:xfrm>
        </p:spPr>
        <p:txBody>
          <a:bodyPr>
            <a:normAutofit/>
          </a:bodyPr>
          <a:lstStyle/>
          <a:p>
            <a:pPr marL="0" indent="0" algn="ctr">
              <a:buNone/>
            </a:pPr>
            <a:r>
              <a:rPr lang="ru-RU" sz="3200" b="1" i="1" u="sng" dirty="0">
                <a:solidFill>
                  <a:schemeClr val="tx1"/>
                </a:solidFill>
                <a:latin typeface="Times New Roman" panose="02020603050405020304" pitchFamily="18" charset="0"/>
                <a:cs typeface="Times New Roman" panose="02020603050405020304" pitchFamily="18" charset="0"/>
              </a:rPr>
              <a:t>Таким образом, результатом работы стало:</a:t>
            </a:r>
          </a:p>
          <a:p>
            <a:pPr marL="0" indent="0">
              <a:buNone/>
            </a:pPr>
            <a:r>
              <a:rPr lang="ru-RU" dirty="0">
                <a:solidFill>
                  <a:schemeClr val="tx1"/>
                </a:solidFill>
                <a:latin typeface="Times New Roman" panose="02020603050405020304" pitchFamily="18" charset="0"/>
                <a:cs typeface="Times New Roman" panose="02020603050405020304" pitchFamily="18" charset="0"/>
              </a:rPr>
              <a:t>- повышение уверенности детей в себе;</a:t>
            </a:r>
          </a:p>
          <a:p>
            <a:pPr marL="0" indent="0">
              <a:buNone/>
            </a:pPr>
            <a:r>
              <a:rPr lang="ru-RU" dirty="0">
                <a:solidFill>
                  <a:schemeClr val="tx1"/>
                </a:solidFill>
                <a:latin typeface="Times New Roman" panose="02020603050405020304" pitchFamily="18" charset="0"/>
                <a:cs typeface="Times New Roman" panose="02020603050405020304" pitchFamily="18" charset="0"/>
              </a:rPr>
              <a:t>- снижение тревожности;</a:t>
            </a:r>
          </a:p>
          <a:p>
            <a:pPr marL="0" indent="0">
              <a:buNone/>
            </a:pPr>
            <a:r>
              <a:rPr lang="ru-RU" dirty="0">
                <a:solidFill>
                  <a:schemeClr val="tx1"/>
                </a:solidFill>
                <a:latin typeface="Times New Roman" panose="02020603050405020304" pitchFamily="18" charset="0"/>
                <a:cs typeface="Times New Roman" panose="02020603050405020304" pitchFamily="18" charset="0"/>
              </a:rPr>
              <a:t>- снижение количества страхов;</a:t>
            </a:r>
          </a:p>
          <a:p>
            <a:pPr marL="0" indent="0">
              <a:buNone/>
            </a:pP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сформированность</a:t>
            </a:r>
            <a:r>
              <a:rPr lang="ru-RU" dirty="0">
                <a:solidFill>
                  <a:schemeClr val="tx1"/>
                </a:solidFill>
                <a:latin typeface="Times New Roman" panose="02020603050405020304" pitchFamily="18" charset="0"/>
                <a:cs typeface="Times New Roman" panose="02020603050405020304" pitchFamily="18" charset="0"/>
              </a:rPr>
              <a:t> умения владеть собой в трудных ситуациях;</a:t>
            </a:r>
          </a:p>
          <a:p>
            <a:pPr marL="0" indent="0">
              <a:buNone/>
            </a:pPr>
            <a:r>
              <a:rPr lang="ru-RU" dirty="0">
                <a:solidFill>
                  <a:schemeClr val="tx1"/>
                </a:solidFill>
                <a:latin typeface="Times New Roman" panose="02020603050405020304" pitchFamily="18" charset="0"/>
                <a:cs typeface="Times New Roman" panose="02020603050405020304" pitchFamily="18" charset="0"/>
              </a:rPr>
              <a:t>- владение способами снятия мышечного и эмоционального напряжения.</a:t>
            </a:r>
          </a:p>
          <a:p>
            <a:pPr>
              <a:buFontTx/>
              <a:buChar char="-"/>
            </a:pP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a:p>
            <a:pPr marL="0" indent="0">
              <a:buNone/>
            </a:pPr>
            <a:r>
              <a:rPr lang="ru-RU" dirty="0">
                <a:solidFill>
                  <a:schemeClr val="tx1"/>
                </a:solidFill>
                <a:latin typeface="Times New Roman" panose="02020603050405020304" pitchFamily="18" charset="0"/>
                <a:cs typeface="Times New Roman" panose="02020603050405020304" pitchFamily="18" charset="0"/>
              </a:rPr>
              <a:t> </a:t>
            </a:r>
            <a:endParaRPr lang="ru-RU" dirty="0"/>
          </a:p>
        </p:txBody>
      </p:sp>
    </p:spTree>
    <p:extLst>
      <p:ext uri="{BB962C8B-B14F-4D97-AF65-F5344CB8AC3E}">
        <p14:creationId xmlns:p14="http://schemas.microsoft.com/office/powerpoint/2010/main" val="1755029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684212" y="685800"/>
            <a:ext cx="10822978" cy="5465618"/>
          </a:xfrm>
        </p:spPr>
        <p:txBody>
          <a:bodyPr>
            <a:normAutofit/>
          </a:bodyPr>
          <a:lstStyle/>
          <a:p>
            <a:pPr marL="0" indent="0" algn="ctr">
              <a:buNone/>
            </a:pPr>
            <a:r>
              <a:rPr lang="ru-RU" sz="8000" b="1" i="1" dirty="0">
                <a:solidFill>
                  <a:schemeClr val="tx1"/>
                </a:solidFill>
                <a:latin typeface="Times New Roman" panose="02020603050405020304" pitchFamily="18" charset="0"/>
                <a:cs typeface="Times New Roman" panose="02020603050405020304" pitchFamily="18" charset="0"/>
              </a:rPr>
              <a:t>Спасибо за внимание!</a:t>
            </a:r>
          </a:p>
        </p:txBody>
      </p:sp>
    </p:spTree>
    <p:extLst>
      <p:ext uri="{BB962C8B-B14F-4D97-AF65-F5344CB8AC3E}">
        <p14:creationId xmlns:p14="http://schemas.microsoft.com/office/powerpoint/2010/main" val="2329030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2313" y="5727046"/>
            <a:ext cx="8534400" cy="1507067"/>
          </a:xfrm>
        </p:spPr>
        <p:txBody>
          <a:bodyPr/>
          <a:lstStyle/>
          <a:p>
            <a:endParaRPr lang="ru-RU" dirty="0"/>
          </a:p>
        </p:txBody>
      </p:sp>
      <p:sp>
        <p:nvSpPr>
          <p:cNvPr id="3" name="Объект 2"/>
          <p:cNvSpPr>
            <a:spLocks noGrp="1"/>
          </p:cNvSpPr>
          <p:nvPr>
            <p:ph idx="1"/>
          </p:nvPr>
        </p:nvSpPr>
        <p:spPr>
          <a:xfrm>
            <a:off x="921718" y="-88777"/>
            <a:ext cx="10537969" cy="6839899"/>
          </a:xfrm>
        </p:spPr>
        <p:txBody>
          <a:bodyPr>
            <a:normAutofit/>
          </a:bodyPr>
          <a:lstStyle/>
          <a:p>
            <a:pPr marL="0" indent="0">
              <a:buNone/>
            </a:pPr>
            <a:endParaRPr lang="ru-RU" sz="3200" dirty="0">
              <a:latin typeface="Times New Roman" panose="02020603050405020304" pitchFamily="18" charset="0"/>
              <a:ea typeface="Calibri" panose="020F0502020204030204" pitchFamily="34" charset="0"/>
            </a:endParaRPr>
          </a:p>
          <a:p>
            <a:pPr marL="0" indent="0">
              <a:buNone/>
            </a:pPr>
            <a:endParaRPr lang="ru-RU" sz="3200" dirty="0">
              <a:latin typeface="Times New Roman" panose="02020603050405020304" pitchFamily="18" charset="0"/>
              <a:ea typeface="Calibri" panose="020F0502020204030204" pitchFamily="34" charset="0"/>
            </a:endParaRPr>
          </a:p>
          <a:p>
            <a:pPr marL="0" indent="0">
              <a:buNone/>
            </a:pPr>
            <a:endParaRPr lang="ru-RU" sz="3200" dirty="0">
              <a:latin typeface="Times New Roman" panose="02020603050405020304" pitchFamily="18" charset="0"/>
              <a:ea typeface="Calibri" panose="020F0502020204030204" pitchFamily="34" charset="0"/>
            </a:endParaRPr>
          </a:p>
          <a:p>
            <a:pPr marL="0" indent="0">
              <a:buNone/>
            </a:pPr>
            <a:endParaRPr lang="ru-RU" sz="3200" dirty="0">
              <a:latin typeface="Times New Roman" panose="02020603050405020304" pitchFamily="18" charset="0"/>
              <a:ea typeface="Calibri" panose="020F0502020204030204" pitchFamily="34" charset="0"/>
            </a:endParaRPr>
          </a:p>
          <a:p>
            <a:pPr marL="0" indent="0" algn="ctr">
              <a:buNone/>
            </a:pPr>
            <a:r>
              <a:rPr lang="ru-RU" sz="3200" b="1" i="1" u="sng" dirty="0">
                <a:solidFill>
                  <a:schemeClr val="tx1"/>
                </a:solidFill>
                <a:latin typeface="Times New Roman" panose="02020603050405020304" pitchFamily="18" charset="0"/>
                <a:cs typeface="Times New Roman" panose="02020603050405020304" pitchFamily="18" charset="0"/>
              </a:rPr>
              <a:t>Условия формирования опыта</a:t>
            </a:r>
          </a:p>
          <a:p>
            <a:pPr marL="0" indent="0">
              <a:buNone/>
            </a:pPr>
            <a:endParaRPr lang="ru-RU" sz="3200" dirty="0">
              <a:latin typeface="Times New Roman" panose="02020603050405020304" pitchFamily="18" charset="0"/>
              <a:cs typeface="Times New Roman" panose="02020603050405020304" pitchFamily="18" charset="0"/>
            </a:endParaRPr>
          </a:p>
          <a:p>
            <a:pPr marL="0" indent="0">
              <a:buNone/>
            </a:pPr>
            <a:endParaRPr lang="ru-RU" sz="3200" dirty="0">
              <a:latin typeface="Times New Roman" panose="02020603050405020304" pitchFamily="18" charset="0"/>
              <a:cs typeface="Times New Roman" panose="02020603050405020304" pitchFamily="18" charset="0"/>
            </a:endParaRPr>
          </a:p>
          <a:p>
            <a:pPr marL="0" indent="0">
              <a:buNone/>
            </a:pPr>
            <a:endParaRPr lang="ru-RU" sz="3200" dirty="0">
              <a:latin typeface="Times New Roman" panose="02020603050405020304" pitchFamily="18" charset="0"/>
              <a:cs typeface="Times New Roman" panose="02020603050405020304" pitchFamily="18" charset="0"/>
            </a:endParaRPr>
          </a:p>
          <a:p>
            <a:pPr marL="0" indent="0">
              <a:buNone/>
            </a:pPr>
            <a:r>
              <a:rPr lang="ru-RU" dirty="0">
                <a:solidFill>
                  <a:schemeClr val="tx1"/>
                </a:solidFill>
                <a:latin typeface="Times New Roman" panose="02020603050405020304" pitchFamily="18" charset="0"/>
                <a:cs typeface="Times New Roman" panose="02020603050405020304" pitchFamily="18" charset="0"/>
              </a:rPr>
              <a:t>Безруких М.М.                                    Гарбузов В.И.                                                  Дубровина И.В.</a:t>
            </a:r>
          </a:p>
          <a:p>
            <a:pPr marL="0" indent="0">
              <a:buNone/>
            </a:pPr>
            <a:endParaRPr lang="ru-RU" sz="3200" dirty="0">
              <a:latin typeface="Times New Roman" panose="02020603050405020304" pitchFamily="18" charset="0"/>
              <a:cs typeface="Times New Roman" panose="02020603050405020304" pitchFamily="18" charset="0"/>
            </a:endParaRPr>
          </a:p>
          <a:p>
            <a:pPr marL="0" indent="0">
              <a:buNone/>
            </a:pPr>
            <a:endParaRPr lang="ru-RU" sz="3200" dirty="0">
              <a:latin typeface="Times New Roman" panose="02020603050405020304" pitchFamily="18" charset="0"/>
              <a:cs typeface="Times New Roman" panose="02020603050405020304" pitchFamily="18" charset="0"/>
            </a:endParaRPr>
          </a:p>
          <a:p>
            <a:pPr marL="0" indent="0">
              <a:buNone/>
            </a:pPr>
            <a:endParaRPr lang="ru-RU" sz="3200" dirty="0">
              <a:latin typeface="Times New Roman" panose="02020603050405020304" pitchFamily="18" charset="0"/>
              <a:cs typeface="Times New Roman" panose="02020603050405020304" pitchFamily="18" charset="0"/>
            </a:endParaRPr>
          </a:p>
          <a:p>
            <a:pPr marL="0" indent="0" algn="ctr">
              <a:buNone/>
            </a:pPr>
            <a:endParaRPr lang="ru-RU" sz="3200" dirty="0">
              <a:latin typeface="Times New Roman" panose="02020603050405020304" pitchFamily="18" charset="0"/>
              <a:cs typeface="Times New Roman" panose="02020603050405020304" pitchFamily="18" charset="0"/>
            </a:endParaRPr>
          </a:p>
          <a:p>
            <a:pPr marL="0" indent="0">
              <a:buNone/>
            </a:pPr>
            <a:endParaRPr lang="ru-RU" sz="3200" dirty="0">
              <a:latin typeface="Times New Roman" panose="02020603050405020304" pitchFamily="18" charset="0"/>
              <a:cs typeface="Times New Roman" panose="02020603050405020304" pitchFamily="18" charset="0"/>
            </a:endParaRPr>
          </a:p>
          <a:p>
            <a:pPr marL="0" indent="0">
              <a:buNone/>
            </a:pPr>
            <a:endParaRPr lang="ru-RU" sz="3200" dirty="0">
              <a:latin typeface="Times New Roman" panose="02020603050405020304" pitchFamily="18" charset="0"/>
              <a:cs typeface="Times New Roman" panose="02020603050405020304" pitchFamily="18" charset="0"/>
            </a:endParaRPr>
          </a:p>
          <a:p>
            <a:pPr marL="0" indent="0">
              <a:buNone/>
            </a:pPr>
            <a:endParaRPr lang="ru-RU" sz="3200" dirty="0">
              <a:latin typeface="Times New Roman" panose="02020603050405020304" pitchFamily="18" charset="0"/>
              <a:cs typeface="Times New Roman" panose="02020603050405020304" pitchFamily="18" charset="0"/>
            </a:endParaRPr>
          </a:p>
          <a:p>
            <a:pPr marL="0" indent="0">
              <a:buNone/>
            </a:pPr>
            <a:endParaRPr lang="ru-RU" sz="3200" dirty="0">
              <a:latin typeface="Times New Roman" panose="02020603050405020304" pitchFamily="18" charset="0"/>
              <a:cs typeface="Times New Roman" panose="02020603050405020304" pitchFamily="18" charset="0"/>
            </a:endParaRPr>
          </a:p>
          <a:p>
            <a:pPr marL="0" indent="0">
              <a:buNone/>
            </a:pPr>
            <a:endParaRPr lang="ru-RU" sz="32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39100F43-0166-462B-BF6E-A4279C1CD781}"/>
              </a:ext>
            </a:extLst>
          </p:cNvPr>
          <p:cNvPicPr>
            <a:picLocks noChangeAspect="1"/>
          </p:cNvPicPr>
          <p:nvPr/>
        </p:nvPicPr>
        <p:blipFill>
          <a:blip r:embed="rId2"/>
          <a:stretch>
            <a:fillRect/>
          </a:stretch>
        </p:blipFill>
        <p:spPr>
          <a:xfrm>
            <a:off x="1012685" y="265695"/>
            <a:ext cx="1969179" cy="2651990"/>
          </a:xfrm>
          <a:prstGeom prst="rect">
            <a:avLst/>
          </a:prstGeom>
        </p:spPr>
      </p:pic>
      <p:pic>
        <p:nvPicPr>
          <p:cNvPr id="5" name="Рисунок 4">
            <a:extLst>
              <a:ext uri="{FF2B5EF4-FFF2-40B4-BE49-F238E27FC236}">
                <a16:creationId xmlns:a16="http://schemas.microsoft.com/office/drawing/2014/main" xmlns="" id="{3124925C-645A-43DD-9C66-1C86A4BB0E13}"/>
              </a:ext>
            </a:extLst>
          </p:cNvPr>
          <p:cNvPicPr>
            <a:picLocks noChangeAspect="1"/>
          </p:cNvPicPr>
          <p:nvPr/>
        </p:nvPicPr>
        <p:blipFill>
          <a:blip r:embed="rId3"/>
          <a:stretch>
            <a:fillRect/>
          </a:stretch>
        </p:blipFill>
        <p:spPr>
          <a:xfrm>
            <a:off x="4688912" y="625390"/>
            <a:ext cx="2158171" cy="2292295"/>
          </a:xfrm>
          <a:prstGeom prst="rect">
            <a:avLst/>
          </a:prstGeom>
        </p:spPr>
      </p:pic>
      <p:pic>
        <p:nvPicPr>
          <p:cNvPr id="6" name="Рисунок 5">
            <a:extLst>
              <a:ext uri="{FF2B5EF4-FFF2-40B4-BE49-F238E27FC236}">
                <a16:creationId xmlns:a16="http://schemas.microsoft.com/office/drawing/2014/main" xmlns="" id="{5517B939-472D-4435-B3C9-2D1804FA61D5}"/>
              </a:ext>
            </a:extLst>
          </p:cNvPr>
          <p:cNvPicPr>
            <a:picLocks noChangeAspect="1"/>
          </p:cNvPicPr>
          <p:nvPr/>
        </p:nvPicPr>
        <p:blipFill>
          <a:blip r:embed="rId4"/>
          <a:stretch>
            <a:fillRect/>
          </a:stretch>
        </p:blipFill>
        <p:spPr>
          <a:xfrm>
            <a:off x="9270621" y="317515"/>
            <a:ext cx="1999661" cy="2548349"/>
          </a:xfrm>
          <a:prstGeom prst="rect">
            <a:avLst/>
          </a:prstGeom>
        </p:spPr>
      </p:pic>
      <p:pic>
        <p:nvPicPr>
          <p:cNvPr id="7" name="Рисунок 6">
            <a:extLst>
              <a:ext uri="{FF2B5EF4-FFF2-40B4-BE49-F238E27FC236}">
                <a16:creationId xmlns:a16="http://schemas.microsoft.com/office/drawing/2014/main" xmlns="" id="{BCD8A00E-D83C-47F3-B4C8-139C34694E1A}"/>
              </a:ext>
            </a:extLst>
          </p:cNvPr>
          <p:cNvPicPr>
            <a:picLocks noChangeAspect="1"/>
          </p:cNvPicPr>
          <p:nvPr/>
        </p:nvPicPr>
        <p:blipFill>
          <a:blip r:embed="rId5"/>
          <a:stretch>
            <a:fillRect/>
          </a:stretch>
        </p:blipFill>
        <p:spPr>
          <a:xfrm>
            <a:off x="2762409" y="3574077"/>
            <a:ext cx="1926503" cy="2420322"/>
          </a:xfrm>
          <a:prstGeom prst="rect">
            <a:avLst/>
          </a:prstGeom>
        </p:spPr>
      </p:pic>
      <p:pic>
        <p:nvPicPr>
          <p:cNvPr id="8" name="Рисунок 7">
            <a:extLst>
              <a:ext uri="{FF2B5EF4-FFF2-40B4-BE49-F238E27FC236}">
                <a16:creationId xmlns:a16="http://schemas.microsoft.com/office/drawing/2014/main" xmlns="" id="{44FE0688-6104-4C6C-8479-D44D23A5AF63}"/>
              </a:ext>
            </a:extLst>
          </p:cNvPr>
          <p:cNvPicPr>
            <a:picLocks noChangeAspect="1"/>
          </p:cNvPicPr>
          <p:nvPr/>
        </p:nvPicPr>
        <p:blipFill>
          <a:blip r:embed="rId6"/>
          <a:stretch>
            <a:fillRect/>
          </a:stretch>
        </p:blipFill>
        <p:spPr>
          <a:xfrm>
            <a:off x="7503090" y="3730609"/>
            <a:ext cx="1713124" cy="2054530"/>
          </a:xfrm>
          <a:prstGeom prst="rect">
            <a:avLst/>
          </a:prstGeom>
        </p:spPr>
      </p:pic>
      <p:sp>
        <p:nvSpPr>
          <p:cNvPr id="10" name="TextBox 9">
            <a:extLst>
              <a:ext uri="{FF2B5EF4-FFF2-40B4-BE49-F238E27FC236}">
                <a16:creationId xmlns:a16="http://schemas.microsoft.com/office/drawing/2014/main" xmlns="" id="{DCF5576E-E01B-478D-BAE9-A6AA0A030732}"/>
              </a:ext>
            </a:extLst>
          </p:cNvPr>
          <p:cNvSpPr txBox="1"/>
          <p:nvPr/>
        </p:nvSpPr>
        <p:spPr>
          <a:xfrm>
            <a:off x="2981864" y="5873972"/>
            <a:ext cx="2018869" cy="369332"/>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Захаров А.И</a:t>
            </a:r>
            <a:r>
              <a:rPr lang="ru-RU" dirty="0"/>
              <a:t>.</a:t>
            </a:r>
          </a:p>
        </p:txBody>
      </p:sp>
      <p:sp>
        <p:nvSpPr>
          <p:cNvPr id="11" name="TextBox 10">
            <a:extLst>
              <a:ext uri="{FF2B5EF4-FFF2-40B4-BE49-F238E27FC236}">
                <a16:creationId xmlns:a16="http://schemas.microsoft.com/office/drawing/2014/main" xmlns="" id="{D7D28F81-DB20-41C1-BB85-1EE98FDEE9A5}"/>
              </a:ext>
            </a:extLst>
          </p:cNvPr>
          <p:cNvSpPr txBox="1"/>
          <p:nvPr/>
        </p:nvSpPr>
        <p:spPr>
          <a:xfrm>
            <a:off x="7487528" y="5841968"/>
            <a:ext cx="2357808" cy="369332"/>
          </a:xfrm>
          <a:prstGeom prst="rect">
            <a:avLst/>
          </a:prstGeom>
          <a:noFill/>
        </p:spPr>
        <p:txBody>
          <a:bodyPr wrap="square" rtlCol="0">
            <a:spAutoFit/>
          </a:bodyPr>
          <a:lstStyle/>
          <a:p>
            <a:r>
              <a:rPr lang="ru-RU" dirty="0">
                <a:latin typeface="Times New Roman" panose="02020603050405020304" pitchFamily="18" charset="0"/>
                <a:cs typeface="Times New Roman" panose="02020603050405020304" pitchFamily="18" charset="0"/>
              </a:rPr>
              <a:t>Лебединская К.С.</a:t>
            </a:r>
          </a:p>
        </p:txBody>
      </p:sp>
    </p:spTree>
    <p:extLst>
      <p:ext uri="{BB962C8B-B14F-4D97-AF65-F5344CB8AC3E}">
        <p14:creationId xmlns:p14="http://schemas.microsoft.com/office/powerpoint/2010/main" val="2802459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285009" y="285008"/>
            <a:ext cx="11222182" cy="7208322"/>
          </a:xfrm>
        </p:spPr>
        <p:txBody>
          <a:bodyPr>
            <a:normAutofit fontScale="85000" lnSpcReduction="20000"/>
          </a:bodyPr>
          <a:lstStyle/>
          <a:p>
            <a:pPr marL="0" indent="0">
              <a:buNone/>
            </a:pPr>
            <a:endParaRPr lang="ru-RU" sz="2400" dirty="0">
              <a:latin typeface="Times New Roman" panose="02020603050405020304" pitchFamily="18" charset="0"/>
              <a:cs typeface="Times New Roman" panose="02020603050405020304" pitchFamily="18" charset="0"/>
            </a:endParaRPr>
          </a:p>
          <a:p>
            <a:pPr marL="0" indent="0">
              <a:buNone/>
            </a:pPr>
            <a:endParaRPr lang="ru-RU" sz="2400" dirty="0">
              <a:latin typeface="Times New Roman" panose="02020603050405020304" pitchFamily="18" charset="0"/>
              <a:cs typeface="Times New Roman" panose="02020603050405020304" pitchFamily="18" charset="0"/>
            </a:endParaRPr>
          </a:p>
          <a:p>
            <a:pPr marL="0" indent="0">
              <a:buNone/>
            </a:pPr>
            <a:endParaRPr lang="ru-RU" sz="2400" dirty="0">
              <a:latin typeface="Times New Roman" panose="02020603050405020304" pitchFamily="18" charset="0"/>
              <a:cs typeface="Times New Roman" panose="02020603050405020304" pitchFamily="18" charset="0"/>
            </a:endParaRPr>
          </a:p>
          <a:p>
            <a:pPr marL="0" indent="0">
              <a:buNone/>
            </a:pPr>
            <a:r>
              <a:rPr lang="ru-RU" sz="2400" dirty="0">
                <a:solidFill>
                  <a:schemeClr val="tx1"/>
                </a:solidFill>
                <a:latin typeface="Times New Roman" panose="02020603050405020304" pitchFamily="18" charset="0"/>
                <a:cs typeface="Times New Roman" panose="02020603050405020304" pitchFamily="18" charset="0"/>
              </a:rPr>
              <a:t>В психологическом словаре Л.А. Карпенко понятие страха определяется как эмоция, возникающая в ситуациях угрозы биологическому или социальному существованию индивида и направленная на источник действительной или воображаемой опасности.</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Наиболее полной, считается классификация страхов А.И. Захарова. Он разграничивает страхи по следующим признакам: </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По характеру: </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 Природные страхи;</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 социальные страхи;</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 ситуативные страхи;</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 личностные страхи.</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По степени реальности: </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 Реальные страхи; </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 Воображаемые страхи. </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По степени интенсивности:</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 - Острые страхи;</a:t>
            </a:r>
          </a:p>
          <a:p>
            <a:pPr marL="0" indent="0">
              <a:buNone/>
            </a:pPr>
            <a:r>
              <a:rPr lang="ru-RU" sz="2400" dirty="0">
                <a:solidFill>
                  <a:schemeClr val="tx1"/>
                </a:solidFill>
                <a:latin typeface="Times New Roman" panose="02020603050405020304" pitchFamily="18" charset="0"/>
                <a:cs typeface="Times New Roman" panose="02020603050405020304" pitchFamily="18" charset="0"/>
              </a:rPr>
              <a:t> - Хронические страхи</a:t>
            </a:r>
          </a:p>
          <a:p>
            <a:pPr marL="0" indent="0">
              <a:buNone/>
            </a:pPr>
            <a:endParaRPr lang="ru-RU" dirty="0">
              <a:latin typeface="Times New Roman" panose="02020603050405020304" pitchFamily="18" charset="0"/>
              <a:cs typeface="Times New Roman" panose="02020603050405020304" pitchFamily="18" charset="0"/>
            </a:endParaRPr>
          </a:p>
          <a:p>
            <a:pPr>
              <a:buFontTx/>
              <a:buChar char="-"/>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8997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1085" y="555171"/>
            <a:ext cx="10597346" cy="7270668"/>
          </a:xfrm>
        </p:spPr>
        <p:txBody>
          <a:bodyPr>
            <a:normAutofit/>
          </a:bodyPr>
          <a:lstStyle/>
          <a:p>
            <a:pPr marL="0" indent="0" algn="ctr">
              <a:buNone/>
            </a:pPr>
            <a:endParaRPr lang="ru-RU" b="1" i="1" dirty="0">
              <a:solidFill>
                <a:schemeClr val="bg2"/>
              </a:solidFill>
              <a:latin typeface="Times New Roman" panose="02020603050405020304" pitchFamily="18" charset="0"/>
              <a:cs typeface="Times New Roman" panose="02020603050405020304" pitchFamily="18" charset="0"/>
            </a:endParaRPr>
          </a:p>
          <a:p>
            <a:pPr marL="0" indent="0" algn="ctr">
              <a:buNone/>
            </a:pPr>
            <a:endParaRPr lang="ru-RU" b="1" i="1" dirty="0">
              <a:solidFill>
                <a:schemeClr val="bg2"/>
              </a:solidFill>
              <a:latin typeface="Times New Roman" panose="02020603050405020304" pitchFamily="18" charset="0"/>
              <a:cs typeface="Times New Roman" panose="02020603050405020304" pitchFamily="18" charset="0"/>
            </a:endParaRPr>
          </a:p>
          <a:p>
            <a:pPr marL="0" indent="0" algn="ctr">
              <a:buNone/>
            </a:pPr>
            <a:endParaRPr lang="ru-RU" b="1" i="1" dirty="0">
              <a:solidFill>
                <a:schemeClr val="bg2"/>
              </a:solidFill>
              <a:latin typeface="Times New Roman" panose="02020603050405020304" pitchFamily="18" charset="0"/>
              <a:cs typeface="Times New Roman" panose="02020603050405020304" pitchFamily="18" charset="0"/>
            </a:endParaRPr>
          </a:p>
          <a:p>
            <a:pPr marL="0" indent="0" algn="ctr">
              <a:buNone/>
            </a:pPr>
            <a:r>
              <a:rPr lang="ru-RU" sz="3200" b="1" i="1" u="sng" dirty="0">
                <a:solidFill>
                  <a:schemeClr val="tx1"/>
                </a:solidFill>
                <a:latin typeface="Times New Roman" panose="02020603050405020304" pitchFamily="18" charset="0"/>
                <a:cs typeface="Times New Roman" panose="02020603050405020304" pitchFamily="18" charset="0"/>
              </a:rPr>
              <a:t>Актуальность:</a:t>
            </a:r>
          </a:p>
          <a:p>
            <a:pPr marL="0" indent="0">
              <a:buNone/>
            </a:pPr>
            <a:r>
              <a:rPr lang="ru-RU" dirty="0">
                <a:solidFill>
                  <a:schemeClr val="tx1"/>
                </a:solidFill>
                <a:latin typeface="Times New Roman" panose="02020603050405020304" pitchFamily="18" charset="0"/>
                <a:cs typeface="Times New Roman" panose="02020603050405020304" pitchFamily="18" charset="0"/>
              </a:rPr>
              <a:t>В современном мире увеличивается число </a:t>
            </a:r>
            <a:r>
              <a:rPr lang="ru-RU" dirty="0" err="1">
                <a:solidFill>
                  <a:schemeClr val="tx1"/>
                </a:solidFill>
                <a:latin typeface="Times New Roman" panose="02020603050405020304" pitchFamily="18" charset="0"/>
                <a:cs typeface="Times New Roman" panose="02020603050405020304" pitchFamily="18" charset="0"/>
              </a:rPr>
              <a:t>стрессогенных</a:t>
            </a:r>
            <a:r>
              <a:rPr lang="ru-RU" dirty="0">
                <a:solidFill>
                  <a:schemeClr val="tx1"/>
                </a:solidFill>
                <a:latin typeface="Times New Roman" panose="02020603050405020304" pitchFamily="18" charset="0"/>
                <a:cs typeface="Times New Roman" panose="02020603050405020304" pitchFamily="18" charset="0"/>
              </a:rPr>
              <a:t> факторов, оказывающих влияние на личность. Особенно этому отрицательному воздействию подвергаются дети дошкольного возраста, так как ребенок может стать жертвой воздействия очень большого количества неблагоприятных факторов, которые способствуют торможению психических процессов развития личности. Одним из таких факторов могут быть детские страхи.</a:t>
            </a:r>
          </a:p>
          <a:p>
            <a:pPr marL="0" indent="0">
              <a:buNone/>
            </a:pPr>
            <a:r>
              <a:rPr lang="ru-RU" dirty="0">
                <a:solidFill>
                  <a:schemeClr val="tx1"/>
                </a:solidFill>
                <a:latin typeface="Times New Roman" panose="02020603050405020304" pitchFamily="18" charset="0"/>
                <a:cs typeface="Times New Roman" panose="02020603050405020304" pitchFamily="18" charset="0"/>
              </a:rPr>
              <a:t>Конечно же, страхи в дошкольном возрасте естественны и необходимы, в них развивается воображение ребенка, его творческие способности. Но когда страхи становятся устойчивыми состояниями личности, приводят к отрицательным эмоциям, они начинают замедлять личностное развитие, становятся причиной появления тревожных симптомов. Такие устойчивые страхи и являются объектом изучения и устранения для педагогов и психологов.</a:t>
            </a:r>
          </a:p>
          <a:p>
            <a:pPr marL="0" indent="0">
              <a:buNone/>
            </a:pPr>
            <a:r>
              <a:rPr lang="ru-RU" dirty="0">
                <a:solidFill>
                  <a:schemeClr val="tx1"/>
                </a:solidFill>
                <a:latin typeface="Times New Roman" panose="02020603050405020304" pitchFamily="18" charset="0"/>
                <a:cs typeface="Times New Roman" panose="02020603050405020304" pitchFamily="18" charset="0"/>
              </a:rPr>
              <a:t>Существенный рост числа детей старшего дошкольного возраста в нашем ДОУ с различными страхами, приводящие к повышенной возбудимости и тревожности ребенка, к отставанию развития потенциальных возможностей личности и его внутреннего мира, актуализируют тему моей работы. Проводимая по плану работы диагностика эмоциональной сферы дошкольников старшей группы, помогла выявить детей с повышенным уровнем тревожности и страхов.</a:t>
            </a:r>
          </a:p>
          <a:p>
            <a:pPr marL="0" indent="0">
              <a:buNone/>
            </a:pPr>
            <a:endParaRPr lang="ru-RU" b="1" i="1" dirty="0">
              <a:solidFill>
                <a:schemeClr val="bg2"/>
              </a:solidFill>
              <a:latin typeface="Times New Roman" panose="02020603050405020304" pitchFamily="18" charset="0"/>
              <a:cs typeface="Times New Roman" panose="02020603050405020304" pitchFamily="18" charset="0"/>
            </a:endParaRPr>
          </a:p>
          <a:p>
            <a:pPr marL="0" indent="0" algn="ctr">
              <a:buNone/>
            </a:pPr>
            <a:endParaRPr lang="ru-RU" b="1" i="1" dirty="0">
              <a:solidFill>
                <a:schemeClr val="bg2"/>
              </a:solidFill>
              <a:latin typeface="Times New Roman" panose="02020603050405020304" pitchFamily="18" charset="0"/>
              <a:cs typeface="Times New Roman" panose="02020603050405020304" pitchFamily="18" charset="0"/>
            </a:endParaRPr>
          </a:p>
          <a:p>
            <a:pPr marL="0" indent="0" algn="ctr">
              <a:buNone/>
            </a:pPr>
            <a:endParaRPr lang="ru-RU" b="1" i="1" dirty="0">
              <a:solidFill>
                <a:schemeClr val="bg2"/>
              </a:solidFill>
              <a:latin typeface="Times New Roman" panose="02020603050405020304" pitchFamily="18" charset="0"/>
              <a:cs typeface="Times New Roman" panose="02020603050405020304" pitchFamily="18" charset="0"/>
            </a:endParaRPr>
          </a:p>
          <a:p>
            <a:pPr marL="0" indent="0" algn="ctr">
              <a:buNone/>
            </a:pPr>
            <a:endParaRPr lang="ru-RU" b="1" i="1" dirty="0">
              <a:solidFill>
                <a:schemeClr val="bg2"/>
              </a:solidFill>
              <a:latin typeface="Times New Roman" panose="02020603050405020304" pitchFamily="18" charset="0"/>
              <a:cs typeface="Times New Roman" panose="02020603050405020304" pitchFamily="18" charset="0"/>
            </a:endParaRPr>
          </a:p>
          <a:p>
            <a:pPr marL="0" indent="0" algn="ctr">
              <a:buNone/>
            </a:pPr>
            <a:endParaRPr lang="ru-RU" b="1" i="1" dirty="0">
              <a:solidFill>
                <a:schemeClr val="bg2"/>
              </a:solidFill>
              <a:latin typeface="Times New Roman" panose="02020603050405020304" pitchFamily="18" charset="0"/>
              <a:cs typeface="Times New Roman" panose="02020603050405020304" pitchFamily="18" charset="0"/>
            </a:endParaRPr>
          </a:p>
          <a:p>
            <a:pPr marL="0" indent="0" algn="ctr">
              <a:buNone/>
            </a:pPr>
            <a:endParaRPr lang="ru-RU" b="1" i="1" dirty="0">
              <a:solidFill>
                <a:schemeClr val="bg2"/>
              </a:solidFill>
              <a:latin typeface="Times New Roman" panose="02020603050405020304" pitchFamily="18" charset="0"/>
              <a:cs typeface="Times New Roman" panose="02020603050405020304" pitchFamily="18" charset="0"/>
            </a:endParaRPr>
          </a:p>
          <a:p>
            <a:pPr marL="0" indent="0" algn="ctr">
              <a:buNone/>
            </a:pPr>
            <a:endParaRPr lang="ru-RU" b="1" i="1" dirty="0">
              <a:solidFill>
                <a:schemeClr val="bg2"/>
              </a:solidFill>
              <a:latin typeface="Times New Roman" panose="02020603050405020304" pitchFamily="18" charset="0"/>
              <a:cs typeface="Times New Roman" panose="02020603050405020304" pitchFamily="18" charset="0"/>
            </a:endParaRPr>
          </a:p>
        </p:txBody>
      </p:sp>
      <p:sp>
        <p:nvSpPr>
          <p:cNvPr id="4" name="Заголовок 3"/>
          <p:cNvSpPr>
            <a:spLocks noGrp="1"/>
          </p:cNvSpPr>
          <p:nvPr>
            <p:ph type="title"/>
          </p:nvPr>
        </p:nvSpPr>
        <p:spPr/>
        <p:txBody>
          <a:bodyPr/>
          <a:lstStyle/>
          <a:p>
            <a:endParaRPr lang="ru-RU" dirty="0"/>
          </a:p>
        </p:txBody>
      </p:sp>
    </p:spTree>
    <p:extLst>
      <p:ext uri="{BB962C8B-B14F-4D97-AF65-F5344CB8AC3E}">
        <p14:creationId xmlns:p14="http://schemas.microsoft.com/office/powerpoint/2010/main" val="233956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521317" y="543295"/>
            <a:ext cx="10989233" cy="6011883"/>
          </a:xfrm>
        </p:spPr>
        <p:txBody>
          <a:bodyPr>
            <a:normAutofit fontScale="92500" lnSpcReduction="10000"/>
          </a:bodyPr>
          <a:lstStyle/>
          <a:p>
            <a:pPr marL="0" indent="0">
              <a:buNone/>
            </a:pPr>
            <a:endParaRPr lang="ru-RU" b="1" i="1" u="sng" dirty="0">
              <a:latin typeface="Times New Roman" panose="02020603050405020304" pitchFamily="18" charset="0"/>
              <a:cs typeface="Times New Roman" panose="02020603050405020304" pitchFamily="18" charset="0"/>
            </a:endParaRPr>
          </a:p>
          <a:p>
            <a:pPr marL="0" indent="0">
              <a:buNone/>
            </a:pPr>
            <a:endParaRPr lang="ru-RU" b="1" i="1" u="sng" dirty="0">
              <a:latin typeface="Times New Roman" panose="02020603050405020304" pitchFamily="18" charset="0"/>
              <a:cs typeface="Times New Roman" panose="02020603050405020304" pitchFamily="18" charset="0"/>
            </a:endParaRPr>
          </a:p>
          <a:p>
            <a:pPr marL="0" indent="0">
              <a:buNone/>
            </a:pPr>
            <a:endParaRPr lang="ru-RU" b="1" i="1" u="sng" dirty="0">
              <a:latin typeface="Times New Roman" panose="02020603050405020304" pitchFamily="18" charset="0"/>
              <a:cs typeface="Times New Roman" panose="02020603050405020304" pitchFamily="18" charset="0"/>
            </a:endParaRPr>
          </a:p>
          <a:p>
            <a:pPr marL="0" indent="0">
              <a:buNone/>
            </a:pPr>
            <a:endParaRPr lang="ru-RU" b="1" i="1" u="sng" dirty="0">
              <a:latin typeface="Times New Roman" panose="02020603050405020304" pitchFamily="18" charset="0"/>
              <a:cs typeface="Times New Roman" panose="02020603050405020304" pitchFamily="18" charset="0"/>
            </a:endParaRPr>
          </a:p>
          <a:p>
            <a:pPr marL="0" indent="0" algn="ctr">
              <a:buNone/>
            </a:pPr>
            <a:r>
              <a:rPr lang="ru-RU" sz="3200" b="1" i="1" u="sng" dirty="0">
                <a:solidFill>
                  <a:schemeClr val="tx1"/>
                </a:solidFill>
                <a:latin typeface="Times New Roman" panose="02020603050405020304" pitchFamily="18" charset="0"/>
                <a:cs typeface="Times New Roman" panose="02020603050405020304" pitchFamily="18" charset="0"/>
              </a:rPr>
              <a:t>Новизна опыта:</a:t>
            </a:r>
          </a:p>
          <a:p>
            <a:pPr marL="0" indent="0">
              <a:buNone/>
            </a:pPr>
            <a:r>
              <a:rPr lang="ru-RU" sz="2800" dirty="0">
                <a:solidFill>
                  <a:schemeClr val="tx1"/>
                </a:solidFill>
                <a:latin typeface="Times New Roman" panose="02020603050405020304" pitchFamily="18" charset="0"/>
                <a:cs typeface="Times New Roman" panose="02020603050405020304" pitchFamily="18" charset="0"/>
              </a:rPr>
              <a:t>Изучение психологических особенностей страха и тревожности в дошкольном возрасте и его специфических проявлений, приобретает все большее значение, так как современный мир обрушивает на ребёнка достаточное количество факторов, оказывающих негативное воздействие. К таковым можно отнести СМИ, компьютерные игры, ошибки воспитания со стороны родителей, незнание ими психических и возрастных особенностей ребенка, наличие у самих родителей страхов, конфликтные отношения в семье и, соответственно, вытекающие из этого поведенческие, социальные и эмоциональные проблемы. </a:t>
            </a: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a:p>
            <a:pPr marL="0" indent="0">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2282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82331" y="605641"/>
            <a:ext cx="11001107" cy="5735782"/>
          </a:xfrm>
        </p:spPr>
        <p:txBody>
          <a:bodyPr/>
          <a:lstStyle/>
          <a:p>
            <a:pPr marL="0" indent="0">
              <a:buNone/>
            </a:pPr>
            <a:r>
              <a:rPr lang="ru-RU" sz="3200" b="1" i="1" u="sng" dirty="0">
                <a:solidFill>
                  <a:schemeClr val="tx1"/>
                </a:solidFill>
                <a:latin typeface="Times New Roman" panose="02020603050405020304" pitchFamily="18" charset="0"/>
                <a:cs typeface="Times New Roman" panose="02020603050405020304" pitchFamily="18" charset="0"/>
              </a:rPr>
              <a:t>Объект исследования: </a:t>
            </a:r>
          </a:p>
          <a:p>
            <a:pPr marL="0" indent="0">
              <a:buNone/>
            </a:pPr>
            <a:r>
              <a:rPr lang="ru-RU" sz="3200" dirty="0">
                <a:solidFill>
                  <a:schemeClr val="tx1"/>
                </a:solidFill>
                <a:latin typeface="Times New Roman" panose="02020603050405020304" pitchFamily="18" charset="0"/>
                <a:cs typeface="Times New Roman" panose="02020603050405020304" pitchFamily="18" charset="0"/>
              </a:rPr>
              <a:t>эмоциональная сфера детей старшего дошкольного возраста.</a:t>
            </a:r>
          </a:p>
          <a:p>
            <a:pPr marL="0" indent="0">
              <a:buNone/>
            </a:pPr>
            <a:r>
              <a:rPr lang="ru-RU" sz="3200" b="1" i="1" u="sng" dirty="0">
                <a:solidFill>
                  <a:schemeClr val="tx1"/>
                </a:solidFill>
                <a:latin typeface="Times New Roman" panose="02020603050405020304" pitchFamily="18" charset="0"/>
                <a:cs typeface="Times New Roman" panose="02020603050405020304" pitchFamily="18" charset="0"/>
              </a:rPr>
              <a:t>Предмет исследования: </a:t>
            </a:r>
          </a:p>
          <a:p>
            <a:pPr marL="0" indent="0">
              <a:buNone/>
            </a:pPr>
            <a:r>
              <a:rPr lang="ru-RU" sz="3200" dirty="0">
                <a:solidFill>
                  <a:schemeClr val="tx1"/>
                </a:solidFill>
                <a:latin typeface="Times New Roman" panose="02020603050405020304" pitchFamily="18" charset="0"/>
                <a:cs typeface="Times New Roman" panose="02020603050405020304" pitchFamily="18" charset="0"/>
              </a:rPr>
              <a:t>методы коррекции страхов и тревожности у детей старшего дошкольного возраста.</a:t>
            </a:r>
          </a:p>
          <a:p>
            <a:endParaRPr lang="ru-RU" dirty="0"/>
          </a:p>
        </p:txBody>
      </p:sp>
    </p:spTree>
    <p:extLst>
      <p:ext uri="{BB962C8B-B14F-4D97-AF65-F5344CB8AC3E}">
        <p14:creationId xmlns:p14="http://schemas.microsoft.com/office/powerpoint/2010/main" val="26214972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9" name="Объект 8"/>
          <p:cNvGraphicFramePr>
            <a:graphicFrameLocks noGrp="1"/>
          </p:cNvGraphicFramePr>
          <p:nvPr>
            <p:ph idx="1"/>
            <p:extLst>
              <p:ext uri="{D42A27DB-BD31-4B8C-83A1-F6EECF244321}">
                <p14:modId xmlns:p14="http://schemas.microsoft.com/office/powerpoint/2010/main" val="4003406283"/>
              </p:ext>
            </p:extLst>
          </p:nvPr>
        </p:nvGraphicFramePr>
        <p:xfrm>
          <a:off x="684213" y="225631"/>
          <a:ext cx="11036732" cy="61157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0751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684211" y="685800"/>
            <a:ext cx="10585471" cy="5762501"/>
          </a:xfrm>
        </p:spPr>
        <p:txBody>
          <a:bodyPr>
            <a:normAutofit fontScale="85000" lnSpcReduction="20000"/>
          </a:bodyPr>
          <a:lstStyle/>
          <a:p>
            <a:pPr marL="0" indent="0">
              <a:buNone/>
            </a:pPr>
            <a:endParaRPr lang="ru-RU" b="1" i="1" u="sng" dirty="0">
              <a:solidFill>
                <a:schemeClr val="tx1"/>
              </a:solidFill>
              <a:latin typeface="Times New Roman" panose="02020603050405020304" pitchFamily="18" charset="0"/>
              <a:cs typeface="Times New Roman" panose="02020603050405020304" pitchFamily="18" charset="0"/>
            </a:endParaRPr>
          </a:p>
          <a:p>
            <a:pPr marL="0" indent="0">
              <a:buNone/>
            </a:pPr>
            <a:r>
              <a:rPr lang="ru-RU" sz="3400" b="1" i="1" u="sng" dirty="0">
                <a:solidFill>
                  <a:schemeClr val="tx1"/>
                </a:solidFill>
                <a:latin typeface="Times New Roman" panose="02020603050405020304" pitchFamily="18" charset="0"/>
                <a:cs typeface="Times New Roman" panose="02020603050405020304" pitchFamily="18" charset="0"/>
              </a:rPr>
              <a:t>Цель работы:</a:t>
            </a:r>
          </a:p>
          <a:p>
            <a:pPr marL="0" indent="0">
              <a:buNone/>
            </a:pPr>
            <a:r>
              <a:rPr lang="ru-RU" sz="3400" dirty="0">
                <a:solidFill>
                  <a:schemeClr val="tx1"/>
                </a:solidFill>
                <a:latin typeface="Times New Roman" panose="02020603050405020304" pitchFamily="18" charset="0"/>
                <a:cs typeface="Times New Roman" panose="02020603050405020304" pitchFamily="18" charset="0"/>
              </a:rPr>
              <a:t> Коррекция страхов и тревожности у детей старшего дошкольного возраста.</a:t>
            </a:r>
          </a:p>
          <a:p>
            <a:pPr marL="0" indent="0">
              <a:buNone/>
            </a:pPr>
            <a:r>
              <a:rPr lang="ru-RU" sz="3400" b="1" i="1" u="sng" dirty="0">
                <a:solidFill>
                  <a:schemeClr val="tx1"/>
                </a:solidFill>
                <a:latin typeface="Times New Roman" panose="02020603050405020304" pitchFamily="18" charset="0"/>
                <a:cs typeface="Times New Roman" panose="02020603050405020304" pitchFamily="18" charset="0"/>
              </a:rPr>
              <a:t>Для достижения поставленной цели были поставлены следующие задачи:</a:t>
            </a:r>
          </a:p>
          <a:p>
            <a:pPr marL="0" indent="0">
              <a:buNone/>
            </a:pPr>
            <a:r>
              <a:rPr lang="ru-RU" sz="3400" dirty="0">
                <a:solidFill>
                  <a:schemeClr val="tx1"/>
                </a:solidFill>
                <a:latin typeface="Times New Roman" panose="02020603050405020304" pitchFamily="18" charset="0"/>
                <a:cs typeface="Times New Roman" panose="02020603050405020304" pitchFamily="18" charset="0"/>
              </a:rPr>
              <a:t>1.	Выявить психолого-педагогические аспекты проявления страха и детской тревожности.</a:t>
            </a:r>
          </a:p>
          <a:p>
            <a:pPr marL="0" indent="0">
              <a:buNone/>
            </a:pPr>
            <a:r>
              <a:rPr lang="ru-RU" sz="3400" dirty="0">
                <a:solidFill>
                  <a:schemeClr val="tx1"/>
                </a:solidFill>
                <a:latin typeface="Times New Roman" panose="02020603050405020304" pitchFamily="18" charset="0"/>
                <a:cs typeface="Times New Roman" panose="02020603050405020304" pitchFamily="18" charset="0"/>
              </a:rPr>
              <a:t>2.	Осуществить диагностику страхов и тревожности детей старшего дошкольного возраста.</a:t>
            </a:r>
          </a:p>
          <a:p>
            <a:pPr marL="0" indent="0">
              <a:buNone/>
            </a:pPr>
            <a:r>
              <a:rPr lang="ru-RU" sz="3400" dirty="0">
                <a:solidFill>
                  <a:schemeClr val="tx1"/>
                </a:solidFill>
                <a:latin typeface="Times New Roman" panose="02020603050405020304" pitchFamily="18" charset="0"/>
                <a:cs typeface="Times New Roman" panose="02020603050405020304" pitchFamily="18" charset="0"/>
              </a:rPr>
              <a:t>3.	Разработать и осуществить план работы по коррекции страхов и тревожности детей старшего дошкольного возраста. </a:t>
            </a:r>
          </a:p>
          <a:p>
            <a:pPr marL="0" indent="0">
              <a:buNone/>
            </a:pPr>
            <a:endParaRPr lang="ru-RU"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895443"/>
      </p:ext>
    </p:extLst>
  </p:cSld>
  <p:clrMapOvr>
    <a:masterClrMapping/>
  </p:clrMapOvr>
  <p:timing>
    <p:tnLst>
      <p:par>
        <p:cTn id="1" dur="indefinite" restart="never" nodeType="tmRoot"/>
      </p:par>
    </p:tnLst>
  </p:timing>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261</TotalTime>
  <Words>691</Words>
  <Application>Microsoft Office PowerPoint</Application>
  <PresentationFormat>Широкоэкранный</PresentationFormat>
  <Paragraphs>181</Paragraphs>
  <Slides>24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24</vt:i4>
      </vt:variant>
    </vt:vector>
  </HeadingPairs>
  <TitlesOfParts>
    <vt:vector size="29" baseType="lpstr">
      <vt:lpstr>Calibri</vt:lpstr>
      <vt:lpstr>Century Gothic</vt:lpstr>
      <vt:lpstr>Times New Roman</vt:lpstr>
      <vt:lpstr>Wingdings 3</vt:lpstr>
      <vt:lpstr>Сектор</vt:lpstr>
      <vt:lpstr>Муниципальное дошкольное образовательное автономное учреждение «Детский сад № 5 общеразвивающего вида с приоритетным осуществлением социально – личностного развития воспитанников «Реченька» г. Орска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ACER</dc:creator>
  <cp:lastModifiedBy>ACER</cp:lastModifiedBy>
  <cp:revision>42</cp:revision>
  <dcterms:created xsi:type="dcterms:W3CDTF">2022-10-27T06:17:26Z</dcterms:created>
  <dcterms:modified xsi:type="dcterms:W3CDTF">2022-10-28T14:40:26Z</dcterms:modified>
</cp:coreProperties>
</file>