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6" r:id="rId9"/>
    <p:sldId id="268" r:id="rId10"/>
    <p:sldId id="269" r:id="rId11"/>
    <p:sldId id="270" r:id="rId12"/>
    <p:sldId id="271" r:id="rId13"/>
    <p:sldId id="274" r:id="rId14"/>
    <p:sldId id="275" r:id="rId15"/>
    <p:sldId id="276" r:id="rId16"/>
    <p:sldId id="277" r:id="rId17"/>
    <p:sldId id="278" r:id="rId18"/>
    <p:sldId id="284" r:id="rId19"/>
    <p:sldId id="279" r:id="rId20"/>
    <p:sldId id="280" r:id="rId21"/>
    <p:sldId id="283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/>
        <a:ea typeface="+mn-ea"/>
        <a:cs typeface="Arial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/>
        <a:ea typeface="+mn-ea"/>
        <a:cs typeface="Arial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/>
        <a:ea typeface="+mn-ea"/>
        <a:cs typeface="Arial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/>
        <a:ea typeface="+mn-ea"/>
        <a:cs typeface="Arial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/>
        <a:ea typeface="+mn-ea"/>
        <a:cs typeface="Arial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/>
        <a:ea typeface="+mn-ea"/>
        <a:cs typeface="Arial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/>
        <a:ea typeface="+mn-ea"/>
        <a:cs typeface="Arial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/>
        <a:ea typeface="+mn-ea"/>
        <a:cs typeface="Arial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/>
        <a:ea typeface="+mn-ea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738"/>
    <p:restoredTop sz="94651"/>
  </p:normalViewPr>
  <p:slideViewPr>
    <p:cSldViewPr>
      <p:cViewPr>
        <p:scale>
          <a:sx n="100" d="100"/>
          <a:sy n="100" d="100"/>
        </p:scale>
        <p:origin x="-1531" y="-58"/>
      </p:cViewPr>
      <p:guideLst>
        <p:guide orient="horz" pos="21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>
        <p:scale>
          <a:sx n="100" d="100"/>
          <a:sy n="100" d="100"/>
        </p:scale>
        <p:origin x="0" y="0"/>
      </p:cViewPr>
      <p:guideLst>
        <p:guide orient="horz" pos="2878"/>
        <p:guide pos="215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3FA7565-757D-40C5-A5AB-AFE1E53A3BF0}" type="datetime1">
              <a:rPr lang="ru-RU"/>
              <a:pPr lvl="0">
                <a:defRPr/>
              </a:pPr>
              <a:t>03.02.2026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BC29B088-2D3C-4661-B09C-021732AAD940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838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Заметки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BC29B088-2D3C-4661-B09C-021732AAD940}" type="slidenum">
              <a:rPr lang="en-US"/>
              <a:pPr lvl="0"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BC29B088-2D3C-4661-B09C-021732AAD940}" type="slidenum">
              <a:rPr lang="en-US"/>
              <a:pPr lvl="0"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73731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73732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33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373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3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3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373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7373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3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4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4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4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4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374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374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3746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3747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3748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51BA67E-AF9E-4406-8E64-FC97DE609A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909EF-D309-477E-B647-48FA8E3A00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EFC10-09D4-4774-B482-06D7151A08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E511DDE-CDCA-42B4-94A6-A1865A6335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066800" y="4114800"/>
            <a:ext cx="754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A5278F4-1652-4E72-9B76-ED3FA4C0E0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5CF0F49-8242-421A-802C-799ED28FC3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D41E6-3353-4973-BE39-26DC8C4BEB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A8B40-E3D9-4EBA-B2ED-B8BFC9E280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A993A-6A04-47E8-A7D1-1F9270C522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A3AD9-D5B5-4E5A-9ED1-178FC4C9CC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199E6-62CA-4CC6-BAB3-8D577B74BE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BB2C2-A431-41E6-87BB-1A2B8C061F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88B7C-849A-43DA-ACEE-0CD6FBA0F8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9A851-EDA3-4023-9A95-EA16B292C2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7270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270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7271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271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72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272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7272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7272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84CE351-A2B4-44EA-845C-80C4A157817C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057400" y="1997076"/>
            <a:ext cx="6458004" cy="957255"/>
          </a:xfrm>
        </p:spPr>
        <p:txBody>
          <a:bodyPr/>
          <a:lstStyle/>
          <a:p>
            <a:pPr lvl="0" algn="ctr">
              <a:defRPr/>
            </a:pPr>
            <a:r>
              <a:rPr lang="ru-RU" sz="2800" dirty="0">
                <a:solidFill>
                  <a:schemeClr val="hlink"/>
                </a:solidFill>
              </a:rPr>
              <a:t>«Развитие речи дошкольников в играх и упражнениях»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5619780"/>
            <a:ext cx="6400800" cy="958884"/>
          </a:xfrm>
        </p:spPr>
        <p:txBody>
          <a:bodyPr/>
          <a:lstStyle/>
          <a:p>
            <a:pPr algn="r">
              <a:lnSpc>
                <a:spcPct val="90000"/>
              </a:lnSpc>
              <a:buNone/>
              <a:defRPr/>
            </a:pPr>
            <a:r>
              <a:rPr lang="ru-RU" sz="2400" dirty="0" smtClean="0"/>
              <a:t>     </a:t>
            </a:r>
            <a:r>
              <a:rPr lang="ru-RU" sz="1400" b="1" dirty="0" smtClean="0"/>
              <a:t>Подготовила</a:t>
            </a:r>
            <a:r>
              <a:rPr lang="ru-RU" sz="1400" b="1" dirty="0"/>
              <a:t>: </a:t>
            </a:r>
            <a:r>
              <a:rPr lang="ru-RU" sz="1400" dirty="0" smtClean="0"/>
              <a:t>воспитатель </a:t>
            </a:r>
          </a:p>
          <a:p>
            <a:pPr algn="r">
              <a:lnSpc>
                <a:spcPct val="90000"/>
              </a:lnSpc>
              <a:buNone/>
              <a:defRPr/>
            </a:pPr>
            <a:r>
              <a:rPr lang="ru-RU" sz="1400" dirty="0" smtClean="0"/>
              <a:t>      Пивоварова Н.И.</a:t>
            </a:r>
            <a:endParaRPr lang="ru-RU" sz="1400" dirty="0"/>
          </a:p>
        </p:txBody>
      </p:sp>
      <p:pic>
        <p:nvPicPr>
          <p:cNvPr id="5125" name="Picture 5" descr="Obobshhenie-pedagogicheskogo-opyta-po-teme-«Razvitie-rechi-v-doshkolnom-vozraste»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622661" y="3063870"/>
            <a:ext cx="3176632" cy="19351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762000" y="457200"/>
            <a:ext cx="7772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/>
              <a:t>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1622" y="252370"/>
            <a:ext cx="8069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Муниципальное дошкольное образовательное автономное учреждение</a:t>
            </a:r>
            <a:endParaRPr lang="ru-RU" sz="1400" dirty="0" smtClean="0"/>
          </a:p>
          <a:p>
            <a:pPr algn="ctr"/>
            <a:r>
              <a:rPr lang="ru-RU" sz="1400" b="1" dirty="0" smtClean="0"/>
              <a:t>«Детский сад № 99 комбинированного вида «</a:t>
            </a:r>
            <a:r>
              <a:rPr lang="ru-RU" sz="1400" b="1" dirty="0" err="1" smtClean="0"/>
              <a:t>Домовенок</a:t>
            </a:r>
            <a:r>
              <a:rPr lang="ru-RU" sz="1400" b="1" dirty="0" smtClean="0"/>
              <a:t>» г. Орска</a:t>
            </a:r>
            <a:r>
              <a:rPr lang="ru-RU" sz="1400" b="1" dirty="0" smtClean="0"/>
              <a:t>»</a:t>
            </a:r>
            <a:endParaRPr lang="ru-RU" sz="1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  </a:t>
            </a:r>
            <a:r>
              <a:rPr lang="ru-RU" sz="4000">
                <a:solidFill>
                  <a:srgbClr val="FF3300"/>
                </a:solidFill>
              </a:rPr>
              <a:t>Музыкальные занятия и</a:t>
            </a:r>
            <a:br>
              <a:rPr lang="ru-RU" sz="4000">
                <a:solidFill>
                  <a:srgbClr val="FF3300"/>
                </a:solidFill>
              </a:rPr>
            </a:br>
            <a:r>
              <a:rPr lang="ru-RU" sz="4000">
                <a:solidFill>
                  <a:srgbClr val="FF3300"/>
                </a:solidFill>
              </a:rPr>
              <a:t>         развитие речи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914400" y="1752600"/>
            <a:ext cx="7543800" cy="1981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dirty="0"/>
              <a:t>Музыкальное воспитание в детском саду имеет большое значение для развития речи детей. Основополагающий принцип проведения музыкальных занятий является взаимосвязь речи</a:t>
            </a:r>
            <a:r>
              <a:rPr lang="en-US" sz="1800" dirty="0"/>
              <a:t>,</a:t>
            </a:r>
            <a:r>
              <a:rPr lang="ru-RU" sz="1800" dirty="0"/>
              <a:t> музыки и движения. Чёткое произношение ритмического текста и стихов под музыку развивает музыкальный слух</a:t>
            </a:r>
            <a:r>
              <a:rPr lang="en-US" sz="1800" dirty="0"/>
              <a:t>,</a:t>
            </a:r>
            <a:r>
              <a:rPr lang="ru-RU" sz="1800" dirty="0"/>
              <a:t> воображение</a:t>
            </a:r>
            <a:r>
              <a:rPr lang="en-US" sz="1800" dirty="0"/>
              <a:t>,</a:t>
            </a:r>
            <a:r>
              <a:rPr lang="ru-RU" sz="1800" dirty="0"/>
              <a:t> чувства слова. Каждое слово</a:t>
            </a:r>
            <a:r>
              <a:rPr lang="en-US" sz="1800" dirty="0"/>
              <a:t>,</a:t>
            </a:r>
            <a:r>
              <a:rPr lang="ru-RU" sz="1800" dirty="0"/>
              <a:t> слог</a:t>
            </a:r>
            <a:r>
              <a:rPr lang="en-US" sz="1800" dirty="0"/>
              <a:t>,</a:t>
            </a:r>
            <a:r>
              <a:rPr lang="ru-RU" sz="1800" dirty="0"/>
              <a:t> звук произносятся осмысленно</a:t>
            </a:r>
            <a:r>
              <a:rPr lang="en-US" sz="1800" dirty="0"/>
              <a:t>,</a:t>
            </a:r>
            <a:r>
              <a:rPr lang="ru-RU" sz="1800" dirty="0"/>
              <a:t> с искренним отношением. </a:t>
            </a:r>
          </a:p>
        </p:txBody>
      </p:sp>
      <p:pic>
        <p:nvPicPr>
          <p:cNvPr id="2051" name="Picture 3" descr="C:\Users\User\Downloads\IMG-c1db7d2afa896725568c2aca280fdfd4-V.jpg"/>
          <p:cNvPicPr>
            <a:picLocks noChangeAspect="1" noChangeArrowheads="1"/>
          </p:cNvPicPr>
          <p:nvPr/>
        </p:nvPicPr>
        <p:blipFill>
          <a:blip r:embed="rId2"/>
          <a:srcRect t="7407" b="4691"/>
          <a:stretch>
            <a:fillRect/>
          </a:stretch>
        </p:blipFill>
        <p:spPr bwMode="auto">
          <a:xfrm>
            <a:off x="226953" y="3611565"/>
            <a:ext cx="3145433" cy="2073666"/>
          </a:xfrm>
          <a:prstGeom prst="rect">
            <a:avLst/>
          </a:prstGeom>
          <a:noFill/>
        </p:spPr>
      </p:pic>
      <p:pic>
        <p:nvPicPr>
          <p:cNvPr id="2052" name="Picture 4" descr="C:\Users\User\Downloads\IMG-cf851e3ed63de5b462428cb2e4049de0-V.jpg"/>
          <p:cNvPicPr>
            <a:picLocks noChangeAspect="1" noChangeArrowheads="1"/>
          </p:cNvPicPr>
          <p:nvPr/>
        </p:nvPicPr>
        <p:blipFill>
          <a:blip r:embed="rId3"/>
          <a:srcRect l="3483" r="10527" b="14010"/>
          <a:stretch>
            <a:fillRect/>
          </a:stretch>
        </p:blipFill>
        <p:spPr bwMode="auto">
          <a:xfrm>
            <a:off x="5703903" y="3648078"/>
            <a:ext cx="3231401" cy="2154267"/>
          </a:xfrm>
          <a:prstGeom prst="rect">
            <a:avLst/>
          </a:prstGeom>
          <a:noFill/>
        </p:spPr>
      </p:pic>
      <p:pic>
        <p:nvPicPr>
          <p:cNvPr id="2050" name="Picture 2" descr="C:\Users\User\Downloads\IMG-18c1bc1d2f892c68a68ddb42c8caf0a7-V.jpg"/>
          <p:cNvPicPr>
            <a:picLocks noChangeAspect="1" noChangeArrowheads="1"/>
          </p:cNvPicPr>
          <p:nvPr/>
        </p:nvPicPr>
        <p:blipFill>
          <a:blip r:embed="rId4"/>
          <a:srcRect t="11414" b="6930"/>
          <a:stretch>
            <a:fillRect/>
          </a:stretch>
        </p:blipFill>
        <p:spPr bwMode="auto">
          <a:xfrm>
            <a:off x="3111480" y="3830643"/>
            <a:ext cx="2780592" cy="3027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>
                <a:solidFill>
                  <a:srgbClr val="FF3300"/>
                </a:solidFill>
              </a:rPr>
              <a:t>Художественное творчество </a:t>
            </a:r>
            <a:r>
              <a:rPr lang="ru-RU" sz="4000" dirty="0" smtClean="0">
                <a:solidFill>
                  <a:srgbClr val="FF3300"/>
                </a:solidFill>
              </a:rPr>
              <a:t>и развитие речи</a:t>
            </a:r>
            <a:endParaRPr lang="ru-RU" sz="4000" dirty="0">
              <a:solidFill>
                <a:srgbClr val="FF3300"/>
              </a:solidFill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69923" cy="441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2000" dirty="0" smtClean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ru-RU" sz="2000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latin typeface="Arial" charset="0"/>
              </a:rPr>
              <a:t>   Художественное </a:t>
            </a:r>
            <a:r>
              <a:rPr lang="ru-RU" sz="2800" dirty="0">
                <a:latin typeface="Arial" charset="0"/>
              </a:rPr>
              <a:t>творчество – уникальное средство для развития мелкой моторики и речи в их единстве и взаимосвязи. Дети учатся анализировать формы, наблюдать, сравнивать, выделять черты сходства и различия предметов.</a:t>
            </a:r>
          </a:p>
          <a:p>
            <a:pPr>
              <a:buFont typeface="Wingdings" pitchFamily="2" charset="2"/>
              <a:buNone/>
            </a:pPr>
            <a:endParaRPr lang="ru-RU" sz="2400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ru-RU" sz="1800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ru-RU" sz="1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IMG-f77cc16e1aea1bc5fc7c84b4f0ef6f00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3525" y="252369"/>
            <a:ext cx="2601551" cy="3468735"/>
          </a:xfrm>
          <a:prstGeom prst="rect">
            <a:avLst/>
          </a:prstGeom>
          <a:noFill/>
        </p:spPr>
      </p:pic>
      <p:pic>
        <p:nvPicPr>
          <p:cNvPr id="3" name="Picture 3" descr="C:\Users\User\Downloads\IMG-0865a11efc5a832123a0aec9f8d81912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2369"/>
            <a:ext cx="2592423" cy="3456564"/>
          </a:xfrm>
          <a:prstGeom prst="rect">
            <a:avLst/>
          </a:prstGeom>
          <a:noFill/>
        </p:spPr>
      </p:pic>
      <p:pic>
        <p:nvPicPr>
          <p:cNvPr id="4" name="Picture 4" descr="C:\Users\User\Downloads\IMG-64dd1f0a02161d96ee436bc35a320a9a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953" y="3173409"/>
            <a:ext cx="2592423" cy="3456564"/>
          </a:xfrm>
          <a:prstGeom prst="rect">
            <a:avLst/>
          </a:prstGeom>
          <a:noFill/>
        </p:spPr>
      </p:pic>
      <p:pic>
        <p:nvPicPr>
          <p:cNvPr id="3077" name="Picture 5" descr="C:\Users\User\Downloads\IMG-6204f5e3aaf468e813e605c1f88a6019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1137" y="3209922"/>
            <a:ext cx="2601551" cy="3468735"/>
          </a:xfrm>
          <a:prstGeom prst="rect">
            <a:avLst/>
          </a:prstGeom>
          <a:noFill/>
        </p:spPr>
      </p:pic>
      <p:pic>
        <p:nvPicPr>
          <p:cNvPr id="3078" name="Picture 6" descr="C:\Users\User\Downloads\IMG-1ac4b19a66f1db258f412fe47f97528b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67072" y="3173409"/>
            <a:ext cx="2601552" cy="3468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225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52400"/>
            <a:ext cx="7543800" cy="1431925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FF3300"/>
                </a:solidFill>
              </a:rPr>
              <a:t>Основные виды дидактических игр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4800" y="-228600"/>
            <a:ext cx="8839200" cy="3886200"/>
          </a:xfrm>
        </p:spPr>
        <p:txBody>
          <a:bodyPr/>
          <a:lstStyle/>
          <a:p>
            <a:pPr marL="0" indent="0">
              <a:buNone/>
            </a:pPr>
            <a:endParaRPr lang="ru-RU" sz="2000" dirty="0"/>
          </a:p>
          <a:p>
            <a:pPr>
              <a:buFontTx/>
              <a:buNone/>
            </a:pPr>
            <a:r>
              <a:rPr lang="ru-RU" sz="2000" dirty="0" smtClean="0"/>
              <a:t>                   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>
              <a:buFontTx/>
              <a:buChar char="-"/>
            </a:pPr>
            <a:r>
              <a:rPr lang="ru-RU" sz="2400" dirty="0" smtClean="0"/>
              <a:t>Настольно-печатные  игры</a:t>
            </a:r>
          </a:p>
          <a:p>
            <a:pPr>
              <a:buFontTx/>
              <a:buChar char="-"/>
            </a:pPr>
            <a:r>
              <a:rPr lang="ru-RU" sz="2400" dirty="0" smtClean="0"/>
              <a:t>Игры  с  предметами  ( игрушки, природный материал и т.д.)</a:t>
            </a:r>
          </a:p>
          <a:p>
            <a:pPr>
              <a:buFontTx/>
              <a:buChar char="-"/>
            </a:pPr>
            <a:r>
              <a:rPr lang="ru-RU" sz="2400" dirty="0" smtClean="0"/>
              <a:t>Словесные игры</a:t>
            </a:r>
            <a:endParaRPr lang="ru-RU" sz="2400" dirty="0"/>
          </a:p>
        </p:txBody>
      </p:sp>
      <p:pic>
        <p:nvPicPr>
          <p:cNvPr id="4098" name="Picture 2" descr="C:\Users\User\Downloads\IMG-342cac98c63fd89720cd2a2cce46eac1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005" y="3100383"/>
            <a:ext cx="2611395" cy="3481860"/>
          </a:xfrm>
          <a:prstGeom prst="rect">
            <a:avLst/>
          </a:prstGeom>
          <a:noFill/>
        </p:spPr>
      </p:pic>
      <p:pic>
        <p:nvPicPr>
          <p:cNvPr id="4099" name="Picture 3" descr="C:\Users\User\Downloads\IMG-fc7cde907a80920fc81a9318c6b69097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4045" y="3136896"/>
            <a:ext cx="2598609" cy="3464811"/>
          </a:xfrm>
          <a:prstGeom prst="rect">
            <a:avLst/>
          </a:prstGeom>
          <a:noFill/>
        </p:spPr>
      </p:pic>
      <p:pic>
        <p:nvPicPr>
          <p:cNvPr id="4100" name="Picture 4" descr="C:\Users\User\Downloads\IMG-baa71df484b3252722f8a6a196b0301c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8111" y="3136896"/>
            <a:ext cx="2592423" cy="3456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IMG-bde8212d9a4ed981b86ca8f53f36ec2e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492" y="325395"/>
            <a:ext cx="2574882" cy="3433176"/>
          </a:xfrm>
          <a:prstGeom prst="rect">
            <a:avLst/>
          </a:prstGeom>
          <a:noFill/>
        </p:spPr>
      </p:pic>
      <p:pic>
        <p:nvPicPr>
          <p:cNvPr id="5124" name="Picture 4" descr="C:\Users\User\Downloads\IMG-51c1ce0a57bf919438627e8a9284bdb0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3844" y="325395"/>
            <a:ext cx="2592423" cy="3456564"/>
          </a:xfrm>
          <a:prstGeom prst="rect">
            <a:avLst/>
          </a:prstGeom>
          <a:noFill/>
        </p:spPr>
      </p:pic>
      <p:pic>
        <p:nvPicPr>
          <p:cNvPr id="5125" name="Picture 5" descr="C:\Users\User\Downloads\IMG-62163d8c7ff89a38d78a05cb1024ed19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85" y="3136896"/>
            <a:ext cx="2611395" cy="3481860"/>
          </a:xfrm>
          <a:prstGeom prst="rect">
            <a:avLst/>
          </a:prstGeom>
          <a:noFill/>
        </p:spPr>
      </p:pic>
      <p:pic>
        <p:nvPicPr>
          <p:cNvPr id="5126" name="Picture 6" descr="C:\Users\User\Downloads\IMG-aa4d4639eea80eb63367314a7ab37493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1681" y="3209922"/>
            <a:ext cx="2574167" cy="3432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662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srgbClr val="FF3300"/>
                </a:solidFill>
              </a:rPr>
              <a:t>Пальчиковые игры как </a:t>
            </a:r>
            <a:r>
              <a:rPr lang="ru-RU" sz="3600" dirty="0" smtClean="0">
                <a:solidFill>
                  <a:srgbClr val="FF3300"/>
                </a:solidFill>
              </a:rPr>
              <a:t>способ развития </a:t>
            </a:r>
            <a:r>
              <a:rPr lang="ru-RU" sz="3600" dirty="0">
                <a:solidFill>
                  <a:srgbClr val="FF3300"/>
                </a:solidFill>
              </a:rPr>
              <a:t>речи детей </a:t>
            </a:r>
            <a:r>
              <a:rPr lang="ru-RU" sz="3600" dirty="0" smtClean="0">
                <a:solidFill>
                  <a:srgbClr val="FF3300"/>
                </a:solidFill>
              </a:rPr>
              <a:t> </a:t>
            </a:r>
            <a:r>
              <a:rPr lang="ru-RU" sz="3600" dirty="0">
                <a:solidFill>
                  <a:srgbClr val="FF3300"/>
                </a:solidFill>
              </a:rPr>
              <a:t>дошкольного возраста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620000" cy="495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dirty="0"/>
              <a:t>    «</a:t>
            </a:r>
            <a:r>
              <a:rPr lang="ru-RU" dirty="0"/>
              <a:t>Ум </a:t>
            </a:r>
            <a:r>
              <a:rPr lang="ru-RU" dirty="0" err="1" smtClean="0"/>
              <a:t>Ум</a:t>
            </a:r>
            <a:r>
              <a:rPr lang="ru-RU" dirty="0" smtClean="0"/>
              <a:t> ребенка </a:t>
            </a:r>
            <a:r>
              <a:rPr lang="ru-RU" dirty="0"/>
              <a:t>находится на </a:t>
            </a:r>
            <a:r>
              <a:rPr lang="ru-RU" dirty="0" smtClean="0"/>
              <a:t>                      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            кончиках </a:t>
            </a:r>
            <a:r>
              <a:rPr lang="ru-RU" dirty="0"/>
              <a:t>его пальцев</a:t>
            </a:r>
            <a:r>
              <a:rPr lang="ru-RU" sz="2400" dirty="0"/>
              <a:t>»</a:t>
            </a:r>
          </a:p>
          <a:p>
            <a:pPr>
              <a:buFont typeface="Wingdings" pitchFamily="2" charset="2"/>
              <a:buNone/>
            </a:pPr>
            <a:r>
              <a:rPr lang="ru-RU" sz="2000" dirty="0"/>
              <a:t>                                                           В.А. Сухомлинский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    Словесная </a:t>
            </a:r>
            <a:r>
              <a:rPr lang="ru-RU" sz="2400" dirty="0"/>
              <a:t>речь ребенка начинается</a:t>
            </a:r>
            <a:r>
              <a:rPr lang="en-US" sz="2400" dirty="0"/>
              <a:t>,</a:t>
            </a:r>
            <a:r>
              <a:rPr lang="ru-RU" sz="2400" dirty="0"/>
              <a:t>  когда движения его пальчиков достигают достаточной точности. Руки ребенка как бы подготавливают почву для последующего развития речи. Игры с пальчиками развивают мозг ребенка</a:t>
            </a:r>
            <a:r>
              <a:rPr lang="en-US" sz="2400" dirty="0"/>
              <a:t>,</a:t>
            </a:r>
            <a:r>
              <a:rPr lang="ru-RU" sz="2400" dirty="0"/>
              <a:t> творческие способности</a:t>
            </a:r>
            <a:r>
              <a:rPr lang="en-US" sz="2400" dirty="0"/>
              <a:t>,</a:t>
            </a:r>
            <a:r>
              <a:rPr lang="ru-RU" sz="2400" dirty="0"/>
              <a:t> фантазию малыша. Это не только</a:t>
            </a:r>
            <a:r>
              <a:rPr lang="ru-RU" sz="1800" dirty="0"/>
              <a:t> </a:t>
            </a:r>
            <a:r>
              <a:rPr lang="ru-RU" sz="2400" dirty="0"/>
              <a:t>стимул для развития речи и мелкой моторики</a:t>
            </a:r>
            <a:r>
              <a:rPr lang="en-US" sz="2400" dirty="0"/>
              <a:t>,</a:t>
            </a:r>
            <a:r>
              <a:rPr lang="ru-RU" sz="2400" dirty="0"/>
              <a:t> но и один из вариантов радостного общения</a:t>
            </a:r>
            <a:r>
              <a:rPr lang="ru-RU" sz="1800" dirty="0"/>
              <a:t>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5" y="1238250"/>
            <a:ext cx="1893307" cy="2057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5" y="1238250"/>
            <a:ext cx="1893307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00200" y="838200"/>
            <a:ext cx="7543800" cy="1431925"/>
          </a:xfrm>
        </p:spPr>
        <p:txBody>
          <a:bodyPr/>
          <a:lstStyle/>
          <a:p>
            <a:r>
              <a:rPr lang="ru-RU" sz="2400" dirty="0" smtClean="0"/>
              <a:t>Пальчиковые игры, сопровождаемые речью, превращаются  в мини спектакли. Они увлекают детей и приносят  им  радость. Дети могут многое запомнить и воспроизвести.</a:t>
            </a:r>
            <a:endParaRPr lang="ru-RU" sz="2400" dirty="0"/>
          </a:p>
        </p:txBody>
      </p:sp>
      <p:pic>
        <p:nvPicPr>
          <p:cNvPr id="1026" name="Picture 2" descr="C:\Users\User\Downloads\IMG-2d516dfc8534419e46541635b7409d86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778" y="2479662"/>
            <a:ext cx="3140118" cy="4186824"/>
          </a:xfrm>
          <a:prstGeom prst="rect">
            <a:avLst/>
          </a:prstGeom>
          <a:noFill/>
        </p:spPr>
      </p:pic>
      <p:pic>
        <p:nvPicPr>
          <p:cNvPr id="1027" name="Picture 3" descr="C:\Users\User\Downloads\IMG-12291003eec8f8c1a662c61476fbefe2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6669" y="2479662"/>
            <a:ext cx="3140118" cy="4186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025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304800"/>
            <a:ext cx="75438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dirty="0">
                <a:solidFill>
                  <a:srgbClr val="FF3300"/>
                </a:solidFill>
              </a:rPr>
              <a:t>Сюжетно-ролевая игра</a:t>
            </a:r>
            <a:r>
              <a:rPr lang="ru-RU" sz="3600" dirty="0"/>
              <a:t> </a:t>
            </a:r>
            <a:r>
              <a:rPr lang="ru-RU" sz="2600" dirty="0"/>
              <a:t>оказывает положительное влияние на развитие речи. В ходе игры ребенок вслух разговаривает с игрушкой, говорит и за себя, и за неё, подражает гудению самолета, голосам зверей и т. д.. Развивается диалогическая речь.</a:t>
            </a:r>
          </a:p>
        </p:txBody>
      </p:sp>
      <p:pic>
        <p:nvPicPr>
          <p:cNvPr id="6146" name="Picture 2" descr="C:\Users\User\Downloads\IMG-2bbc45461e1e76b0f3ed9e30802e82e9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40" y="3027357"/>
            <a:ext cx="2757447" cy="3676596"/>
          </a:xfrm>
          <a:prstGeom prst="rect">
            <a:avLst/>
          </a:prstGeom>
          <a:noFill/>
        </p:spPr>
      </p:pic>
      <p:pic>
        <p:nvPicPr>
          <p:cNvPr id="6147" name="Picture 3" descr="C:\Users\User\Downloads\IMG-6c48598725066cf228205acc76da540b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1019" y="3027357"/>
            <a:ext cx="2738475" cy="3651300"/>
          </a:xfrm>
          <a:prstGeom prst="rect">
            <a:avLst/>
          </a:prstGeom>
          <a:noFill/>
        </p:spPr>
      </p:pic>
      <p:pic>
        <p:nvPicPr>
          <p:cNvPr id="6148" name="Picture 4" descr="C:\Users\User\Downloads\IMG-b4750e9ea6e9e86fe712ee23ae1eb38d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85" y="3027357"/>
            <a:ext cx="2738475" cy="365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IMG-d234f58fceef41cd408485ee8e2f5fcc-V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2083" y="1238220"/>
            <a:ext cx="3724326" cy="4965768"/>
          </a:xfrm>
          <a:prstGeom prst="rect">
            <a:avLst/>
          </a:prstGeom>
          <a:noFill/>
        </p:spPr>
      </p:pic>
      <p:pic>
        <p:nvPicPr>
          <p:cNvPr id="7171" name="Picture 3" descr="C:\Users\User\Downloads\IMG-e752e4598fe93b2626839ee79473234a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7591" y="1238220"/>
            <a:ext cx="3702411" cy="4936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57" y="10886"/>
            <a:ext cx="7543800" cy="1431925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FF3300"/>
                </a:solidFill>
              </a:rPr>
              <a:t>Подвижные игры в речевом развитии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305800" cy="4572000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В</a:t>
            </a:r>
            <a:r>
              <a:rPr lang="ru-RU" sz="2800" dirty="0" smtClean="0"/>
              <a:t>о</a:t>
            </a:r>
            <a:r>
              <a:rPr lang="ru-RU" sz="2400" dirty="0" smtClean="0"/>
              <a:t> </a:t>
            </a:r>
            <a:r>
              <a:rPr lang="ru-RU" sz="2400" dirty="0"/>
              <a:t>время игры педагог </a:t>
            </a:r>
            <a:r>
              <a:rPr lang="ru-RU" sz="2400" dirty="0" smtClean="0"/>
              <a:t>стремится к расширению объёма  понимания речи детей, словарного речевого запаса, к подражательной деятельности. </a:t>
            </a:r>
            <a:r>
              <a:rPr lang="ru-RU" sz="2400" dirty="0"/>
              <a:t>Это достигается путем проговаривания вместе с педагогом  </a:t>
            </a:r>
            <a:r>
              <a:rPr lang="ru-RU" sz="2400" dirty="0" err="1"/>
              <a:t>потешек</a:t>
            </a:r>
            <a:r>
              <a:rPr lang="en-US" sz="2400" dirty="0"/>
              <a:t>,</a:t>
            </a:r>
            <a:r>
              <a:rPr lang="ru-RU" sz="2400" dirty="0"/>
              <a:t> стихотворений</a:t>
            </a:r>
            <a:r>
              <a:rPr lang="en-US" sz="2400" dirty="0"/>
              <a:t>,</a:t>
            </a:r>
            <a:r>
              <a:rPr lang="ru-RU" sz="2400" dirty="0"/>
              <a:t> словесного сопровождения подвижных игр.</a:t>
            </a:r>
          </a:p>
        </p:txBody>
      </p:sp>
      <p:pic>
        <p:nvPicPr>
          <p:cNvPr id="8194" name="Picture 2" descr="C:\Users\User\Downloads\IMG-f8511cb6f2f4370e9ca32632883b2dc6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10" y="3575052"/>
            <a:ext cx="2355089" cy="3140118"/>
          </a:xfrm>
          <a:prstGeom prst="rect">
            <a:avLst/>
          </a:prstGeom>
          <a:noFill/>
        </p:spPr>
      </p:pic>
      <p:pic>
        <p:nvPicPr>
          <p:cNvPr id="8195" name="Picture 3" descr="C:\Users\User\Downloads\IMG-807813a841dbe4ce54cd5bacdd36da0f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3702" y="3575052"/>
            <a:ext cx="2336832" cy="3115776"/>
          </a:xfrm>
          <a:prstGeom prst="rect">
            <a:avLst/>
          </a:prstGeom>
          <a:noFill/>
        </p:spPr>
      </p:pic>
      <p:pic>
        <p:nvPicPr>
          <p:cNvPr id="8196" name="Picture 4" descr="C:\Users\User\Downloads\IMG-c1a8e23eeff0836f20c10063854b1234-V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005" y="3575052"/>
            <a:ext cx="2300319" cy="3067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457200"/>
            <a:ext cx="8686800" cy="6019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600" dirty="0" smtClean="0">
                <a:solidFill>
                  <a:srgbClr val="FF3300"/>
                </a:solidFill>
              </a:rPr>
              <a:t>    Хорошая </a:t>
            </a:r>
            <a:r>
              <a:rPr lang="ru-RU" sz="2600" dirty="0">
                <a:solidFill>
                  <a:srgbClr val="FF3300"/>
                </a:solidFill>
              </a:rPr>
              <a:t>речь</a:t>
            </a:r>
            <a:r>
              <a:rPr lang="ru-RU" sz="2600" dirty="0"/>
              <a:t> – важное условие развития личности ребенка. Чем богаче и правильнее у ребенка речь</a:t>
            </a:r>
            <a:r>
              <a:rPr lang="en-US" sz="2600" dirty="0"/>
              <a:t>,</a:t>
            </a:r>
            <a:r>
              <a:rPr lang="ru-RU" sz="2600" dirty="0"/>
              <a:t> тем легче высказывать ему свои мысли</a:t>
            </a:r>
            <a:r>
              <a:rPr lang="en-US" sz="2600" dirty="0"/>
              <a:t>,</a:t>
            </a:r>
            <a:r>
              <a:rPr lang="ru-RU" sz="2600" dirty="0"/>
              <a:t> тем шире его возможности познания окружающего мира</a:t>
            </a:r>
            <a:r>
              <a:rPr lang="en-US" sz="2600" dirty="0"/>
              <a:t>,</a:t>
            </a:r>
            <a:r>
              <a:rPr lang="ru-RU" sz="2600" dirty="0"/>
              <a:t> тем активнее осуществляется его психическое развитие. Но речь ребенка не является врожденной функцией. Она развивается постепенно</a:t>
            </a:r>
            <a:r>
              <a:rPr lang="en-US" sz="2600" dirty="0"/>
              <a:t>,</a:t>
            </a:r>
            <a:r>
              <a:rPr lang="ru-RU" sz="2600" dirty="0"/>
              <a:t> вместе с его ростом и развитием. Речь необходима формировать и развивать в комплексе с общим развитием ребенка.</a:t>
            </a:r>
          </a:p>
          <a:p>
            <a:pPr>
              <a:buFont typeface="Wingdings" pitchFamily="2" charset="2"/>
              <a:buNone/>
            </a:pPr>
            <a:r>
              <a:rPr lang="ru-RU" sz="2600" dirty="0" smtClean="0"/>
              <a:t>    </a:t>
            </a:r>
            <a:r>
              <a:rPr lang="ru-RU" sz="2600" dirty="0" err="1" smtClean="0"/>
              <a:t>Гораздно</a:t>
            </a:r>
            <a:r>
              <a:rPr lang="ru-RU" sz="2600" dirty="0" smtClean="0"/>
              <a:t> </a:t>
            </a:r>
            <a:r>
              <a:rPr lang="ru-RU" sz="2600" dirty="0"/>
              <a:t>успешнее это осуществлять</a:t>
            </a:r>
            <a:r>
              <a:rPr lang="en-US" sz="2600" dirty="0"/>
              <a:t>,</a:t>
            </a:r>
            <a:r>
              <a:rPr lang="ru-RU" sz="2600" dirty="0"/>
              <a:t> используя игры. Так как </a:t>
            </a:r>
            <a:r>
              <a:rPr lang="ru-RU" sz="2600" dirty="0">
                <a:solidFill>
                  <a:srgbClr val="FF3300"/>
                </a:solidFill>
              </a:rPr>
              <a:t>в дошкольном возрасте</a:t>
            </a:r>
            <a:r>
              <a:rPr lang="ru-RU" sz="2600" dirty="0"/>
              <a:t> </a:t>
            </a:r>
            <a:r>
              <a:rPr lang="ru-RU" sz="2600" dirty="0">
                <a:solidFill>
                  <a:srgbClr val="FF3300"/>
                </a:solidFill>
              </a:rPr>
              <a:t>игровая деятельность</a:t>
            </a:r>
            <a:r>
              <a:rPr lang="ru-RU" sz="2600" dirty="0"/>
              <a:t> </a:t>
            </a:r>
            <a:r>
              <a:rPr lang="ru-RU" sz="2600" dirty="0">
                <a:solidFill>
                  <a:srgbClr val="FF3300"/>
                </a:solidFill>
              </a:rPr>
              <a:t>является ведущей.</a:t>
            </a:r>
            <a:r>
              <a:rPr lang="ru-RU" sz="2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990600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FF3300"/>
                </a:solidFill>
              </a:rPr>
              <a:t>Предметно развивающая среда в группе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24000"/>
            <a:ext cx="7391400" cy="3657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600" dirty="0"/>
              <a:t>«</a:t>
            </a:r>
            <a:r>
              <a:rPr lang="ru-RU" sz="2400" dirty="0"/>
              <a:t>В пустых стенах ребенок не заговорит</a:t>
            </a:r>
            <a:r>
              <a:rPr lang="ru-RU" sz="1600" dirty="0"/>
              <a:t>…»</a:t>
            </a:r>
          </a:p>
          <a:p>
            <a:pPr>
              <a:buFont typeface="Wingdings" pitchFamily="2" charset="2"/>
              <a:buNone/>
            </a:pPr>
            <a:r>
              <a:rPr lang="ru-RU" sz="2000" dirty="0"/>
              <a:t>                                            Е.И. Тихеева</a:t>
            </a:r>
          </a:p>
          <a:p>
            <a:pPr>
              <a:buNone/>
            </a:pPr>
            <a:r>
              <a:rPr lang="ru-RU" sz="2000" dirty="0" smtClean="0"/>
              <a:t>    </a:t>
            </a:r>
            <a:r>
              <a:rPr lang="ru-RU" sz="2400" dirty="0" smtClean="0"/>
              <a:t>Насыщая </a:t>
            </a:r>
            <a:r>
              <a:rPr lang="ru-RU" sz="2400" dirty="0"/>
              <a:t>групповое пространство</a:t>
            </a:r>
            <a:r>
              <a:rPr lang="en-US" sz="2400" dirty="0"/>
              <a:t>,</a:t>
            </a:r>
            <a:r>
              <a:rPr lang="ru-RU" sz="2400" dirty="0"/>
              <a:t> воспитатели заботятся в первую очередь о том</a:t>
            </a:r>
            <a:r>
              <a:rPr lang="en-US" sz="2400" dirty="0"/>
              <a:t>,</a:t>
            </a:r>
            <a:r>
              <a:rPr lang="ru-RU" sz="2400" dirty="0"/>
              <a:t> чтобы дети могли в группе удовлетворить свои важные жизненные потребности в познании</a:t>
            </a:r>
            <a:r>
              <a:rPr lang="en-US" sz="2400" dirty="0"/>
              <a:t>,</a:t>
            </a:r>
            <a:r>
              <a:rPr lang="ru-RU" sz="2400" dirty="0"/>
              <a:t> движении и в общении. Группы должны </a:t>
            </a:r>
            <a:r>
              <a:rPr lang="ru-RU" sz="2400" dirty="0" smtClean="0"/>
              <a:t>быть </a:t>
            </a:r>
            <a:r>
              <a:rPr lang="ru-RU" sz="2400" dirty="0"/>
              <a:t>оснащены современным </a:t>
            </a:r>
            <a:r>
              <a:rPr lang="ru-RU" sz="2400" dirty="0" smtClean="0"/>
              <a:t>игровым </a:t>
            </a:r>
            <a:r>
              <a:rPr lang="ru-RU" sz="2400" dirty="0"/>
              <a:t>оборудованием</a:t>
            </a:r>
            <a:r>
              <a:rPr lang="en-US" sz="2400" dirty="0"/>
              <a:t>,</a:t>
            </a:r>
            <a:r>
              <a:rPr lang="ru-RU" sz="2400" dirty="0"/>
              <a:t> которое включает наглядный</a:t>
            </a:r>
            <a:r>
              <a:rPr lang="en-US" sz="2400" dirty="0"/>
              <a:t>,</a:t>
            </a:r>
            <a:r>
              <a:rPr lang="ru-RU" sz="2400" dirty="0"/>
              <a:t> игровой и демонстрационный материал</a:t>
            </a:r>
            <a:r>
              <a:rPr lang="en-US" sz="2400" dirty="0"/>
              <a:t>,</a:t>
            </a:r>
            <a:r>
              <a:rPr lang="ru-RU" sz="2400" dirty="0"/>
              <a:t> обеспечивающий более высокий уровень познавательного </a:t>
            </a:r>
            <a:r>
              <a:rPr lang="ru-RU" sz="2400" dirty="0" smtClean="0"/>
              <a:t>развития детей </a:t>
            </a:r>
            <a:r>
              <a:rPr lang="ru-RU" sz="2400" dirty="0"/>
              <a:t>и провоцирующий речевую активность</a:t>
            </a:r>
            <a:r>
              <a:rPr lang="ru-RU" sz="2400" dirty="0" smtClean="0"/>
              <a:t>.</a:t>
            </a:r>
          </a:p>
          <a:p>
            <a:pPr>
              <a:buFont typeface="Wingdings" pitchFamily="2" charset="2"/>
              <a:buNone/>
            </a:pPr>
            <a:endParaRPr lang="ru-RU" sz="1800" dirty="0"/>
          </a:p>
          <a:p>
            <a:pPr>
              <a:buFont typeface="Wingdings" pitchFamily="2" charset="2"/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67" y="1981200"/>
            <a:ext cx="3505248" cy="3309963"/>
          </a:xfrm>
        </p:spPr>
        <p:txBody>
          <a:bodyPr/>
          <a:lstStyle/>
          <a:p>
            <a:pPr lvl="3" algn="just"/>
            <a:endParaRPr lang="ru-RU" altLang="en-US" sz="1400" dirty="0">
              <a:solidFill>
                <a:srgbClr val="002060"/>
              </a:solidFill>
            </a:endParaRPr>
          </a:p>
        </p:txBody>
      </p:sp>
      <p:pic>
        <p:nvPicPr>
          <p:cNvPr id="4" name="Изображение 2" descr="17614955308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967" y="1968480"/>
            <a:ext cx="3500755" cy="32861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5691157"/>
            <a:ext cx="50609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https://ds-domovenok-orsk-r56.gosweb.gosuslugi.ru/</a:t>
            </a:r>
            <a:r>
              <a:rPr lang="ru-RU" alt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ru-RU" altLang="en-US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"/>
            <a:ext cx="8077200" cy="5715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200" dirty="0">
                <a:solidFill>
                  <a:srgbClr val="FF3300"/>
                </a:solidFill>
              </a:rPr>
              <a:t>Игровой метод</a:t>
            </a:r>
            <a:r>
              <a:rPr lang="ru-RU" sz="2200" dirty="0"/>
              <a:t> обучения способствует созданию заинтересованной</a:t>
            </a:r>
            <a:r>
              <a:rPr lang="en-US" sz="2200" dirty="0"/>
              <a:t>,</a:t>
            </a:r>
            <a:r>
              <a:rPr lang="ru-RU" sz="2200" dirty="0"/>
              <a:t> непринуждённой обстановки; повышает речевую мотивацию; побуждает детей к общению друг с другом; процесс мышления протекает быстрее</a:t>
            </a:r>
            <a:r>
              <a:rPr lang="en-US" sz="2200" dirty="0"/>
              <a:t>,</a:t>
            </a:r>
            <a:r>
              <a:rPr lang="ru-RU" sz="2200" dirty="0"/>
              <a:t> новые навыки усваиваются </a:t>
            </a:r>
            <a:r>
              <a:rPr lang="ru-RU" sz="2200" dirty="0" smtClean="0"/>
              <a:t>прочнее.</a:t>
            </a:r>
          </a:p>
          <a:p>
            <a:pPr>
              <a:buFont typeface="Wingdings" pitchFamily="2" charset="2"/>
              <a:buNone/>
            </a:pPr>
            <a:r>
              <a:rPr lang="ru-RU" sz="2200" dirty="0" smtClean="0">
                <a:solidFill>
                  <a:srgbClr val="FF3300"/>
                </a:solidFill>
              </a:rPr>
              <a:t>Дидактическая </a:t>
            </a:r>
            <a:r>
              <a:rPr lang="ru-RU" sz="2200" dirty="0">
                <a:solidFill>
                  <a:srgbClr val="FF3300"/>
                </a:solidFill>
              </a:rPr>
              <a:t>игра</a:t>
            </a:r>
            <a:r>
              <a:rPr lang="ru-RU" sz="2200" dirty="0"/>
              <a:t> – прекрасное средство обучения и развития</a:t>
            </a:r>
            <a:r>
              <a:rPr lang="en-US" sz="2200" dirty="0"/>
              <a:t>,</a:t>
            </a:r>
            <a:r>
              <a:rPr lang="ru-RU" sz="2200" dirty="0"/>
              <a:t> используемое при усвоении любого программного материала. Специально подобранные игры и упражнения дают возможность благоприятно воздействовать на все компоненты речи. В игре ребенок получает возможность обогащать и закреплять словарь</a:t>
            </a:r>
            <a:r>
              <a:rPr lang="en-US" sz="2200" dirty="0"/>
              <a:t>,</a:t>
            </a:r>
            <a:r>
              <a:rPr lang="ru-RU" sz="2200" dirty="0"/>
              <a:t> формировать грамматические категории</a:t>
            </a:r>
            <a:r>
              <a:rPr lang="en-US" sz="2200" dirty="0"/>
              <a:t>,</a:t>
            </a:r>
            <a:r>
              <a:rPr lang="ru-RU" sz="2200" dirty="0"/>
              <a:t> развивать связную речь</a:t>
            </a:r>
            <a:r>
              <a:rPr lang="en-US" sz="2200" dirty="0"/>
              <a:t>,</a:t>
            </a:r>
            <a:r>
              <a:rPr lang="ru-RU" sz="2200" dirty="0"/>
              <a:t> расширять знания об окружающем мире</a:t>
            </a:r>
            <a:r>
              <a:rPr lang="en-US" sz="2200" dirty="0"/>
              <a:t>,</a:t>
            </a:r>
            <a:r>
              <a:rPr lang="ru-RU" sz="2200" dirty="0"/>
              <a:t> развивать словесное творчество</a:t>
            </a:r>
            <a:r>
              <a:rPr lang="en-US" sz="2200" dirty="0"/>
              <a:t>,</a:t>
            </a:r>
            <a:r>
              <a:rPr lang="ru-RU" sz="2200" dirty="0"/>
              <a:t> развивать коммуникативные навыки.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       </a:t>
            </a:r>
            <a:r>
              <a:rPr lang="ru-RU" sz="4000">
                <a:solidFill>
                  <a:srgbClr val="FF3300"/>
                </a:solidFill>
              </a:rPr>
              <a:t>Основные задачи             </a:t>
            </a:r>
            <a:br>
              <a:rPr lang="ru-RU" sz="4000">
                <a:solidFill>
                  <a:srgbClr val="FF3300"/>
                </a:solidFill>
              </a:rPr>
            </a:br>
            <a:r>
              <a:rPr lang="ru-RU" sz="4000">
                <a:solidFill>
                  <a:srgbClr val="FF3300"/>
                </a:solidFill>
              </a:rPr>
              <a:t>      речевого развития</a:t>
            </a:r>
            <a:r>
              <a:rPr lang="ru-RU" sz="4000"/>
              <a:t>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ru-RU" sz="2800"/>
              <a:t>Развитие звуковой культуры речи;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800"/>
              <a:t>Формирование грамматического строя речи;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800"/>
              <a:t>Обогащение словарного запаса;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800"/>
              <a:t>Развитие связной речи.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Речь ребенка формируется поэтапно и на каждом возрастном этапе решаются свои задачи речевого развития ребенка.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543800" cy="1431925"/>
          </a:xfrm>
        </p:spPr>
        <p:txBody>
          <a:bodyPr/>
          <a:lstStyle/>
          <a:p>
            <a:r>
              <a:rPr lang="ru-RU" sz="4000"/>
              <a:t>    </a:t>
            </a:r>
            <a:r>
              <a:rPr lang="ru-RU" sz="4000">
                <a:solidFill>
                  <a:srgbClr val="FF3300"/>
                </a:solidFill>
              </a:rPr>
              <a:t>Игры и упражнения для</a:t>
            </a:r>
            <a:br>
              <a:rPr lang="ru-RU" sz="4000">
                <a:solidFill>
                  <a:srgbClr val="FF3300"/>
                </a:solidFill>
              </a:rPr>
            </a:br>
            <a:r>
              <a:rPr lang="ru-RU" sz="4000">
                <a:solidFill>
                  <a:srgbClr val="FF3300"/>
                </a:solidFill>
              </a:rPr>
              <a:t>           развития речи</a:t>
            </a:r>
            <a:br>
              <a:rPr lang="ru-RU" sz="4000">
                <a:solidFill>
                  <a:srgbClr val="FF3300"/>
                </a:solidFill>
              </a:rPr>
            </a:br>
            <a:r>
              <a:rPr lang="ru-RU" sz="4000">
                <a:solidFill>
                  <a:srgbClr val="FF3300"/>
                </a:solidFill>
              </a:rPr>
              <a:t>    младших дошкольников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sz="2800"/>
          </a:p>
          <a:p>
            <a:pPr>
              <a:buFont typeface="Wingdings" pitchFamily="2" charset="2"/>
              <a:buNone/>
            </a:pPr>
            <a:endParaRPr lang="ru-RU" sz="2800"/>
          </a:p>
          <a:p>
            <a:pPr>
              <a:buFont typeface="Wingdings" pitchFamily="2" charset="2"/>
              <a:buNone/>
            </a:pPr>
            <a:r>
              <a:rPr lang="ru-RU" sz="2800"/>
              <a:t>Ведущая линия развития речи детей 3-4 лет – это воспитание звуковой культуры речи</a:t>
            </a:r>
            <a:r>
              <a:rPr lang="en-US" sz="2800"/>
              <a:t>,</a:t>
            </a:r>
            <a:r>
              <a:rPr lang="ru-RU" sz="2800"/>
              <a:t> обучение правильному звукопроизношению</a:t>
            </a:r>
            <a:r>
              <a:rPr lang="en-US" sz="2800"/>
              <a:t>,</a:t>
            </a:r>
            <a:r>
              <a:rPr lang="ru-RU" sz="2800"/>
              <a:t> формирование грамматического строя речи.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     </a:t>
            </a:r>
            <a:r>
              <a:rPr lang="ru-RU" sz="3600">
                <a:solidFill>
                  <a:srgbClr val="FF3300"/>
                </a:solidFill>
              </a:rPr>
              <a:t>ИГРЫ И УПРАЖНЕНИЯ           ДЛЯ РАЗВИТИЯ РЕЧИ ДЕТЕЙ</a:t>
            </a:r>
            <a:br>
              <a:rPr lang="ru-RU" sz="3600">
                <a:solidFill>
                  <a:srgbClr val="FF3300"/>
                </a:solidFill>
              </a:rPr>
            </a:br>
            <a:r>
              <a:rPr lang="ru-RU" sz="3600">
                <a:solidFill>
                  <a:srgbClr val="FF3300"/>
                </a:solidFill>
              </a:rPr>
              <a:t>     ПЯТОГО ГОДА ЖИЗНИ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Ведущая линия развития детей данного возраста – обогащение словарного запаса. Продолжается работа по воспитанию звуковой культуры речи (формирование правильного звукопроизношения</a:t>
            </a:r>
            <a:r>
              <a:rPr lang="en-US" sz="2400"/>
              <a:t>,</a:t>
            </a:r>
            <a:r>
              <a:rPr lang="ru-RU" sz="2400"/>
              <a:t> развитие фонематического восприятия</a:t>
            </a:r>
            <a:r>
              <a:rPr lang="en-US" sz="2400"/>
              <a:t>, </a:t>
            </a:r>
            <a:r>
              <a:rPr lang="ru-RU" sz="2400"/>
              <a:t>голосового аппарата</a:t>
            </a:r>
            <a:r>
              <a:rPr lang="en-US" sz="2400"/>
              <a:t>,</a:t>
            </a:r>
            <a:r>
              <a:rPr lang="ru-RU" sz="2400"/>
              <a:t> речевого дыхания</a:t>
            </a:r>
            <a:r>
              <a:rPr lang="en-US" sz="2400"/>
              <a:t>,</a:t>
            </a:r>
            <a:r>
              <a:rPr lang="ru-RU" sz="2400"/>
              <a:t> умения пользоваться умеренным темпом речи и интонационными средствами выразительности).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Дети знакомятся с новыми терминами «звук»</a:t>
            </a:r>
            <a:r>
              <a:rPr lang="en-US" sz="2400"/>
              <a:t>,</a:t>
            </a:r>
            <a:r>
              <a:rPr lang="ru-RU" sz="2400"/>
              <a:t> «слово».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solidFill>
                  <a:srgbClr val="FF3300"/>
                </a:solidFill>
              </a:rPr>
              <a:t>  </a:t>
            </a:r>
            <a:r>
              <a:rPr lang="ru-RU" sz="3200">
                <a:solidFill>
                  <a:srgbClr val="FF3300"/>
                </a:solidFill>
              </a:rPr>
              <a:t>Игры и упражнения по развитию</a:t>
            </a:r>
            <a:br>
              <a:rPr lang="ru-RU" sz="3200">
                <a:solidFill>
                  <a:srgbClr val="FF3300"/>
                </a:solidFill>
              </a:rPr>
            </a:br>
            <a:r>
              <a:rPr lang="ru-RU" sz="3200">
                <a:solidFill>
                  <a:srgbClr val="FF3300"/>
                </a:solidFill>
              </a:rPr>
              <a:t>        речи для детей старшего дошкольного  возраста (6-7 лет)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438400"/>
            <a:ext cx="75438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/>
              <a:t>Основной задачей работы с детьми старшего дошкольного возраста является развитие связной речи</a:t>
            </a:r>
            <a:r>
              <a:rPr lang="en-US" sz="2400"/>
              <a:t>,</a:t>
            </a:r>
            <a:r>
              <a:rPr lang="ru-RU" sz="2400"/>
              <a:t> усвоение фонетической стороны речи. Проводится работа по дальнейшему совершенствованию речевого слуха</a:t>
            </a:r>
            <a:r>
              <a:rPr lang="en-US" sz="2400"/>
              <a:t>,</a:t>
            </a:r>
            <a:r>
              <a:rPr lang="ru-RU" sz="2400"/>
              <a:t> закрепление навыков чёткой</a:t>
            </a:r>
            <a:r>
              <a:rPr lang="en-US" sz="2400"/>
              <a:t>,</a:t>
            </a:r>
            <a:r>
              <a:rPr lang="ru-RU" sz="2400"/>
              <a:t> правильной</a:t>
            </a:r>
            <a:r>
              <a:rPr lang="en-US" sz="2400"/>
              <a:t>,</a:t>
            </a:r>
            <a:r>
              <a:rPr lang="ru-RU" sz="2400"/>
              <a:t> выразительной речи. Дети дифференцируют</a:t>
            </a:r>
            <a:r>
              <a:rPr lang="en-US" sz="2400"/>
              <a:t>,</a:t>
            </a:r>
            <a:endParaRPr lang="ru-RU" sz="2400"/>
          </a:p>
          <a:p>
            <a:pPr>
              <a:buFont typeface="Wingdings" pitchFamily="2" charset="2"/>
              <a:buNone/>
            </a:pPr>
            <a:r>
              <a:rPr lang="ru-RU" sz="2400"/>
              <a:t>    что такое звук</a:t>
            </a:r>
            <a:r>
              <a:rPr lang="en-US" sz="2400"/>
              <a:t>,</a:t>
            </a:r>
            <a:r>
              <a:rPr lang="ru-RU" sz="2400"/>
              <a:t> слово</a:t>
            </a:r>
            <a:r>
              <a:rPr lang="en-US" sz="2400"/>
              <a:t>,</a:t>
            </a:r>
            <a:r>
              <a:rPr lang="ru-RU" sz="2400"/>
              <a:t> предложение.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>
                <a:solidFill>
                  <a:srgbClr val="FF3300"/>
                </a:solidFill>
              </a:rPr>
              <a:t>Использование мнемотехники</a:t>
            </a:r>
            <a:br>
              <a:rPr lang="ru-RU" sz="3600">
                <a:solidFill>
                  <a:srgbClr val="FF3300"/>
                </a:solidFill>
              </a:rPr>
            </a:br>
            <a:r>
              <a:rPr lang="ru-RU" sz="3600">
                <a:solidFill>
                  <a:srgbClr val="FF3300"/>
                </a:solidFill>
              </a:rPr>
              <a:t>  для развития связной речи</a:t>
            </a:r>
            <a:br>
              <a:rPr lang="ru-RU" sz="3600">
                <a:solidFill>
                  <a:srgbClr val="FF3300"/>
                </a:solidFill>
              </a:rPr>
            </a:br>
            <a:r>
              <a:rPr lang="ru-RU" sz="3600">
                <a:solidFill>
                  <a:srgbClr val="FF3300"/>
                </a:solidFill>
              </a:rPr>
              <a:t>            дошкольников</a:t>
            </a:r>
            <a:r>
              <a:rPr lang="ru-RU" sz="3600"/>
              <a:t> 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>
                <a:solidFill>
                  <a:srgbClr val="FF3300"/>
                </a:solidFill>
              </a:rPr>
              <a:t>Мнемотехника</a:t>
            </a:r>
            <a:r>
              <a:rPr lang="ru-RU" sz="2400"/>
              <a:t> – это система методов и приёмов</a:t>
            </a:r>
            <a:r>
              <a:rPr lang="en-US" sz="2400"/>
              <a:t>,</a:t>
            </a:r>
            <a:r>
              <a:rPr lang="ru-RU" sz="2400"/>
              <a:t> обеспечивающих эффективное запоминание</a:t>
            </a:r>
            <a:r>
              <a:rPr lang="en-US" sz="2400"/>
              <a:t>,</a:t>
            </a:r>
            <a:endParaRPr lang="ru-RU" sz="2400"/>
          </a:p>
          <a:p>
            <a:pPr>
              <a:buFont typeface="Wingdings" pitchFamily="2" charset="2"/>
              <a:buNone/>
            </a:pPr>
            <a:r>
              <a:rPr lang="ru-RU" sz="2400"/>
              <a:t>    сохранение и воспроизведение информации.</a:t>
            </a:r>
          </a:p>
          <a:p>
            <a:pPr>
              <a:buFont typeface="Wingdings" pitchFamily="2" charset="2"/>
              <a:buNone/>
            </a:pPr>
            <a:r>
              <a:rPr lang="ru-RU" sz="2400"/>
              <a:t>Использование мнемотехники сокращает время обучения и одновременно решает следующие речевые задачи: обогащение словарного запаса</a:t>
            </a:r>
            <a:r>
              <a:rPr lang="en-US" sz="2400"/>
              <a:t>,</a:t>
            </a:r>
            <a:r>
              <a:rPr lang="ru-RU" sz="2400"/>
              <a:t> составление рассказов</a:t>
            </a:r>
            <a:r>
              <a:rPr lang="en-US" sz="2400"/>
              <a:t>,</a:t>
            </a:r>
            <a:r>
              <a:rPr lang="ru-RU" sz="2400"/>
              <a:t> пересказ худ. литературы</a:t>
            </a:r>
            <a:r>
              <a:rPr lang="en-US" sz="2400"/>
              <a:t>,</a:t>
            </a:r>
            <a:r>
              <a:rPr lang="ru-RU" sz="2400"/>
              <a:t> отгадывание и загадывание загадок</a:t>
            </a:r>
            <a:r>
              <a:rPr lang="en-US" sz="2400"/>
              <a:t>,</a:t>
            </a:r>
            <a:r>
              <a:rPr lang="ru-RU" sz="2400"/>
              <a:t> заучивание стихов.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solidFill>
                  <a:srgbClr val="FF3300"/>
                </a:solidFill>
              </a:rPr>
              <a:t>   Театрализованная деятельность как</a:t>
            </a:r>
            <a:br>
              <a:rPr lang="ru-RU" sz="2800">
                <a:solidFill>
                  <a:srgbClr val="FF3300"/>
                </a:solidFill>
              </a:rPr>
            </a:br>
            <a:r>
              <a:rPr lang="ru-RU" sz="2800">
                <a:solidFill>
                  <a:srgbClr val="FF3300"/>
                </a:solidFill>
              </a:rPr>
              <a:t>       средство развития речи детей</a:t>
            </a:r>
            <a:br>
              <a:rPr lang="ru-RU" sz="2800">
                <a:solidFill>
                  <a:srgbClr val="FF3300"/>
                </a:solidFill>
              </a:rPr>
            </a:br>
            <a:r>
              <a:rPr lang="ru-RU" sz="2800">
                <a:solidFill>
                  <a:srgbClr val="FF3300"/>
                </a:solidFill>
              </a:rPr>
              <a:t>              дошкольного возраста</a:t>
            </a:r>
          </a:p>
        </p:txBody>
      </p:sp>
      <p:sp>
        <p:nvSpPr>
          <p:cNvPr id="109582" name="Rectangle 14"/>
          <p:cNvSpPr>
            <a:spLocks noGrp="1" noChangeArrowheads="1"/>
          </p:cNvSpPr>
          <p:nvPr>
            <p:ph type="body" sz="half" idx="3"/>
          </p:nvPr>
        </p:nvSpPr>
        <p:spPr>
          <a:xfrm>
            <a:off x="1066800" y="1905000"/>
            <a:ext cx="7543800" cy="1981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dirty="0"/>
              <a:t>Театрализованные игры способствуют усвоению элементов речевого общения (мимика</a:t>
            </a:r>
            <a:r>
              <a:rPr lang="en-US" sz="1800" dirty="0"/>
              <a:t>,</a:t>
            </a:r>
            <a:r>
              <a:rPr lang="ru-RU" sz="1800" dirty="0"/>
              <a:t> жест</a:t>
            </a:r>
            <a:r>
              <a:rPr lang="en-US" sz="1800" dirty="0"/>
              <a:t>,</a:t>
            </a:r>
            <a:r>
              <a:rPr lang="ru-RU" sz="1800" dirty="0"/>
              <a:t> поза</a:t>
            </a:r>
            <a:r>
              <a:rPr lang="en-US" sz="1800" dirty="0"/>
              <a:t>,</a:t>
            </a:r>
            <a:r>
              <a:rPr lang="ru-RU" sz="1800" dirty="0"/>
              <a:t> интонация</a:t>
            </a:r>
            <a:r>
              <a:rPr lang="en-US" sz="1800" dirty="0"/>
              <a:t>,</a:t>
            </a:r>
            <a:r>
              <a:rPr lang="ru-RU" sz="1800" dirty="0"/>
              <a:t> модуляция голоса). Театрализованная деятельность – это не просто игра</a:t>
            </a:r>
            <a:r>
              <a:rPr lang="en-US" sz="1800" dirty="0"/>
              <a:t>,</a:t>
            </a:r>
            <a:r>
              <a:rPr lang="ru-RU" sz="1800" dirty="0"/>
              <a:t> а ещё и прекрасное средство для интенсивного развития речи детей</a:t>
            </a:r>
            <a:r>
              <a:rPr lang="en-US" sz="1800" dirty="0"/>
              <a:t>,</a:t>
            </a:r>
            <a:r>
              <a:rPr lang="ru-RU" sz="1800" dirty="0"/>
              <a:t> обогащение словаря</a:t>
            </a:r>
            <a:r>
              <a:rPr lang="en-US" sz="1800" dirty="0"/>
              <a:t>,</a:t>
            </a:r>
            <a:r>
              <a:rPr lang="ru-RU" sz="1800" dirty="0"/>
              <a:t> а так же развития мышления</a:t>
            </a:r>
            <a:r>
              <a:rPr lang="en-US" sz="1800" dirty="0"/>
              <a:t>,</a:t>
            </a:r>
            <a:r>
              <a:rPr lang="ru-RU" sz="1800" dirty="0"/>
              <a:t> воображения</a:t>
            </a:r>
            <a:r>
              <a:rPr lang="en-US" sz="1800" dirty="0"/>
              <a:t>,</a:t>
            </a:r>
            <a:r>
              <a:rPr lang="ru-RU" sz="1800" dirty="0"/>
              <a:t> внимания и памяти</a:t>
            </a:r>
            <a:r>
              <a:rPr lang="en-US" sz="1800" dirty="0"/>
              <a:t>,</a:t>
            </a:r>
            <a:r>
              <a:rPr lang="ru-RU" sz="1800" dirty="0"/>
              <a:t> что является психологической основой правильной речи.</a:t>
            </a:r>
          </a:p>
        </p:txBody>
      </p:sp>
      <p:pic>
        <p:nvPicPr>
          <p:cNvPr id="3" name="Picture 2" descr="C:\Users\User\Downloads\IMG-0ec1bd159440fc42ed3b4e24d4075d53-V.jpg"/>
          <p:cNvPicPr>
            <a:picLocks noChangeAspect="1" noChangeArrowheads="1"/>
          </p:cNvPicPr>
          <p:nvPr/>
        </p:nvPicPr>
        <p:blipFill>
          <a:blip r:embed="rId3" cstate="print"/>
          <a:srcRect t="16101"/>
          <a:stretch>
            <a:fillRect/>
          </a:stretch>
        </p:blipFill>
        <p:spPr bwMode="auto">
          <a:xfrm>
            <a:off x="336492" y="3757617"/>
            <a:ext cx="2611214" cy="2921039"/>
          </a:xfrm>
          <a:prstGeom prst="rect">
            <a:avLst/>
          </a:prstGeom>
          <a:noFill/>
        </p:spPr>
      </p:pic>
      <p:pic>
        <p:nvPicPr>
          <p:cNvPr id="1028" name="Picture 4" descr="C:\Users\User\Downloads\IMG-540e3e913599d96ea3c5b1ebfb3f411f-V.jpg"/>
          <p:cNvPicPr>
            <a:picLocks noChangeAspect="1" noChangeArrowheads="1"/>
          </p:cNvPicPr>
          <p:nvPr/>
        </p:nvPicPr>
        <p:blipFill>
          <a:blip r:embed="rId4" cstate="print"/>
          <a:srcRect b="15621"/>
          <a:stretch>
            <a:fillRect/>
          </a:stretch>
        </p:blipFill>
        <p:spPr bwMode="auto">
          <a:xfrm>
            <a:off x="6251598" y="3721104"/>
            <a:ext cx="2661282" cy="2994066"/>
          </a:xfrm>
          <a:prstGeom prst="rect">
            <a:avLst/>
          </a:prstGeom>
          <a:noFill/>
        </p:spPr>
      </p:pic>
      <p:pic>
        <p:nvPicPr>
          <p:cNvPr id="1029" name="Picture 5" descr="C:\Users\User\Downloads\IMG-e8bdab817e89b255efd73742f9c1fd34-V.jpg"/>
          <p:cNvPicPr>
            <a:picLocks noChangeAspect="1" noChangeArrowheads="1"/>
          </p:cNvPicPr>
          <p:nvPr/>
        </p:nvPicPr>
        <p:blipFill>
          <a:blip r:embed="rId5" cstate="print"/>
          <a:srcRect t="10946"/>
          <a:stretch>
            <a:fillRect/>
          </a:stretch>
        </p:blipFill>
        <p:spPr bwMode="auto">
          <a:xfrm>
            <a:off x="3367071" y="3721104"/>
            <a:ext cx="2501856" cy="2970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912</Words>
  <Application>Microsoft Office PowerPoint</Application>
  <PresentationFormat>Экран (4:3)</PresentationFormat>
  <Paragraphs>64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Сумерки</vt:lpstr>
      <vt:lpstr>«Развитие речи дошкольников в играх и упражнениях»</vt:lpstr>
      <vt:lpstr>Презентация PowerPoint</vt:lpstr>
      <vt:lpstr>Презентация PowerPoint</vt:lpstr>
      <vt:lpstr>       Основные задачи                    речевого развития </vt:lpstr>
      <vt:lpstr>    Игры и упражнения для            развития речи     младших дошкольников</vt:lpstr>
      <vt:lpstr>     ИГРЫ И УПРАЖНЕНИЯ           ДЛЯ РАЗВИТИЯ РЕЧИ ДЕТЕЙ      ПЯТОГО ГОДА ЖИЗНИ</vt:lpstr>
      <vt:lpstr>  Игры и упражнения по развитию         речи для детей старшего дошкольного  возраста (6-7 лет) </vt:lpstr>
      <vt:lpstr>Использование мнемотехники   для развития связной речи             дошкольников </vt:lpstr>
      <vt:lpstr>   Театрализованная деятельность как        средство развития речи детей               дошкольного возраста</vt:lpstr>
      <vt:lpstr>  Музыкальные занятия и          развитие речи</vt:lpstr>
      <vt:lpstr>Художественное творчество и развитие речи</vt:lpstr>
      <vt:lpstr>Презентация PowerPoint</vt:lpstr>
      <vt:lpstr>Основные виды дидактических игр</vt:lpstr>
      <vt:lpstr>Презентация PowerPoint</vt:lpstr>
      <vt:lpstr>Пальчиковые игры как способ развития речи детей  дошкольного возраста</vt:lpstr>
      <vt:lpstr>Пальчиковые игры, сопровождаемые речью, превращаются  в мини спектакли. Они увлекают детей и приносят  им  радость. Дети могут многое запомнить и воспроизвести.</vt:lpstr>
      <vt:lpstr>Презентация PowerPoint</vt:lpstr>
      <vt:lpstr>Презентация PowerPoint</vt:lpstr>
      <vt:lpstr>Подвижные игры в речевом развитии</vt:lpstr>
      <vt:lpstr>Предметно развивающая среда в группе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Влад</dc:creator>
  <cp:keywords>речь</cp:keywords>
  <cp:lastModifiedBy>ДC-17</cp:lastModifiedBy>
  <cp:revision>84</cp:revision>
  <dcterms:created xsi:type="dcterms:W3CDTF">2015-03-28T18:49:20Z</dcterms:created>
  <dcterms:modified xsi:type="dcterms:W3CDTF">2026-02-03T11:13:02Z</dcterms:modified>
  <cp:version>0906.0100.01</cp:version>
</cp:coreProperties>
</file>