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HEIC" ContentType="image/p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00080"/>
    <a:srgbClr val="0000FF"/>
    <a:srgbClr val="66FF99"/>
    <a:srgbClr val="FF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766B2F-397A-4BE4-8709-4AF16AE2D7EC}" type="datetimeFigureOut">
              <a:rPr lang="ru-RU" smtClean="0"/>
              <a:t>18.10.2024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133996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766B2F-397A-4BE4-8709-4AF16AE2D7EC}" type="datetimeFigureOut">
              <a:rPr lang="ru-RU" smtClean="0"/>
              <a:t>18.10.2024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16898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766B2F-397A-4BE4-8709-4AF16AE2D7EC}" type="datetimeFigureOut">
              <a:rPr lang="ru-RU" smtClean="0"/>
              <a:t>18.10.2024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322095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766B2F-397A-4BE4-8709-4AF16AE2D7EC}" type="datetimeFigureOut">
              <a:rPr lang="ru-RU" smtClean="0"/>
              <a:t>18.10.2024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107584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766B2F-397A-4BE4-8709-4AF16AE2D7EC}" type="datetimeFigureOut">
              <a:rPr lang="ru-RU" smtClean="0"/>
              <a:t>18.10.2024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107702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766B2F-397A-4BE4-8709-4AF16AE2D7EC}" type="datetimeFigureOut">
              <a:rPr lang="ru-RU" smtClean="0"/>
              <a:t>18.10.2024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158922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766B2F-397A-4BE4-8709-4AF16AE2D7EC}" type="datetimeFigureOut">
              <a:rPr lang="ru-RU" smtClean="0"/>
              <a:t>18.10.2024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204831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766B2F-397A-4BE4-8709-4AF16AE2D7EC}" type="datetimeFigureOut">
              <a:rPr lang="ru-RU" smtClean="0"/>
              <a:t>18.10.2024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44474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766B2F-397A-4BE4-8709-4AF16AE2D7EC}" type="datetimeFigureOut">
              <a:rPr lang="ru-RU" smtClean="0"/>
              <a:t>18.10.2024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74895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2766B2F-397A-4BE4-8709-4AF16AE2D7EC}" type="datetimeFigureOut">
              <a:rPr lang="ru-RU" smtClean="0"/>
              <a:t>18.10.2024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326781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2766B2F-397A-4BE4-8709-4AF16AE2D7EC}" type="datetimeFigureOut">
              <a:rPr lang="ru-RU" smtClean="0"/>
              <a:t>18.10.2024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B180D0-A4D9-4112-9CA4-30F253ECB1B1}" type="slidenum">
              <a:rPr lang="ru-RU" smtClean="0"/>
              <a:t>‹#›</a:t>
            </a:fld>
            <a:endParaRPr lang="ru-RU"/>
          </a:p>
        </p:txBody>
      </p:sp>
    </p:spTree>
    <p:extLst>
      <p:ext uri="{BB962C8B-B14F-4D97-AF65-F5344CB8AC3E}">
        <p14:creationId xmlns:p14="http://schemas.microsoft.com/office/powerpoint/2010/main" val="169483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66B2F-397A-4BE4-8709-4AF16AE2D7EC}" type="datetimeFigureOut">
              <a:rPr lang="ru-RU" smtClean="0"/>
              <a:t>18.10.2024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180D0-A4D9-4112-9CA4-30F253ECB1B1}" type="slidenum">
              <a:rPr lang="ru-RU" smtClean="0"/>
              <a:t>‹#›</a:t>
            </a:fld>
            <a:endParaRPr lang="ru-RU"/>
          </a:p>
        </p:txBody>
      </p:sp>
    </p:spTree>
    <p:extLst>
      <p:ext uri="{BB962C8B-B14F-4D97-AF65-F5344CB8AC3E}">
        <p14:creationId xmlns:p14="http://schemas.microsoft.com/office/powerpoint/2010/main" val="4317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HEIC"/><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5280" y="1463040"/>
            <a:ext cx="8991600" cy="1046480"/>
          </a:xfrm>
        </p:spPr>
        <p:txBody>
          <a:bodyPr>
            <a:noAutofit/>
          </a:bodyPr>
          <a:lstStyle/>
          <a:p>
            <a:pPr algn="ctr">
              <a:lnSpc>
                <a:spcPct val="100000"/>
              </a:lnSpc>
            </a:pP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Муниципальное </a:t>
            </a:r>
            <a:r>
              <a:rPr lang="ru-RU" sz="1600" dirty="0">
                <a:latin typeface="Times New Roman" panose="02020603050405020304" pitchFamily="18" charset="0"/>
                <a:cs typeface="Times New Roman" panose="02020603050405020304" pitchFamily="18" charset="0"/>
              </a:rPr>
              <a:t>дошкольное образовательное автономное </a:t>
            </a:r>
            <a:r>
              <a:rPr lang="ru-RU" sz="1600" dirty="0" smtClean="0">
                <a:latin typeface="Times New Roman" panose="02020603050405020304" pitchFamily="18" charset="0"/>
                <a:cs typeface="Times New Roman" panose="02020603050405020304" pitchFamily="18" charset="0"/>
              </a:rPr>
              <a:t>учреждение</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Детский </a:t>
            </a:r>
            <a:r>
              <a:rPr lang="ru-RU" sz="1600" dirty="0">
                <a:latin typeface="Times New Roman" panose="02020603050405020304" pitchFamily="18" charset="0"/>
                <a:cs typeface="Times New Roman" panose="02020603050405020304" pitchFamily="18" charset="0"/>
              </a:rPr>
              <a:t>сад № 65 общеразвивающего вида с приоритетным осуществлением познавательно-речевого развития воспитанников г. </a:t>
            </a:r>
            <a:r>
              <a:rPr lang="ru-RU" sz="1600" dirty="0" smtClean="0">
                <a:latin typeface="Times New Roman" panose="02020603050405020304" pitchFamily="18" charset="0"/>
                <a:cs typeface="Times New Roman" panose="02020603050405020304" pitchFamily="18" charset="0"/>
              </a:rPr>
              <a:t>Орска</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4000" b="1" i="1" dirty="0" smtClean="0">
                <a:solidFill>
                  <a:srgbClr val="C00000"/>
                </a:solidFill>
                <a:latin typeface="Times New Roman" panose="02020603050405020304" pitchFamily="18" charset="0"/>
                <a:cs typeface="Times New Roman" panose="02020603050405020304" pitchFamily="18" charset="0"/>
              </a:rPr>
              <a:t>Дидактическое </a:t>
            </a:r>
            <a:r>
              <a:rPr lang="ru-RU" sz="4000" b="1" i="1" dirty="0" smtClean="0">
                <a:solidFill>
                  <a:srgbClr val="C00000"/>
                </a:solidFill>
                <a:latin typeface="Times New Roman" panose="02020603050405020304" pitchFamily="18" charset="0"/>
                <a:cs typeface="Times New Roman" panose="02020603050405020304" pitchFamily="18" charset="0"/>
              </a:rPr>
              <a:t>пособие по экологии</a:t>
            </a:r>
            <a:br>
              <a:rPr lang="ru-RU" sz="4000" b="1" i="1" dirty="0" smtClean="0">
                <a:solidFill>
                  <a:srgbClr val="C00000"/>
                </a:solidFill>
                <a:latin typeface="Times New Roman" panose="02020603050405020304" pitchFamily="18" charset="0"/>
                <a:cs typeface="Times New Roman" panose="02020603050405020304" pitchFamily="18" charset="0"/>
              </a:rPr>
            </a:br>
            <a:r>
              <a:rPr lang="en-US" sz="4000" b="1" i="1" dirty="0" smtClean="0">
                <a:solidFill>
                  <a:srgbClr val="C00000"/>
                </a:solidFill>
                <a:latin typeface="Times New Roman" panose="02020603050405020304" pitchFamily="18" charset="0"/>
                <a:cs typeface="Times New Roman" panose="02020603050405020304" pitchFamily="18" charset="0"/>
              </a:rPr>
              <a:t>“</a:t>
            </a:r>
            <a:r>
              <a:rPr lang="ru-RU" sz="4000" b="1" i="1" dirty="0" err="1" smtClean="0">
                <a:solidFill>
                  <a:srgbClr val="C00000"/>
                </a:solidFill>
                <a:latin typeface="Times New Roman" panose="02020603050405020304" pitchFamily="18" charset="0"/>
                <a:cs typeface="Times New Roman" panose="02020603050405020304" pitchFamily="18" charset="0"/>
              </a:rPr>
              <a:t>Сотер</a:t>
            </a:r>
            <a:r>
              <a:rPr lang="ru-RU" sz="4000" b="1" i="1" dirty="0" smtClean="0">
                <a:solidFill>
                  <a:srgbClr val="C00000"/>
                </a:solidFill>
                <a:latin typeface="Times New Roman" panose="02020603050405020304" pitchFamily="18" charset="0"/>
                <a:cs typeface="Times New Roman" panose="02020603050405020304" pitchFamily="18" charset="0"/>
              </a:rPr>
              <a:t> из бросового материала</a:t>
            </a:r>
            <a:r>
              <a:rPr lang="en-US" sz="4000" b="1" i="1" dirty="0" smtClean="0">
                <a:solidFill>
                  <a:srgbClr val="C00000"/>
                </a:solidFill>
                <a:latin typeface="Times New Roman" panose="02020603050405020304" pitchFamily="18" charset="0"/>
                <a:cs typeface="Times New Roman" panose="02020603050405020304" pitchFamily="18" charset="0"/>
              </a:rPr>
              <a:t>” </a:t>
            </a:r>
            <a:r>
              <a:rPr lang="ru-RU" sz="4000" b="1" i="1" dirty="0" smtClean="0">
                <a:solidFill>
                  <a:srgbClr val="C00000"/>
                </a:solidFill>
                <a:latin typeface="Times New Roman" panose="02020603050405020304" pitchFamily="18" charset="0"/>
                <a:cs typeface="Times New Roman" panose="02020603050405020304" pitchFamily="18" charset="0"/>
              </a:rPr>
              <a:t>для детей среднего дошкольного возраста</a:t>
            </a:r>
            <a:endParaRPr lang="ru-RU" sz="4000" b="1" i="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60080" y="4561839"/>
            <a:ext cx="3418840" cy="1919923"/>
          </a:xfrm>
        </p:spPr>
        <p:txBody>
          <a:bodyPr>
            <a:normAutofit fontScale="92500" lnSpcReduction="20000"/>
          </a:bodyPr>
          <a:lstStyle/>
          <a:p>
            <a:pPr marL="0" indent="0">
              <a:buNone/>
            </a:pPr>
            <a:endParaRPr lang="ru-RU" b="1" i="1" dirty="0" smtClean="0">
              <a:solidFill>
                <a:srgbClr val="0000FF"/>
              </a:solidFill>
              <a:latin typeface="Times New Roman" panose="02020603050405020304" pitchFamily="18" charset="0"/>
              <a:cs typeface="Times New Roman" panose="02020603050405020304" pitchFamily="18" charset="0"/>
            </a:endParaRPr>
          </a:p>
          <a:p>
            <a:pPr marL="0" indent="0">
              <a:buNone/>
            </a:pPr>
            <a:endParaRPr lang="ru-RU" b="1" i="1" dirty="0">
              <a:solidFill>
                <a:srgbClr val="0000FF"/>
              </a:solidFill>
              <a:latin typeface="Times New Roman" panose="02020603050405020304" pitchFamily="18" charset="0"/>
              <a:cs typeface="Times New Roman" panose="02020603050405020304" pitchFamily="18" charset="0"/>
            </a:endParaRPr>
          </a:p>
          <a:p>
            <a:pPr marL="0" indent="0">
              <a:buNone/>
            </a:pPr>
            <a:r>
              <a:rPr lang="ru-RU" b="1" i="1" dirty="0" smtClean="0">
                <a:solidFill>
                  <a:srgbClr val="0000FF"/>
                </a:solidFill>
                <a:latin typeface="Times New Roman" panose="02020603050405020304" pitchFamily="18" charset="0"/>
                <a:cs typeface="Times New Roman" panose="02020603050405020304" pitchFamily="18" charset="0"/>
              </a:rPr>
              <a:t>Воспитатель </a:t>
            </a:r>
            <a:r>
              <a:rPr lang="ru-RU" b="1" i="1" dirty="0" smtClean="0">
                <a:solidFill>
                  <a:srgbClr val="0000FF"/>
                </a:solidFill>
                <a:latin typeface="Times New Roman" panose="02020603050405020304" pitchFamily="18" charset="0"/>
                <a:cs typeface="Times New Roman" panose="02020603050405020304" pitchFamily="18" charset="0"/>
              </a:rPr>
              <a:t>Мамбетова Юлия Аликовна</a:t>
            </a:r>
            <a:endParaRPr lang="ru-RU"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62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047240" y="131445"/>
            <a:ext cx="10043160" cy="6381115"/>
          </a:xfrm>
        </p:spPr>
        <p:txBody>
          <a:bodyPr>
            <a:normAutofit/>
          </a:bodyPr>
          <a:lstStyle/>
          <a:p>
            <a:r>
              <a:rPr lang="ru-RU" sz="3200" i="1" u="sng" dirty="0">
                <a:solidFill>
                  <a:srgbClr val="0000FF"/>
                </a:solidFill>
                <a:latin typeface="Times New Roman" panose="02020603050405020304" pitchFamily="18" charset="0"/>
                <a:cs typeface="Times New Roman" panose="02020603050405020304" pitchFamily="18" charset="0"/>
              </a:rPr>
              <a:t>Цель</a:t>
            </a:r>
            <a:r>
              <a:rPr lang="ru-RU" sz="3200" i="1" dirty="0">
                <a:solidFill>
                  <a:srgbClr val="0000FF"/>
                </a:solidFill>
                <a:latin typeface="Times New Roman" panose="02020603050405020304" pitchFamily="18" charset="0"/>
                <a:cs typeface="Times New Roman" panose="02020603050405020304" pitchFamily="18" charset="0"/>
              </a:rPr>
              <a:t>: Повышение уровня экологической культуры и информированности о проблеме обращения с отходами.</a:t>
            </a:r>
            <a:br>
              <a:rPr lang="ru-RU" sz="3200" i="1" dirty="0">
                <a:solidFill>
                  <a:srgbClr val="0000FF"/>
                </a:solidFill>
                <a:latin typeface="Times New Roman" panose="02020603050405020304" pitchFamily="18" charset="0"/>
                <a:cs typeface="Times New Roman" panose="02020603050405020304" pitchFamily="18" charset="0"/>
              </a:rPr>
            </a:br>
            <a:r>
              <a:rPr lang="ru-RU" sz="3200" i="1" u="sng" dirty="0">
                <a:solidFill>
                  <a:srgbClr val="0000FF"/>
                </a:solidFill>
                <a:latin typeface="Times New Roman" panose="02020603050405020304" pitchFamily="18" charset="0"/>
                <a:cs typeface="Times New Roman" panose="02020603050405020304" pitchFamily="18" charset="0"/>
              </a:rPr>
              <a:t>Задачи</a:t>
            </a:r>
            <a:r>
              <a:rPr lang="ru-RU" sz="3200" i="1" dirty="0">
                <a:solidFill>
                  <a:srgbClr val="0000FF"/>
                </a:solidFill>
                <a:latin typeface="Times New Roman" panose="02020603050405020304" pitchFamily="18" charset="0"/>
                <a:cs typeface="Times New Roman" panose="02020603050405020304" pitchFamily="18" charset="0"/>
              </a:rPr>
              <a:t>:</a:t>
            </a:r>
            <a:br>
              <a:rPr lang="ru-RU" sz="3200" i="1" dirty="0">
                <a:solidFill>
                  <a:srgbClr val="0000FF"/>
                </a:solidFill>
                <a:latin typeface="Times New Roman" panose="02020603050405020304" pitchFamily="18" charset="0"/>
                <a:cs typeface="Times New Roman" panose="02020603050405020304" pitchFamily="18" charset="0"/>
              </a:rPr>
            </a:br>
            <a:r>
              <a:rPr lang="ru-RU" sz="3200" i="1" dirty="0">
                <a:solidFill>
                  <a:srgbClr val="0000FF"/>
                </a:solidFill>
                <a:latin typeface="Times New Roman" panose="02020603050405020304" pitchFamily="18" charset="0"/>
                <a:cs typeface="Times New Roman" panose="02020603050405020304" pitchFamily="18" charset="0"/>
              </a:rPr>
              <a:t>1. Формировать представления у детей о том, что вторичная переработка мусора необходима для сохранения окружающей среды.</a:t>
            </a:r>
            <a:br>
              <a:rPr lang="ru-RU" sz="3200" i="1" dirty="0">
                <a:solidFill>
                  <a:srgbClr val="0000FF"/>
                </a:solidFill>
                <a:latin typeface="Times New Roman" panose="02020603050405020304" pitchFamily="18" charset="0"/>
                <a:cs typeface="Times New Roman" panose="02020603050405020304" pitchFamily="18" charset="0"/>
              </a:rPr>
            </a:br>
            <a:r>
              <a:rPr lang="ru-RU" sz="3200" i="1" dirty="0">
                <a:solidFill>
                  <a:srgbClr val="0000FF"/>
                </a:solidFill>
                <a:latin typeface="Times New Roman" panose="02020603050405020304" pitchFamily="18" charset="0"/>
                <a:cs typeface="Times New Roman" panose="02020603050405020304" pitchFamily="18" charset="0"/>
              </a:rPr>
              <a:t>2. Развивать умения дифференцировать, сортировать предметы по материалам, из которых они были изготовлены.</a:t>
            </a:r>
            <a:br>
              <a:rPr lang="ru-RU" sz="3200" i="1" dirty="0">
                <a:solidFill>
                  <a:srgbClr val="0000FF"/>
                </a:solidFill>
                <a:latin typeface="Times New Roman" panose="02020603050405020304" pitchFamily="18" charset="0"/>
                <a:cs typeface="Times New Roman" panose="02020603050405020304" pitchFamily="18" charset="0"/>
              </a:rPr>
            </a:br>
            <a:r>
              <a:rPr lang="ru-RU" sz="3200" i="1" dirty="0">
                <a:solidFill>
                  <a:srgbClr val="0000FF"/>
                </a:solidFill>
                <a:latin typeface="Times New Roman" panose="02020603050405020304" pitchFamily="18" charset="0"/>
                <a:cs typeface="Times New Roman" panose="02020603050405020304" pitchFamily="18" charset="0"/>
              </a:rPr>
              <a:t>3. Развивать логическое мышление, наблюдательность, внимание, память.</a:t>
            </a:r>
            <a:br>
              <a:rPr lang="ru-RU" sz="3200" i="1" dirty="0">
                <a:solidFill>
                  <a:srgbClr val="0000FF"/>
                </a:solidFill>
                <a:latin typeface="Times New Roman" panose="02020603050405020304" pitchFamily="18" charset="0"/>
                <a:cs typeface="Times New Roman" panose="02020603050405020304" pitchFamily="18" charset="0"/>
              </a:rPr>
            </a:br>
            <a:r>
              <a:rPr lang="ru-RU" sz="3200" i="1" dirty="0">
                <a:solidFill>
                  <a:srgbClr val="0000FF"/>
                </a:solidFill>
                <a:latin typeface="Times New Roman" panose="02020603050405020304" pitchFamily="18" charset="0"/>
                <a:cs typeface="Times New Roman" panose="02020603050405020304" pitchFamily="18" charset="0"/>
              </a:rPr>
              <a:t>4. Воспитывать любовь и бережное отношение к природе.</a:t>
            </a:r>
            <a:br>
              <a:rPr lang="ru-RU" sz="3200" i="1" dirty="0">
                <a:solidFill>
                  <a:srgbClr val="0000FF"/>
                </a:solidFill>
                <a:latin typeface="Times New Roman" panose="02020603050405020304" pitchFamily="18" charset="0"/>
                <a:cs typeface="Times New Roman" panose="02020603050405020304" pitchFamily="18" charset="0"/>
              </a:rPr>
            </a:br>
            <a:endParaRPr lang="ru-RU" sz="32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74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7231062" y="124460"/>
            <a:ext cx="4873625" cy="4873625"/>
          </a:xfrm>
        </p:spPr>
      </p:pic>
      <p:sp>
        <p:nvSpPr>
          <p:cNvPr id="6" name="Текст 5"/>
          <p:cNvSpPr>
            <a:spLocks noGrp="1"/>
          </p:cNvSpPr>
          <p:nvPr>
            <p:ph type="body" sz="half" idx="2"/>
          </p:nvPr>
        </p:nvSpPr>
        <p:spPr>
          <a:xfrm>
            <a:off x="1625600" y="457200"/>
            <a:ext cx="5056505" cy="3811588"/>
          </a:xfrm>
        </p:spPr>
        <p:txBody>
          <a:bodyPr>
            <a:noAutofit/>
          </a:bodyPr>
          <a:lstStyle/>
          <a:p>
            <a:r>
              <a:rPr lang="ru-RU" sz="2800" dirty="0">
                <a:solidFill>
                  <a:srgbClr val="0000FF"/>
                </a:solidFill>
                <a:latin typeface="Times New Roman" panose="02020603050405020304" pitchFamily="18" charset="0"/>
                <a:cs typeface="Times New Roman" panose="02020603050405020304" pitchFamily="18" charset="0"/>
              </a:rPr>
              <a:t>Пособие состоит из контейнеров для </a:t>
            </a:r>
            <a:r>
              <a:rPr lang="ru-RU" sz="2800" dirty="0" smtClean="0">
                <a:solidFill>
                  <a:srgbClr val="0000FF"/>
                </a:solidFill>
                <a:latin typeface="Times New Roman" panose="02020603050405020304" pitchFamily="18" charset="0"/>
                <a:cs typeface="Times New Roman" panose="02020603050405020304" pitchFamily="18" charset="0"/>
              </a:rPr>
              <a:t>сортировки, </a:t>
            </a:r>
            <a:r>
              <a:rPr lang="ru-RU" sz="2800" dirty="0">
                <a:solidFill>
                  <a:srgbClr val="0000FF"/>
                </a:solidFill>
                <a:latin typeface="Times New Roman" panose="02020603050405020304" pitchFamily="18" charset="0"/>
                <a:cs typeface="Times New Roman" panose="02020603050405020304" pitchFamily="18" charset="0"/>
              </a:rPr>
              <a:t>к ним </a:t>
            </a:r>
            <a:r>
              <a:rPr lang="ru-RU" sz="2800" dirty="0" smtClean="0">
                <a:solidFill>
                  <a:srgbClr val="0000FF"/>
                </a:solidFill>
                <a:latin typeface="Times New Roman" panose="02020603050405020304" pitchFamily="18" charset="0"/>
                <a:cs typeface="Times New Roman" panose="02020603050405020304" pitchFamily="18" charset="0"/>
              </a:rPr>
              <a:t>прилагаются </a:t>
            </a:r>
            <a:r>
              <a:rPr lang="ru-RU" sz="2800" dirty="0" err="1" smtClean="0">
                <a:solidFill>
                  <a:srgbClr val="0000FF"/>
                </a:solidFill>
                <a:latin typeface="Times New Roman" panose="02020603050405020304" pitchFamily="18" charset="0"/>
                <a:cs typeface="Times New Roman" panose="02020603050405020304" pitchFamily="18" charset="0"/>
              </a:rPr>
              <a:t>шишки,пластиковые</a:t>
            </a:r>
            <a:r>
              <a:rPr lang="ru-RU" sz="2800" dirty="0" smtClean="0">
                <a:solidFill>
                  <a:srgbClr val="0000FF"/>
                </a:solidFill>
                <a:latin typeface="Times New Roman" panose="02020603050405020304" pitchFamily="18" charset="0"/>
                <a:cs typeface="Times New Roman" panose="02020603050405020304" pitchFamily="18" charset="0"/>
              </a:rPr>
              <a:t> </a:t>
            </a:r>
            <a:r>
              <a:rPr lang="ru-RU" sz="2800" dirty="0" err="1" smtClean="0">
                <a:solidFill>
                  <a:srgbClr val="0000FF"/>
                </a:solidFill>
                <a:latin typeface="Times New Roman" panose="02020603050405020304" pitchFamily="18" charset="0"/>
                <a:cs typeface="Times New Roman" panose="02020603050405020304" pitchFamily="18" charset="0"/>
              </a:rPr>
              <a:t>крышки,картон</a:t>
            </a:r>
            <a:r>
              <a:rPr lang="ru-RU" sz="2800" dirty="0" smtClean="0">
                <a:solidFill>
                  <a:srgbClr val="0000FF"/>
                </a:solidFill>
                <a:latin typeface="Times New Roman" panose="02020603050405020304" pitchFamily="18" charset="0"/>
                <a:cs typeface="Times New Roman" panose="02020603050405020304" pitchFamily="18" charset="0"/>
              </a:rPr>
              <a:t> и камешки декоративные. </a:t>
            </a:r>
            <a:r>
              <a:rPr lang="ru-RU" sz="2800" dirty="0">
                <a:solidFill>
                  <a:srgbClr val="0000FF"/>
                </a:solidFill>
                <a:latin typeface="Times New Roman" panose="02020603050405020304" pitchFamily="18" charset="0"/>
                <a:cs typeface="Times New Roman" panose="02020603050405020304" pitchFamily="18" charset="0"/>
              </a:rPr>
              <a:t>Дети, определяя материал, из которого изготовлена ненужная вещь, называют его и выбрасывают в контейнер в соответствии с картинкой на нем.</a:t>
            </a:r>
          </a:p>
        </p:txBody>
      </p:sp>
    </p:spTree>
    <p:extLst>
      <p:ext uri="{BB962C8B-B14F-4D97-AF65-F5344CB8AC3E}">
        <p14:creationId xmlns:p14="http://schemas.microsoft.com/office/powerpoint/2010/main" val="67467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4188" y="132080"/>
            <a:ext cx="3932237" cy="1600200"/>
          </a:xfrm>
        </p:spPr>
        <p:txBody>
          <a:bodyPr>
            <a:normAutofit fontScale="90000"/>
          </a:bodyPr>
          <a:lstStyle/>
          <a:p>
            <a:pPr algn="ctr"/>
            <a:r>
              <a:rPr lang="ru-RU" b="1" i="1" dirty="0" smtClean="0">
                <a:solidFill>
                  <a:srgbClr val="0000FF"/>
                </a:solidFill>
                <a:latin typeface="Times New Roman" panose="02020603050405020304" pitchFamily="18" charset="0"/>
                <a:cs typeface="Times New Roman" panose="02020603050405020304" pitchFamily="18" charset="0"/>
              </a:rPr>
              <a:t>Какой бросовый материал использовали для изготовления пособия</a:t>
            </a:r>
            <a:endParaRPr lang="ru-RU" b="1" i="1" dirty="0">
              <a:solidFill>
                <a:srgbClr val="0000FF"/>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half" idx="2"/>
          </p:nvPr>
        </p:nvSpPr>
        <p:spPr>
          <a:xfrm>
            <a:off x="5091023" y="1891211"/>
            <a:ext cx="2858452" cy="3481388"/>
          </a:xfrm>
        </p:spPr>
        <p:txBody>
          <a:bodyPr>
            <a:noAutofit/>
          </a:bodyPr>
          <a:lstStyle/>
          <a:p>
            <a:r>
              <a:rPr lang="ru-RU" sz="2800" dirty="0" smtClean="0">
                <a:solidFill>
                  <a:srgbClr val="800080"/>
                </a:solidFill>
                <a:latin typeface="Times New Roman" panose="02020603050405020304" pitchFamily="18" charset="0"/>
                <a:cs typeface="Times New Roman" panose="02020603050405020304" pitchFamily="18" charset="0"/>
              </a:rPr>
              <a:t>Шишки</a:t>
            </a:r>
          </a:p>
          <a:p>
            <a:r>
              <a:rPr lang="ru-RU" sz="2800" dirty="0" smtClean="0">
                <a:solidFill>
                  <a:srgbClr val="800080"/>
                </a:solidFill>
                <a:latin typeface="Times New Roman" panose="02020603050405020304" pitchFamily="18" charset="0"/>
                <a:cs typeface="Times New Roman" panose="02020603050405020304" pitchFamily="18" charset="0"/>
              </a:rPr>
              <a:t>Картон</a:t>
            </a:r>
          </a:p>
          <a:p>
            <a:r>
              <a:rPr lang="ru-RU" sz="2800" dirty="0" smtClean="0">
                <a:solidFill>
                  <a:srgbClr val="800080"/>
                </a:solidFill>
                <a:latin typeface="Times New Roman" panose="02020603050405020304" pitchFamily="18" charset="0"/>
                <a:cs typeface="Times New Roman" panose="02020603050405020304" pitchFamily="18" charset="0"/>
              </a:rPr>
              <a:t>Пластиковые крышки</a:t>
            </a:r>
          </a:p>
          <a:p>
            <a:r>
              <a:rPr lang="ru-RU" sz="2800" dirty="0" smtClean="0">
                <a:solidFill>
                  <a:srgbClr val="800080"/>
                </a:solidFill>
                <a:latin typeface="Times New Roman" panose="02020603050405020304" pitchFamily="18" charset="0"/>
                <a:cs typeface="Times New Roman" panose="02020603050405020304" pitchFamily="18" charset="0"/>
              </a:rPr>
              <a:t>Декоративные камешки</a:t>
            </a:r>
          </a:p>
          <a:p>
            <a:r>
              <a:rPr lang="ru-RU" sz="2800" dirty="0" smtClean="0">
                <a:solidFill>
                  <a:srgbClr val="800080"/>
                </a:solidFill>
                <a:latin typeface="Times New Roman" panose="02020603050405020304" pitchFamily="18" charset="0"/>
                <a:cs typeface="Times New Roman" panose="02020603050405020304" pitchFamily="18" charset="0"/>
              </a:rPr>
              <a:t>Коробки от чая</a:t>
            </a:r>
          </a:p>
          <a:p>
            <a:r>
              <a:rPr lang="ru-RU" sz="2800" dirty="0" smtClean="0">
                <a:solidFill>
                  <a:srgbClr val="800080"/>
                </a:solidFill>
                <a:latin typeface="Times New Roman" panose="02020603050405020304" pitchFamily="18" charset="0"/>
                <a:cs typeface="Times New Roman" panose="02020603050405020304" pitchFamily="18" charset="0"/>
              </a:rPr>
              <a:t>Самоклеящаяся  бумага</a:t>
            </a:r>
          </a:p>
        </p:txBody>
      </p:sp>
    </p:spTree>
    <p:extLst>
      <p:ext uri="{BB962C8B-B14F-4D97-AF65-F5344CB8AC3E}">
        <p14:creationId xmlns:p14="http://schemas.microsoft.com/office/powerpoint/2010/main" val="300691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33CC"/>
                </a:solidFill>
                <a:latin typeface="Times New Roman" panose="02020603050405020304" pitchFamily="18" charset="0"/>
                <a:cs typeface="Times New Roman" panose="02020603050405020304" pitchFamily="18" charset="0"/>
              </a:rPr>
              <a:t>Игры с детьми</a:t>
            </a:r>
            <a:endParaRPr lang="ru-RU" dirty="0">
              <a:solidFill>
                <a:srgbClr val="0033CC"/>
              </a:solidFill>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15" name="Объект 1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4353792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44</Words>
  <Application>Microsoft Office PowerPoint</Application>
  <PresentationFormat>Широкоэкранный</PresentationFormat>
  <Paragraphs>14</Paragraphs>
  <Slides>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Calibri Light</vt:lpstr>
      <vt:lpstr>Times New Roman</vt:lpstr>
      <vt:lpstr>Тема Office</vt:lpstr>
      <vt:lpstr>   Муниципальное дошкольное образовательное автономное учреждение “Детский сад № 65 общеразвивающего вида с приоритетным осуществлением познавательно-речевого развития воспитанников г. Орска’’ Дидактическое пособие по экологии “Сотер из бросового материала” для детей среднего дошкольного возраста</vt:lpstr>
      <vt:lpstr>Цель: Повышение уровня экологической культуры и информированности о проблеме обращения с отходами. Задачи: 1. Формировать представления у детей о том, что вторичная переработка мусора необходима для сохранения окружающей среды. 2. Развивать умения дифференцировать, сортировать предметы по материалам, из которых они были изготовлены. 3. Развивать логическое мышление, наблюдательность, внимание, память. 4. Воспитывать любовь и бережное отношение к природе. </vt:lpstr>
      <vt:lpstr>Презентация PowerPoint</vt:lpstr>
      <vt:lpstr>Какой бросовый материал использовали для изготовления пособия</vt:lpstr>
      <vt:lpstr>Игры с детьми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9</cp:revision>
  <dcterms:created xsi:type="dcterms:W3CDTF">2024-10-17T20:27:50Z</dcterms:created>
  <dcterms:modified xsi:type="dcterms:W3CDTF">2024-10-18T10:28:54Z</dcterms:modified>
</cp:coreProperties>
</file>