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304" r:id="rId3"/>
    <p:sldId id="289" r:id="rId4"/>
    <p:sldId id="259" r:id="rId5"/>
    <p:sldId id="29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69" autoAdjust="0"/>
    <p:restoredTop sz="86268" autoAdjust="0"/>
  </p:normalViewPr>
  <p:slideViewPr>
    <p:cSldViewPr>
      <p:cViewPr varScale="1">
        <p:scale>
          <a:sx n="78" d="100"/>
          <a:sy n="78" d="100"/>
        </p:scale>
        <p:origin x="1037" y="72"/>
      </p:cViewPr>
      <p:guideLst>
        <p:guide orient="horz" pos="2160"/>
        <p:guide pos="2880"/>
      </p:guideLst>
    </p:cSldViewPr>
  </p:slideViewPr>
  <p:outlineViewPr>
    <p:cViewPr>
      <p:scale>
        <a:sx n="33" d="100"/>
        <a:sy n="33" d="100"/>
      </p:scale>
      <p:origin x="264" y="8081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1F256C-D61D-4CBA-9229-0063CDEDD7BF}" type="datetimeFigureOut">
              <a:rPr lang="ru-RU" smtClean="0"/>
              <a:pPr/>
              <a:t>18.02.2022</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DFA88F-AE9F-4E1B-B588-E4472E3E9C01}" type="slidenum">
              <a:rPr lang="ru-RU" smtClean="0"/>
              <a:pPr/>
              <a:t>‹#›</a:t>
            </a:fld>
            <a:endParaRPr lang="ru-RU" dirty="0"/>
          </a:p>
        </p:txBody>
      </p:sp>
    </p:spTree>
    <p:extLst>
      <p:ext uri="{BB962C8B-B14F-4D97-AF65-F5344CB8AC3E}">
        <p14:creationId xmlns:p14="http://schemas.microsoft.com/office/powerpoint/2010/main" val="2833021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DDFA88F-AE9F-4E1B-B588-E4472E3E9C01}" type="slidenum">
              <a:rPr lang="ru-RU" smtClean="0"/>
              <a:pPr/>
              <a:t>5</a:t>
            </a:fld>
            <a:endParaRPr lang="ru-RU" dirty="0"/>
          </a:p>
        </p:txBody>
      </p:sp>
    </p:spTree>
    <p:extLst>
      <p:ext uri="{BB962C8B-B14F-4D97-AF65-F5344CB8AC3E}">
        <p14:creationId xmlns:p14="http://schemas.microsoft.com/office/powerpoint/2010/main" val="2482499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237377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2390237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EFD753B7-BFAD-41A0-9813-82516E06C9D7}" type="slidenum">
              <a:rPr lang="ru-RU" smtClean="0"/>
              <a:pPr/>
              <a:t>‹#›</a:t>
            </a:fld>
            <a:endParaRPr lang="ru-RU"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84529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2529476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EFD753B7-BFAD-41A0-9813-82516E06C9D7}" type="slidenum">
              <a:rPr lang="ru-RU" smtClean="0"/>
              <a:pPr/>
              <a:t>‹#›</a:t>
            </a:fld>
            <a:endParaRPr lang="ru-RU"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462644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11611151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36618695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3738197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3508015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2702233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1152436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2675607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4271007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4214060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3862050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05FE63F-89DA-4D67-B2F9-0D9D97913C98}" type="datetimeFigureOut">
              <a:rPr lang="ru-RU" smtClean="0"/>
              <a:pPr/>
              <a:t>18.02.2022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481599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5FE63F-89DA-4D67-B2F9-0D9D97913C98}" type="datetimeFigureOut">
              <a:rPr lang="ru-RU" smtClean="0"/>
              <a:pPr/>
              <a:t>18.02.2022</a:t>
            </a:fld>
            <a:endParaRPr lang="ru-RU"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EFD753B7-BFAD-41A0-9813-82516E06C9D7}" type="slidenum">
              <a:rPr lang="ru-RU" smtClean="0"/>
              <a:pPr/>
              <a:t>‹#›</a:t>
            </a:fld>
            <a:endParaRPr lang="ru-RU" dirty="0"/>
          </a:p>
        </p:txBody>
      </p:sp>
    </p:spTree>
    <p:extLst>
      <p:ext uri="{BB962C8B-B14F-4D97-AF65-F5344CB8AC3E}">
        <p14:creationId xmlns:p14="http://schemas.microsoft.com/office/powerpoint/2010/main" val="28442292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83568" y="500042"/>
            <a:ext cx="7888960" cy="5409173"/>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ru-RU" dirty="0" smtClean="0"/>
          </a:p>
          <a:p>
            <a:pPr algn="ctr"/>
            <a:r>
              <a:rPr lang="ru-RU" b="1" dirty="0" smtClean="0">
                <a:solidFill>
                  <a:schemeClr val="accent2">
                    <a:lumMod val="50000"/>
                  </a:schemeClr>
                </a:solidFill>
                <a:latin typeface="Times New Roman" pitchFamily="18" charset="0"/>
                <a:cs typeface="Times New Roman" pitchFamily="18" charset="0"/>
              </a:rPr>
              <a:t>Муниципальное дошкольное образовательное автономное учреждение</a:t>
            </a:r>
          </a:p>
          <a:p>
            <a:pPr algn="ctr"/>
            <a:r>
              <a:rPr lang="ru-RU" b="1" dirty="0" smtClean="0">
                <a:solidFill>
                  <a:schemeClr val="accent2">
                    <a:lumMod val="50000"/>
                  </a:schemeClr>
                </a:solidFill>
                <a:latin typeface="Times New Roman" pitchFamily="18" charset="0"/>
                <a:cs typeface="Times New Roman" pitchFamily="18" charset="0"/>
              </a:rPr>
              <a:t>«Детский сад №121 «Золотой колосок» комбинированного вида г. Орска Оренбургской области</a:t>
            </a:r>
          </a:p>
          <a:p>
            <a:pPr algn="ctr"/>
            <a:endParaRPr lang="ru-RU" sz="2400" b="1" dirty="0" smtClean="0">
              <a:solidFill>
                <a:schemeClr val="accent2">
                  <a:lumMod val="50000"/>
                </a:schemeClr>
              </a:solidFill>
              <a:latin typeface="Times New Roman" pitchFamily="18" charset="0"/>
              <a:cs typeface="Times New Roman" pitchFamily="18" charset="0"/>
            </a:endParaRPr>
          </a:p>
          <a:p>
            <a:pPr marL="457200" algn="ctr">
              <a:lnSpc>
                <a:spcPct val="115000"/>
              </a:lnSpc>
              <a:spcAft>
                <a:spcPts val="0"/>
              </a:spcAft>
            </a:pPr>
            <a:r>
              <a:rPr lang="ru-RU" sz="4000" b="1" dirty="0" smtClean="0">
                <a:solidFill>
                  <a:schemeClr val="accent2">
                    <a:lumMod val="50000"/>
                  </a:schemeClr>
                </a:solidFill>
                <a:latin typeface="Times New Roman" panose="02020603050405020304" pitchFamily="18" charset="0"/>
                <a:ea typeface="Calibri" panose="020F0502020204030204" pitchFamily="34" charset="0"/>
                <a:cs typeface="Times New Roman" panose="02020603050405020304" pitchFamily="18" charset="0"/>
              </a:rPr>
              <a:t>Экологический макет</a:t>
            </a:r>
          </a:p>
          <a:p>
            <a:pPr marL="457200" algn="ctr">
              <a:lnSpc>
                <a:spcPct val="115000"/>
              </a:lnSpc>
              <a:spcAft>
                <a:spcPts val="0"/>
              </a:spcAft>
            </a:pPr>
            <a:r>
              <a:rPr lang="ru-RU" sz="4000" b="1" dirty="0" smtClean="0">
                <a:solidFill>
                  <a:schemeClr val="accent2">
                    <a:lumMod val="50000"/>
                  </a:schemeClr>
                </a:solidFill>
                <a:latin typeface="Times New Roman" panose="02020603050405020304" pitchFamily="18" charset="0"/>
                <a:ea typeface="Calibri" panose="020F0502020204030204" pitchFamily="34" charset="0"/>
                <a:cs typeface="Times New Roman" panose="02020603050405020304" pitchFamily="18" charset="0"/>
              </a:rPr>
              <a:t>«Ярусы леса»</a:t>
            </a:r>
          </a:p>
          <a:p>
            <a:pPr marL="457200" algn="ctr">
              <a:lnSpc>
                <a:spcPct val="115000"/>
              </a:lnSpc>
              <a:spcAft>
                <a:spcPts val="0"/>
              </a:spcAft>
            </a:pPr>
            <a:r>
              <a:rPr lang="ru-RU" b="1" dirty="0" smtClean="0">
                <a:solidFill>
                  <a:schemeClr val="accent2">
                    <a:lumMod val="50000"/>
                  </a:schemeClr>
                </a:solidFill>
                <a:latin typeface="Times New Roman" panose="02020603050405020304" pitchFamily="18" charset="0"/>
                <a:ea typeface="Calibri" panose="020F0502020204030204" pitchFamily="34" charset="0"/>
                <a:cs typeface="Times New Roman" panose="02020603050405020304" pitchFamily="18" charset="0"/>
              </a:rPr>
              <a:t>Предназначен для детей старшей группы с ЗПР</a:t>
            </a:r>
          </a:p>
          <a:p>
            <a:pPr marL="457200" algn="ctr">
              <a:lnSpc>
                <a:spcPct val="115000"/>
              </a:lnSpc>
              <a:spcAft>
                <a:spcPts val="0"/>
              </a:spcAft>
            </a:pPr>
            <a:endParaRPr lang="ru-RU" sz="2400" b="1" dirty="0">
              <a:solidFill>
                <a:schemeClr val="accent2">
                  <a:lumMod val="50000"/>
                </a:schemeClr>
              </a:solidFill>
              <a:latin typeface="Times New Roman" panose="02020603050405020304" pitchFamily="18" charset="0"/>
              <a:cs typeface="Times New Roman" panose="02020603050405020304" pitchFamily="18" charset="0"/>
            </a:endParaRPr>
          </a:p>
          <a:p>
            <a:pPr marL="457200" algn="ctr">
              <a:lnSpc>
                <a:spcPct val="115000"/>
              </a:lnSpc>
              <a:spcAft>
                <a:spcPts val="0"/>
              </a:spcAft>
            </a:pPr>
            <a:endParaRPr lang="ru-RU" sz="2400" b="1" dirty="0" smtClean="0">
              <a:solidFill>
                <a:schemeClr val="accent2">
                  <a:lumMod val="50000"/>
                </a:schemeClr>
              </a:solidFill>
              <a:latin typeface="Times New Roman" panose="02020603050405020304" pitchFamily="18" charset="0"/>
              <a:cs typeface="Times New Roman" panose="02020603050405020304" pitchFamily="18" charset="0"/>
            </a:endParaRPr>
          </a:p>
          <a:p>
            <a:pPr marL="457200" algn="ctr">
              <a:lnSpc>
                <a:spcPct val="115000"/>
              </a:lnSpc>
              <a:spcAft>
                <a:spcPts val="0"/>
              </a:spcAft>
            </a:pPr>
            <a:endParaRPr lang="ru-RU" sz="2400" dirty="0" smtClean="0">
              <a:solidFill>
                <a:schemeClr val="accent2">
                  <a:lumMod val="50000"/>
                </a:schemeClr>
              </a:solidFill>
            </a:endParaRPr>
          </a:p>
          <a:p>
            <a:pPr algn="r"/>
            <a:r>
              <a:rPr lang="ru-RU" b="1" dirty="0" smtClean="0">
                <a:solidFill>
                  <a:schemeClr val="accent2">
                    <a:lumMod val="50000"/>
                  </a:schemeClr>
                </a:solidFill>
                <a:latin typeface="Times New Roman" pitchFamily="18" charset="0"/>
                <a:cs typeface="Times New Roman" pitchFamily="18" charset="0"/>
              </a:rPr>
              <a:t>Подготовили:</a:t>
            </a:r>
          </a:p>
          <a:p>
            <a:pPr algn="r"/>
            <a:r>
              <a:rPr lang="ru-RU" b="1" dirty="0" smtClean="0">
                <a:solidFill>
                  <a:schemeClr val="accent2">
                    <a:lumMod val="50000"/>
                  </a:schemeClr>
                </a:solidFill>
                <a:latin typeface="Times New Roman" pitchFamily="18" charset="0"/>
                <a:cs typeface="Times New Roman" pitchFamily="18" charset="0"/>
              </a:rPr>
              <a:t>Воспитатель </a:t>
            </a:r>
            <a:r>
              <a:rPr lang="ru-RU" b="1" dirty="0" err="1" smtClean="0">
                <a:solidFill>
                  <a:schemeClr val="accent2">
                    <a:lumMod val="50000"/>
                  </a:schemeClr>
                </a:solidFill>
                <a:latin typeface="Times New Roman" pitchFamily="18" charset="0"/>
                <a:cs typeface="Times New Roman" pitchFamily="18" charset="0"/>
              </a:rPr>
              <a:t>Макина</a:t>
            </a:r>
            <a:r>
              <a:rPr lang="ru-RU" b="1" smtClean="0">
                <a:solidFill>
                  <a:schemeClr val="accent2">
                    <a:lumMod val="50000"/>
                  </a:schemeClr>
                </a:solidFill>
                <a:latin typeface="Times New Roman" pitchFamily="18" charset="0"/>
                <a:cs typeface="Times New Roman" pitchFamily="18" charset="0"/>
              </a:rPr>
              <a:t> И. В.</a:t>
            </a:r>
            <a:endParaRPr lang="ru-RU" b="1" dirty="0" smtClean="0">
              <a:solidFill>
                <a:schemeClr val="accent2">
                  <a:lumMod val="50000"/>
                </a:schemeClr>
              </a:solidFill>
              <a:latin typeface="Times New Roman" pitchFamily="18" charset="0"/>
              <a:cs typeface="Times New Roman" pitchFamily="18" charset="0"/>
            </a:endParaRPr>
          </a:p>
          <a:p>
            <a:pPr algn="r"/>
            <a:r>
              <a:rPr lang="ru-RU" b="1" dirty="0" smtClean="0">
                <a:solidFill>
                  <a:schemeClr val="accent2">
                    <a:lumMod val="50000"/>
                  </a:schemeClr>
                </a:solidFill>
                <a:latin typeface="Times New Roman" pitchFamily="18" charset="0"/>
                <a:cs typeface="Times New Roman" pitchFamily="18" charset="0"/>
              </a:rPr>
              <a:t>Учитель-дефектолог Стрижак А.А.</a:t>
            </a:r>
            <a:endParaRPr lang="ru-RU" b="1" dirty="0">
              <a:solidFill>
                <a:schemeClr val="accent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681053" y="-497448"/>
            <a:ext cx="5997917" cy="7992891"/>
          </a:xfrm>
          <a:prstGeom prst="rect">
            <a:avLst/>
          </a:prstGeom>
        </p:spPr>
      </p:pic>
    </p:spTree>
    <p:extLst>
      <p:ext uri="{BB962C8B-B14F-4D97-AF65-F5344CB8AC3E}">
        <p14:creationId xmlns:p14="http://schemas.microsoft.com/office/powerpoint/2010/main" val="24631747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642918"/>
            <a:ext cx="8258204" cy="5786478"/>
          </a:xfrm>
        </p:spPr>
        <p:txBody>
          <a:bodyPr>
            <a:normAutofit/>
          </a:bodyPr>
          <a:lstStyle/>
          <a:p>
            <a:pPr algn="l"/>
            <a:r>
              <a:rPr lang="ru-RU" sz="2800" b="1" dirty="0" smtClean="0">
                <a:solidFill>
                  <a:schemeClr val="accent2">
                    <a:lumMod val="50000"/>
                  </a:schemeClr>
                </a:solidFill>
                <a:latin typeface="Times New Roman" pitchFamily="18" charset="0"/>
                <a:cs typeface="Times New Roman" pitchFamily="18" charset="0"/>
              </a:rPr>
              <a:t>Цель: </a:t>
            </a:r>
            <a:r>
              <a:rPr lang="ru-RU" sz="2800" dirty="0" smtClean="0">
                <a:solidFill>
                  <a:schemeClr val="accent2">
                    <a:lumMod val="50000"/>
                  </a:schemeClr>
                </a:solidFill>
                <a:latin typeface="Times New Roman" pitchFamily="18" charset="0"/>
                <a:cs typeface="Times New Roman" pitchFamily="18" charset="0"/>
              </a:rPr>
              <a:t/>
            </a:r>
            <a:br>
              <a:rPr lang="ru-RU" sz="2800" dirty="0" smtClean="0">
                <a:solidFill>
                  <a:schemeClr val="accent2">
                    <a:lumMod val="50000"/>
                  </a:schemeClr>
                </a:solidFill>
                <a:latin typeface="Times New Roman" pitchFamily="18" charset="0"/>
                <a:cs typeface="Times New Roman" pitchFamily="18" charset="0"/>
              </a:rPr>
            </a:br>
            <a:r>
              <a:rPr lang="ru-RU" sz="2800" dirty="0" smtClean="0">
                <a:solidFill>
                  <a:schemeClr val="accent2">
                    <a:lumMod val="50000"/>
                  </a:schemeClr>
                </a:solidFill>
                <a:latin typeface="Times New Roman" pitchFamily="18" charset="0"/>
                <a:cs typeface="Times New Roman" pitchFamily="18" charset="0"/>
              </a:rPr>
              <a:t>-</a:t>
            </a:r>
            <a:r>
              <a:rPr lang="ru-RU" sz="2800" dirty="0">
                <a:solidFill>
                  <a:schemeClr val="accent2">
                    <a:lumMod val="50000"/>
                  </a:schemeClr>
                </a:solidFill>
                <a:latin typeface="Times New Roman" panose="02020603050405020304" pitchFamily="18" charset="0"/>
                <a:cs typeface="Times New Roman" panose="02020603050405020304" pitchFamily="18" charset="0"/>
              </a:rPr>
              <a:t>Ф</a:t>
            </a: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ормирование </a:t>
            </a:r>
            <a:r>
              <a:rPr lang="ru-RU" sz="2800" dirty="0">
                <a:solidFill>
                  <a:schemeClr val="accent2">
                    <a:lumMod val="50000"/>
                  </a:schemeClr>
                </a:solidFill>
                <a:latin typeface="Times New Roman" panose="02020603050405020304" pitchFamily="18" charset="0"/>
                <a:cs typeface="Times New Roman" panose="02020603050405020304" pitchFamily="18" charset="0"/>
              </a:rPr>
              <a:t>экологической воспитанности дошкольников и активизация мыслительно-поисковой деятельности детей.</a:t>
            </a:r>
            <a:r>
              <a:rPr lang="ru-RU" sz="2800" dirty="0" smtClean="0">
                <a:solidFill>
                  <a:schemeClr val="accent2">
                    <a:lumMod val="50000"/>
                  </a:schemeClr>
                </a:solidFill>
                <a:latin typeface="Times New Roman" pitchFamily="18" charset="0"/>
                <a:cs typeface="Times New Roman" pitchFamily="18" charset="0"/>
              </a:rPr>
              <a:t/>
            </a:r>
            <a:br>
              <a:rPr lang="ru-RU" sz="2800" dirty="0" smtClean="0">
                <a:solidFill>
                  <a:schemeClr val="accent2">
                    <a:lumMod val="50000"/>
                  </a:schemeClr>
                </a:solidFill>
                <a:latin typeface="Times New Roman" pitchFamily="18" charset="0"/>
                <a:cs typeface="Times New Roman" pitchFamily="18" charset="0"/>
              </a:rPr>
            </a:br>
            <a:r>
              <a:rPr lang="ru-RU" sz="2800" b="1" dirty="0" smtClean="0">
                <a:solidFill>
                  <a:schemeClr val="accent2">
                    <a:lumMod val="50000"/>
                  </a:schemeClr>
                </a:solidFill>
                <a:latin typeface="Times New Roman" pitchFamily="18" charset="0"/>
                <a:cs typeface="Times New Roman" pitchFamily="18" charset="0"/>
              </a:rPr>
              <a:t>Задачи: </a:t>
            </a:r>
            <a:br>
              <a:rPr lang="ru-RU" sz="2800" b="1" dirty="0" smtClean="0">
                <a:solidFill>
                  <a:schemeClr val="accent2">
                    <a:lumMod val="50000"/>
                  </a:schemeClr>
                </a:solidFill>
                <a:latin typeface="Times New Roman" pitchFamily="18" charset="0"/>
                <a:cs typeface="Times New Roman" pitchFamily="18" charset="0"/>
              </a:rPr>
            </a:br>
            <a:r>
              <a:rPr lang="ru-RU" sz="2800" b="1" dirty="0" smtClean="0">
                <a:solidFill>
                  <a:schemeClr val="accent2">
                    <a:lumMod val="50000"/>
                  </a:schemeClr>
                </a:solidFill>
                <a:latin typeface="Times New Roman" pitchFamily="18" charset="0"/>
                <a:cs typeface="Times New Roman" pitchFamily="18" charset="0"/>
              </a:rPr>
              <a:t>-</a:t>
            </a: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Расширить </a:t>
            </a:r>
            <a:r>
              <a:rPr lang="ru-RU" sz="2800" dirty="0">
                <a:solidFill>
                  <a:schemeClr val="accent2">
                    <a:lumMod val="50000"/>
                  </a:schemeClr>
                </a:solidFill>
                <a:latin typeface="Times New Roman" panose="02020603050405020304" pitchFamily="18" charset="0"/>
                <a:cs typeface="Times New Roman" panose="02020603050405020304" pitchFamily="18" charset="0"/>
              </a:rPr>
              <a:t>знания детей о лесе и его обитателях;</a:t>
            </a:r>
            <a:br>
              <a:rPr lang="ru-RU" sz="2800" dirty="0">
                <a:solidFill>
                  <a:schemeClr val="accent2">
                    <a:lumMod val="50000"/>
                  </a:schemeClr>
                </a:solidFill>
                <a:latin typeface="Times New Roman" panose="02020603050405020304" pitchFamily="18" charset="0"/>
                <a:cs typeface="Times New Roman" panose="02020603050405020304" pitchFamily="18" charset="0"/>
              </a:rPr>
            </a:b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-Сформировать </a:t>
            </a:r>
            <a:r>
              <a:rPr lang="ru-RU" sz="2800" dirty="0">
                <a:solidFill>
                  <a:schemeClr val="accent2">
                    <a:lumMod val="50000"/>
                  </a:schemeClr>
                </a:solidFill>
                <a:latin typeface="Times New Roman" panose="02020603050405020304" pitchFamily="18" charset="0"/>
                <a:cs typeface="Times New Roman" panose="02020603050405020304" pitchFamily="18" charset="0"/>
              </a:rPr>
              <a:t>представление о взаимосвязи и взаимозависимости обитателей лесного сообщества</a:t>
            </a: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a:t>
            </a:r>
            <a:br>
              <a:rPr lang="ru-RU" sz="2800" dirty="0" smtClean="0">
                <a:solidFill>
                  <a:schemeClr val="accent2">
                    <a:lumMod val="50000"/>
                  </a:schemeClr>
                </a:solidFill>
                <a:latin typeface="Times New Roman" panose="02020603050405020304" pitchFamily="18" charset="0"/>
                <a:cs typeface="Times New Roman" panose="02020603050405020304" pitchFamily="18" charset="0"/>
              </a:rPr>
            </a:b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a:t>
            </a: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Развивать творческое воображение </a:t>
            </a: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у детей</a:t>
            </a: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a:t>
            </a: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
            </a:r>
            <a:br>
              <a:rPr lang="ru-RU" sz="2800" dirty="0" smtClean="0">
                <a:solidFill>
                  <a:schemeClr val="accent2">
                    <a:lumMod val="50000"/>
                  </a:schemeClr>
                </a:solidFill>
                <a:latin typeface="Times New Roman" panose="02020603050405020304" pitchFamily="18" charset="0"/>
                <a:cs typeface="Times New Roman" panose="02020603050405020304" pitchFamily="18" charset="0"/>
              </a:rPr>
            </a:b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a:t>
            </a: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Повышать интерес </a:t>
            </a:r>
            <a:r>
              <a:rPr lang="ru-RU" sz="2800" dirty="0" smtClean="0">
                <a:solidFill>
                  <a:schemeClr val="accent2">
                    <a:lumMod val="50000"/>
                  </a:schemeClr>
                </a:solidFill>
                <a:latin typeface="Times New Roman" panose="02020603050405020304" pitchFamily="18" charset="0"/>
                <a:cs typeface="Times New Roman" panose="02020603050405020304" pitchFamily="18" charset="0"/>
              </a:rPr>
              <a:t>к образовательной деятельности.</a:t>
            </a:r>
            <a:br>
              <a:rPr lang="ru-RU" sz="2800" dirty="0" smtClean="0">
                <a:solidFill>
                  <a:schemeClr val="accent2">
                    <a:lumMod val="50000"/>
                  </a:schemeClr>
                </a:solidFill>
                <a:latin typeface="Times New Roman" panose="02020603050405020304" pitchFamily="18" charset="0"/>
                <a:cs typeface="Times New Roman" panose="02020603050405020304" pitchFamily="18" charset="0"/>
              </a:rPr>
            </a:br>
            <a:endParaRPr lang="ru-RU" sz="2800" dirty="0">
              <a:solidFill>
                <a:schemeClr val="accent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000108"/>
            <a:ext cx="8229600" cy="5357850"/>
          </a:xfrm>
        </p:spPr>
        <p:txBody>
          <a:bodyPr>
            <a:noAutofit/>
          </a:bodyPr>
          <a:lstStyle/>
          <a:p>
            <a:r>
              <a:rPr lang="ru-RU" sz="3200" dirty="0">
                <a:solidFill>
                  <a:schemeClr val="accent2">
                    <a:lumMod val="50000"/>
                  </a:schemeClr>
                </a:solidFill>
                <a:latin typeface="Times New Roman" panose="02020603050405020304" pitchFamily="18" charset="0"/>
                <a:cs typeface="Times New Roman" panose="02020603050405020304" pitchFamily="18" charset="0"/>
              </a:rPr>
              <a:t>Методические рекомендации: макет может использоваться как в непосредственно – образовательной, так и в самостоятельной деятельности детей, подгруппой и индивидуально. Образовательная деятельность проводится в форме игры, беседы, так же дети могут самостоятельно рассматривать и обыгрывать разные ситуации.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14356"/>
            <a:ext cx="8229600" cy="5643602"/>
          </a:xfrm>
        </p:spPr>
        <p:txBody>
          <a:bodyPr>
            <a:normAutofit fontScale="90000"/>
          </a:bodyPr>
          <a:lstStyle/>
          <a:p>
            <a:r>
              <a:rPr lang="ru-RU" sz="3200" dirty="0">
                <a:solidFill>
                  <a:schemeClr val="accent2">
                    <a:lumMod val="50000"/>
                  </a:schemeClr>
                </a:solidFill>
                <a:latin typeface="Times New Roman" panose="02020603050405020304" pitchFamily="18" charset="0"/>
                <a:cs typeface="Times New Roman" panose="02020603050405020304" pitchFamily="18" charset="0"/>
              </a:rPr>
              <a:t>Использование макета в работе с детьми включает в себя игровые действия по размещению животных и птиц по этажам макета. </a:t>
            </a:r>
            <a:br>
              <a:rPr lang="ru-RU" sz="3200" dirty="0">
                <a:solidFill>
                  <a:schemeClr val="accent2">
                    <a:lumMod val="50000"/>
                  </a:schemeClr>
                </a:solidFill>
                <a:latin typeface="Times New Roman" panose="02020603050405020304" pitchFamily="18" charset="0"/>
                <a:cs typeface="Times New Roman" panose="02020603050405020304" pitchFamily="18" charset="0"/>
              </a:rPr>
            </a:br>
            <a:r>
              <a:rPr lang="ru-RU" sz="3200" dirty="0" smtClean="0">
                <a:solidFill>
                  <a:schemeClr val="accent2">
                    <a:lumMod val="50000"/>
                  </a:schemeClr>
                </a:solidFill>
                <a:latin typeface="Times New Roman" panose="02020603050405020304" pitchFamily="18" charset="0"/>
                <a:cs typeface="Times New Roman" panose="02020603050405020304" pitchFamily="18" charset="0"/>
              </a:rPr>
              <a:t>Почему </a:t>
            </a:r>
            <a:r>
              <a:rPr lang="ru-RU" sz="3200" dirty="0">
                <a:solidFill>
                  <a:schemeClr val="accent2">
                    <a:lumMod val="50000"/>
                  </a:schemeClr>
                </a:solidFill>
                <a:latin typeface="Times New Roman" panose="02020603050405020304" pitchFamily="18" charset="0"/>
                <a:cs typeface="Times New Roman" panose="02020603050405020304" pitchFamily="18" charset="0"/>
              </a:rPr>
              <a:t>мы этот макет называем лесом? </a:t>
            </a:r>
            <a:r>
              <a:rPr lang="ru-RU" sz="3200" dirty="0" smtClean="0">
                <a:solidFill>
                  <a:schemeClr val="accent2">
                    <a:lumMod val="50000"/>
                  </a:schemeClr>
                </a:solidFill>
                <a:latin typeface="Times New Roman" panose="02020603050405020304" pitchFamily="18" charset="0"/>
                <a:cs typeface="Times New Roman" panose="02020603050405020304" pitchFamily="18" charset="0"/>
              </a:rPr>
              <a:t> </a:t>
            </a:r>
            <a:br>
              <a:rPr lang="ru-RU" sz="3200" dirty="0" smtClean="0">
                <a:solidFill>
                  <a:schemeClr val="accent2">
                    <a:lumMod val="50000"/>
                  </a:schemeClr>
                </a:solidFill>
                <a:latin typeface="Times New Roman" panose="02020603050405020304" pitchFamily="18" charset="0"/>
                <a:cs typeface="Times New Roman" panose="02020603050405020304" pitchFamily="18" charset="0"/>
              </a:rPr>
            </a:br>
            <a:r>
              <a:rPr lang="ru-RU" sz="3200" dirty="0" smtClean="0">
                <a:solidFill>
                  <a:schemeClr val="accent2">
                    <a:lumMod val="50000"/>
                  </a:schemeClr>
                </a:solidFill>
                <a:latin typeface="Times New Roman" panose="02020603050405020304" pitchFamily="18" charset="0"/>
                <a:cs typeface="Times New Roman" panose="02020603050405020304" pitchFamily="18" charset="0"/>
              </a:rPr>
              <a:t>Давайте рассмотрим, кто находится на этом макете? Каких животных, насекомых вы видите на макете? </a:t>
            </a:r>
            <a:br>
              <a:rPr lang="ru-RU" sz="3200" dirty="0" smtClean="0">
                <a:solidFill>
                  <a:schemeClr val="accent2">
                    <a:lumMod val="50000"/>
                  </a:schemeClr>
                </a:solidFill>
                <a:latin typeface="Times New Roman" panose="02020603050405020304" pitchFamily="18" charset="0"/>
                <a:cs typeface="Times New Roman" panose="02020603050405020304" pitchFamily="18" charset="0"/>
              </a:rPr>
            </a:br>
            <a:r>
              <a:rPr lang="ru-RU" sz="3200" dirty="0" smtClean="0">
                <a:solidFill>
                  <a:schemeClr val="accent2">
                    <a:lumMod val="50000"/>
                  </a:schemeClr>
                </a:solidFill>
                <a:latin typeface="Times New Roman" panose="02020603050405020304" pitchFamily="18" charset="0"/>
                <a:cs typeface="Times New Roman" panose="02020603050405020304" pitchFamily="18" charset="0"/>
              </a:rPr>
              <a:t>Давайте рассмотрим, где живут (лиса, заяц, мыши, белка и т.д.)</a:t>
            </a:r>
            <a:br>
              <a:rPr lang="ru-RU" sz="3200" dirty="0" smtClean="0">
                <a:solidFill>
                  <a:schemeClr val="accent2">
                    <a:lumMod val="50000"/>
                  </a:schemeClr>
                </a:solidFill>
                <a:latin typeface="Times New Roman" panose="02020603050405020304" pitchFamily="18" charset="0"/>
                <a:cs typeface="Times New Roman" panose="02020603050405020304" pitchFamily="18" charset="0"/>
              </a:rPr>
            </a:b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507</TotalTime>
  <Words>76</Words>
  <Application>Microsoft Office PowerPoint</Application>
  <PresentationFormat>Экран (4:3)</PresentationFormat>
  <Paragraphs>17</Paragraphs>
  <Slides>5</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vt:i4>
      </vt:variant>
    </vt:vector>
  </HeadingPairs>
  <TitlesOfParts>
    <vt:vector size="11" baseType="lpstr">
      <vt:lpstr>Arial</vt:lpstr>
      <vt:lpstr>Calibri</vt:lpstr>
      <vt:lpstr>Times New Roman</vt:lpstr>
      <vt:lpstr>Trebuchet MS</vt:lpstr>
      <vt:lpstr>Wingdings 3</vt:lpstr>
      <vt:lpstr>Грань</vt:lpstr>
      <vt:lpstr>Презентация PowerPoint</vt:lpstr>
      <vt:lpstr>Презентация PowerPoint</vt:lpstr>
      <vt:lpstr>Цель:  -Формирование экологической воспитанности дошкольников и активизация мыслительно-поисковой деятельности детей. Задачи:  -Расширить знания детей о лесе и его обитателях; -Сформировать представление о взаимосвязи и взаимозависимости обитателей лесного сообщества; -Развивать творческое воображение у детей; -Повышать интерес к образовательной деятельности. </vt:lpstr>
      <vt:lpstr>Методические рекомендации: макет может использоваться как в непосредственно – образовательной, так и в самостоятельной деятельности детей, подгруппой и индивидуально. Образовательная деятельность проводится в форме игры, беседы, так же дети могут самостоятельно рассматривать и обыгрывать разные ситуации. </vt:lpstr>
      <vt:lpstr>Использование макета в работе с детьми включает в себя игровые действия по размещению животных и птиц по этажам макета.  Почему мы этот макет называем лесом?   Давайте рассмотрим, кто находится на этом макете? Каких животных, насекомых вы видите на макете?  Давайте рассмотрим, где живут (лиса, заяц, мыши, белка и т.д.)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Подготовила студентка 402 группы Старченко Екатерина</dc:title>
  <dc:creator>admin</dc:creator>
  <cp:lastModifiedBy>Анна</cp:lastModifiedBy>
  <cp:revision>62</cp:revision>
  <dcterms:created xsi:type="dcterms:W3CDTF">2012-01-19T19:44:10Z</dcterms:created>
  <dcterms:modified xsi:type="dcterms:W3CDTF">2022-02-18T08:23:16Z</dcterms:modified>
</cp:coreProperties>
</file>