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93" r:id="rId11"/>
    <p:sldId id="292" r:id="rId12"/>
    <p:sldId id="268" r:id="rId13"/>
    <p:sldId id="286" r:id="rId14"/>
    <p:sldId id="287" r:id="rId15"/>
    <p:sldId id="288" r:id="rId16"/>
    <p:sldId id="289" r:id="rId17"/>
    <p:sldId id="290" r:id="rId18"/>
    <p:sldId id="291" r:id="rId19"/>
    <p:sldId id="273" r:id="rId20"/>
    <p:sldId id="274" r:id="rId21"/>
    <p:sldId id="275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>
        <p:scale>
          <a:sx n="76" d="100"/>
          <a:sy n="76" d="100"/>
        </p:scale>
        <p:origin x="-1661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на конец года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Мониторинг на конец года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79,2%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20,8%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1">
                  <c:v>Высокий уровень 79,2</c:v>
                </c:pt>
                <c:pt idx="2">
                  <c:v>Средний уровень 20,8%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1"/>
            <a:ext cx="6552728" cy="16561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« </a:t>
            </a:r>
            <a:r>
              <a:rPr lang="ru-RU" sz="2000" b="1" dirty="0" smtClean="0">
                <a:solidFill>
                  <a:srgbClr val="00B050"/>
                </a:solidFill>
              </a:rPr>
              <a:t>П</a:t>
            </a:r>
            <a:r>
              <a:rPr lang="ru-RU" sz="2000" b="1" dirty="0" smtClean="0">
                <a:solidFill>
                  <a:srgbClr val="00B050"/>
                </a:solidFill>
              </a:rPr>
              <a:t>ознавательно-исследовательская деятельность </a:t>
            </a:r>
            <a:r>
              <a:rPr lang="ru-RU" sz="2000" b="1" dirty="0">
                <a:solidFill>
                  <a:srgbClr val="00B050"/>
                </a:solidFill>
              </a:rPr>
              <a:t>детей старшего дошкольного </a:t>
            </a:r>
            <a:r>
              <a:rPr lang="ru-RU" sz="2000" b="1" dirty="0" smtClean="0">
                <a:solidFill>
                  <a:srgbClr val="00B050"/>
                </a:solidFill>
              </a:rPr>
              <a:t>возраста».</a:t>
            </a:r>
            <a:r>
              <a:rPr lang="ru-RU" sz="2000" b="1" dirty="0">
                <a:solidFill>
                  <a:srgbClr val="00B050"/>
                </a:solidFill>
              </a:rPr>
              <a:t/>
            </a:r>
            <a:br>
              <a:rPr lang="ru-RU" sz="2000" b="1" dirty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4968552" cy="7696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Пивоварова Н.И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326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99 комбинированного вида «Домовенок» г. Орска»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Проделанная работа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ПРИНЦИПЫ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научности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целостности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</a:t>
            </a:r>
            <a:r>
              <a:rPr lang="ru-RU" sz="2200" b="1" dirty="0">
                <a:cs typeface="Times New Roman" panose="02020603050405020304" pitchFamily="18" charset="0"/>
              </a:rPr>
              <a:t>систематичности и </a:t>
            </a:r>
            <a:r>
              <a:rPr lang="ru-RU" sz="2200" b="1" dirty="0" smtClean="0">
                <a:cs typeface="Times New Roman" panose="02020603050405020304" pitchFamily="18" charset="0"/>
              </a:rPr>
              <a:t>последовательности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</a:t>
            </a:r>
            <a:r>
              <a:rPr lang="ru-RU" sz="2200" b="1" dirty="0">
                <a:cs typeface="Times New Roman" panose="02020603050405020304" pitchFamily="18" charset="0"/>
              </a:rPr>
              <a:t>индивидуально-личностной ориентации </a:t>
            </a:r>
            <a:r>
              <a:rPr lang="ru-RU" sz="2200" b="1" dirty="0" smtClean="0">
                <a:cs typeface="Times New Roman" panose="02020603050405020304" pitchFamily="18" charset="0"/>
              </a:rPr>
              <a:t>воспитания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</a:t>
            </a:r>
            <a:r>
              <a:rPr lang="ru-RU" sz="2200" b="1" dirty="0">
                <a:cs typeface="Times New Roman" panose="02020603050405020304" pitchFamily="18" charset="0"/>
              </a:rPr>
              <a:t>доступности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</a:t>
            </a:r>
            <a:r>
              <a:rPr lang="ru-RU" sz="2200" b="1" dirty="0">
                <a:cs typeface="Times New Roman" panose="02020603050405020304" pitchFamily="18" charset="0"/>
              </a:rPr>
              <a:t>активного </a:t>
            </a:r>
            <a:r>
              <a:rPr lang="ru-RU" sz="2200" b="1" dirty="0" smtClean="0">
                <a:cs typeface="Times New Roman" panose="02020603050405020304" pitchFamily="18" charset="0"/>
              </a:rPr>
              <a:t>обучения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креативности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принцип результативности</a:t>
            </a:r>
          </a:p>
          <a:p>
            <a:endParaRPr lang="ru-RU" sz="2200" dirty="0"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НАПРАВЛЕНИЯ</a:t>
            </a:r>
            <a:endParaRPr lang="ru-RU" sz="2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«Живая природа»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«Неживая природа»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200" b="1" dirty="0" smtClean="0">
                <a:cs typeface="Times New Roman" panose="02020603050405020304" pitchFamily="18" charset="0"/>
              </a:rPr>
              <a:t>«Я-человек»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60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Проделанная работа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656184" cy="122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четверенная стрелка 5"/>
          <p:cNvSpPr/>
          <p:nvPr/>
        </p:nvSpPr>
        <p:spPr>
          <a:xfrm>
            <a:off x="3748298" y="2977529"/>
            <a:ext cx="2223467" cy="2018755"/>
          </a:xfrm>
          <a:prstGeom prst="quadArrow">
            <a:avLst/>
          </a:prstGeom>
          <a:solidFill>
            <a:srgbClr val="EFEF25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539552" y="3337756"/>
            <a:ext cx="3096344" cy="1080120"/>
          </a:xfrm>
          <a:prstGeom prst="rightArrowCallout">
            <a:avLst>
              <a:gd name="adj1" fmla="val 36758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РАЗВЛЕЧЕНИЙ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835696" y="1759248"/>
            <a:ext cx="2736304" cy="1362075"/>
          </a:xfrm>
          <a:prstGeom prst="downArrowCallout">
            <a:avLst>
              <a:gd name="adj1" fmla="val 30594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КОНСПЕКТЫ ОД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148064" y="1759248"/>
            <a:ext cx="2844316" cy="1362075"/>
          </a:xfrm>
          <a:prstGeom prst="downArrowCallout">
            <a:avLst>
              <a:gd name="adj1" fmla="val 34324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ОПЫТОВ, ЭКСПЕРИМЕНТОВ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1043608" y="4523333"/>
            <a:ext cx="3253507" cy="1828800"/>
          </a:xfrm>
          <a:prstGeom prst="upArrowCallout">
            <a:avLst>
              <a:gd name="adj1" fmla="val 22222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ПЕРСПЕКТИВНЫЙ ПЛАН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5148064" y="4523333"/>
            <a:ext cx="3397523" cy="1828800"/>
          </a:xfrm>
          <a:prstGeom prst="upArrowCallout">
            <a:avLst>
              <a:gd name="adj1" fmla="val 22223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РАБОТЫ С РОДИТЕЛЯМИ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Алгоритм работы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ПРАВИЛА ВЫБОРА ТЕМЫ:</a:t>
            </a:r>
            <a:endParaRPr lang="ru-RU" sz="16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cs typeface="Times New Roman" panose="02020603050405020304" pitchFamily="18" charset="0"/>
              </a:rPr>
              <a:t>ема </a:t>
            </a:r>
            <a:r>
              <a:rPr lang="ru-RU" b="1" dirty="0">
                <a:cs typeface="Times New Roman" panose="02020603050405020304" pitchFamily="18" charset="0"/>
              </a:rPr>
              <a:t>должна быть интересной </a:t>
            </a:r>
            <a:r>
              <a:rPr lang="ru-RU" b="1" dirty="0" smtClean="0">
                <a:cs typeface="Times New Roman" panose="02020603050405020304" pitchFamily="18" charset="0"/>
              </a:rPr>
              <a:t>ребенку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cs typeface="Times New Roman" panose="02020603050405020304" pitchFamily="18" charset="0"/>
              </a:rPr>
              <a:t>ема </a:t>
            </a:r>
            <a:r>
              <a:rPr lang="ru-RU" b="1" dirty="0">
                <a:cs typeface="Times New Roman" panose="02020603050405020304" pitchFamily="18" charset="0"/>
              </a:rPr>
              <a:t>должна быть выполнима, решение её должно принести пользу участнику </a:t>
            </a:r>
            <a:r>
              <a:rPr lang="ru-RU" b="1" dirty="0" smtClean="0">
                <a:cs typeface="Times New Roman" panose="02020603050405020304" pitchFamily="18" charset="0"/>
              </a:rPr>
              <a:t>исследования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cs typeface="Times New Roman" panose="02020603050405020304" pitchFamily="18" charset="0"/>
              </a:rPr>
              <a:t>ема </a:t>
            </a:r>
            <a:r>
              <a:rPr lang="ru-RU" b="1" dirty="0">
                <a:cs typeface="Times New Roman" panose="02020603050405020304" pitchFamily="18" charset="0"/>
              </a:rPr>
              <a:t>должна быть оригинальной, в ней должен быть элемент </a:t>
            </a:r>
            <a:r>
              <a:rPr lang="ru-RU" b="1" dirty="0" smtClean="0">
                <a:cs typeface="Times New Roman" panose="02020603050405020304" pitchFamily="18" charset="0"/>
              </a:rPr>
              <a:t>неожиданности</a:t>
            </a:r>
            <a:endParaRPr lang="ru-RU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СТРУКТУРА ПРОВЕДЕНИЯ ОПЫТОВ:</a:t>
            </a:r>
            <a:endParaRPr lang="ru-RU" sz="16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постановка проблемы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поиск </a:t>
            </a:r>
            <a:r>
              <a:rPr lang="ru-RU" b="1" dirty="0">
                <a:cs typeface="Times New Roman" panose="02020603050405020304" pitchFamily="18" charset="0"/>
              </a:rPr>
              <a:t>путей решения </a:t>
            </a:r>
            <a:r>
              <a:rPr lang="ru-RU" b="1" dirty="0" smtClean="0">
                <a:cs typeface="Times New Roman" panose="02020603050405020304" pitchFamily="18" charset="0"/>
              </a:rPr>
              <a:t>проблемы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проверка </a:t>
            </a:r>
            <a:r>
              <a:rPr lang="ru-RU" b="1" dirty="0">
                <a:cs typeface="Times New Roman" panose="02020603050405020304" pitchFamily="18" charset="0"/>
              </a:rPr>
              <a:t>предположений, </a:t>
            </a:r>
            <a:r>
              <a:rPr lang="ru-RU" b="1" dirty="0" smtClean="0">
                <a:cs typeface="Times New Roman" panose="02020603050405020304" pitchFamily="18" charset="0"/>
              </a:rPr>
              <a:t>гипотез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обсуждение </a:t>
            </a:r>
            <a:r>
              <a:rPr lang="ru-RU" b="1" dirty="0">
                <a:cs typeface="Times New Roman" panose="02020603050405020304" pitchFamily="18" charset="0"/>
              </a:rPr>
              <a:t>полученных </a:t>
            </a:r>
            <a:r>
              <a:rPr lang="ru-RU" b="1" dirty="0" smtClean="0">
                <a:cs typeface="Times New Roman" panose="02020603050405020304" pitchFamily="18" charset="0"/>
              </a:rPr>
              <a:t>результатов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формулировка вывода</a:t>
            </a:r>
            <a:endParaRPr lang="ru-RU" b="1" dirty="0"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Алгоритм такой работы позволяет активизировать мыслительную деятельность и побуждает к самостоятельной деятельности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детей</a:t>
            </a:r>
            <a:endParaRPr 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МОТИВАЦИЯ:</a:t>
            </a:r>
            <a:endParaRPr lang="ru-RU" sz="16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внешние </a:t>
            </a:r>
            <a:r>
              <a:rPr lang="ru-RU" b="1" dirty="0">
                <a:cs typeface="Times New Roman" panose="02020603050405020304" pitchFamily="18" charset="0"/>
              </a:rPr>
              <a:t>стимулы (новизна, необычность</a:t>
            </a:r>
            <a:r>
              <a:rPr lang="ru-RU" b="1" dirty="0" smtClean="0">
                <a:cs typeface="Times New Roman" panose="02020603050405020304" pitchFamily="18" charset="0"/>
              </a:rPr>
              <a:t>)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сюрприз</a:t>
            </a:r>
            <a:r>
              <a:rPr lang="ru-RU" b="1" dirty="0"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cs typeface="Times New Roman" panose="02020603050405020304" pitchFamily="18" charset="0"/>
              </a:rPr>
              <a:t>тайна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мотив помощи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познавательный </a:t>
            </a:r>
            <a:r>
              <a:rPr lang="ru-RU" b="1" dirty="0">
                <a:cs typeface="Times New Roman" panose="02020603050405020304" pitchFamily="18" charset="0"/>
              </a:rPr>
              <a:t>момент (почему так</a:t>
            </a:r>
            <a:r>
              <a:rPr lang="ru-RU" b="1" dirty="0" smtClean="0">
                <a:cs typeface="Times New Roman" panose="02020603050405020304" pitchFamily="18" charset="0"/>
              </a:rPr>
              <a:t>)</a:t>
            </a: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cs typeface="Times New Roman" panose="02020603050405020304" pitchFamily="18" charset="0"/>
              </a:rPr>
              <a:t>ситуация выбора</a:t>
            </a:r>
            <a:endParaRPr lang="ru-RU" b="1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35" y="365200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2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Опыты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это наблюдение за явлениями природы в специально организованных условиях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Благодаря опытам у детей развиваются способности: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</a:rPr>
              <a:t>Сравнивать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</a:rPr>
              <a:t>Сопоставлять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</a:rPr>
              <a:t>Делать выводы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</a:rPr>
              <a:t>Высказывать свои суждения и умозаключения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80295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27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Предметно-пространственная развивающая среда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Одним из главных условий решения задач по опытно-экспериментальной деятельности является организация предметно-пространственной развивающей среды.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Принципы организации предметно-пространственной развивающей среды по ФГОС ДО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содержательность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err="1" smtClean="0"/>
              <a:t>трансформируемость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err="1" smtClean="0"/>
              <a:t>полифункциональность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вариативность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доступность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безопасность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2887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2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Предметно-пространственная развивающая среда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ОРГАНИЗАЦИЯ ЦЕНТРА «Природы»</a:t>
            </a:r>
          </a:p>
          <a:p>
            <a:pPr marL="0" indent="0">
              <a:buNone/>
            </a:pPr>
            <a:r>
              <a:rPr lang="ru-RU" sz="29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Мини </a:t>
            </a:r>
            <a:r>
              <a:rPr lang="ru-RU" sz="29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лаборатория «Познайки</a:t>
            </a:r>
            <a:r>
              <a:rPr lang="ru-RU" sz="29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»</a:t>
            </a:r>
            <a:endParaRPr lang="ru-RU" sz="2900" b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cs typeface="Times New Roman" panose="02020603050405020304" pitchFamily="18" charset="0"/>
              </a:rPr>
              <a:t>Задачи </a:t>
            </a:r>
            <a:r>
              <a:rPr lang="ru-RU" sz="2600" dirty="0" smtClean="0">
                <a:cs typeface="Times New Roman" panose="02020603050405020304" pitchFamily="18" charset="0"/>
              </a:rPr>
              <a:t>лаборатории: </a:t>
            </a:r>
          </a:p>
          <a:p>
            <a:pPr marL="0" indent="0">
              <a:buNone/>
            </a:pPr>
            <a:r>
              <a:rPr lang="ru-RU" sz="2600" b="1" dirty="0" smtClean="0">
                <a:cs typeface="Times New Roman" panose="02020603050405020304" pitchFamily="18" charset="0"/>
              </a:rPr>
              <a:t>развивать</a:t>
            </a:r>
            <a:r>
              <a:rPr lang="ru-RU" sz="2600" dirty="0" smtClean="0"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cs typeface="Times New Roman" panose="02020603050405020304" pitchFamily="18" charset="0"/>
              </a:rPr>
              <a:t>н</a:t>
            </a:r>
            <a:r>
              <a:rPr lang="ru-RU" sz="2600" dirty="0" smtClean="0">
                <a:cs typeface="Times New Roman" panose="02020603050405020304" pitchFamily="18" charset="0"/>
              </a:rPr>
              <a:t>аблюдательность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cs typeface="Times New Roman" panose="02020603050405020304" pitchFamily="18" charset="0"/>
              </a:rPr>
              <a:t>л</a:t>
            </a:r>
            <a:r>
              <a:rPr lang="ru-RU" sz="2600" dirty="0" smtClean="0">
                <a:cs typeface="Times New Roman" panose="02020603050405020304" pitchFamily="18" charset="0"/>
              </a:rPr>
              <a:t>юбознательность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>
                <a:cs typeface="Times New Roman" panose="02020603050405020304" pitchFamily="18" charset="0"/>
              </a:rPr>
              <a:t>а</a:t>
            </a:r>
            <a:r>
              <a:rPr lang="ru-RU" sz="2600" dirty="0" smtClean="0">
                <a:cs typeface="Times New Roman" panose="02020603050405020304" pitchFamily="18" charset="0"/>
              </a:rPr>
              <a:t>ктивность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cs typeface="Times New Roman" panose="02020603050405020304" pitchFamily="18" charset="0"/>
              </a:rPr>
              <a:t>мыслительные </a:t>
            </a:r>
            <a:r>
              <a:rPr lang="ru-RU" sz="2600" dirty="0">
                <a:cs typeface="Times New Roman" panose="02020603050405020304" pitchFamily="18" charset="0"/>
              </a:rPr>
              <a:t>операции (анализ, сравнение, обобщение, </a:t>
            </a:r>
            <a:r>
              <a:rPr lang="ru-RU" sz="2600" dirty="0" smtClean="0">
                <a:cs typeface="Times New Roman" panose="02020603050405020304" pitchFamily="18" charset="0"/>
              </a:rPr>
              <a:t>классификация)</a:t>
            </a:r>
          </a:p>
          <a:p>
            <a:pPr marL="0" indent="0">
              <a:buNone/>
            </a:pPr>
            <a:r>
              <a:rPr lang="ru-RU" sz="2600" b="1" dirty="0" smtClean="0">
                <a:cs typeface="Times New Roman" panose="02020603050405020304" pitchFamily="18" charset="0"/>
              </a:rPr>
              <a:t>формировать</a:t>
            </a:r>
            <a:r>
              <a:rPr lang="ru-RU" sz="2600" dirty="0" smtClean="0">
                <a:cs typeface="Times New Roman" panose="02020603050405020304" pitchFamily="18" charset="0"/>
              </a:rPr>
              <a:t> </a:t>
            </a:r>
            <a:r>
              <a:rPr lang="ru-RU" sz="2600" dirty="0">
                <a:cs typeface="Times New Roman" panose="02020603050405020304" pitchFamily="18" charset="0"/>
              </a:rPr>
              <a:t>умение комплексно обследовать </a:t>
            </a:r>
            <a:r>
              <a:rPr lang="ru-RU" sz="2600" dirty="0" smtClean="0">
                <a:cs typeface="Times New Roman" panose="02020603050405020304" pitchFamily="18" charset="0"/>
              </a:rPr>
              <a:t>предмет</a:t>
            </a:r>
            <a:endParaRPr lang="ru-RU" sz="26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cs typeface="Times New Roman" panose="02020603050405020304" pitchFamily="18" charset="0"/>
              </a:rPr>
              <a:t>М</a:t>
            </a:r>
            <a:r>
              <a:rPr lang="ru-RU" sz="2600" b="1" dirty="0" smtClean="0">
                <a:cs typeface="Times New Roman" panose="02020603050405020304" pitchFamily="18" charset="0"/>
              </a:rPr>
              <a:t>ини-лаборатория оборудована материалами, необходимыми для </a:t>
            </a:r>
            <a:r>
              <a:rPr lang="ru-RU" sz="2600" b="1" dirty="0">
                <a:cs typeface="Times New Roman" panose="02020603050405020304" pitchFamily="18" charset="0"/>
              </a:rPr>
              <a:t>проведения опытов, </a:t>
            </a:r>
            <a:r>
              <a:rPr lang="ru-RU" sz="2600" b="1" dirty="0" smtClean="0">
                <a:cs typeface="Times New Roman" panose="02020603050405020304" pitchFamily="18" charset="0"/>
              </a:rPr>
              <a:t>с </a:t>
            </a:r>
            <a:r>
              <a:rPr lang="ru-RU" sz="2600" b="1" dirty="0">
                <a:cs typeface="Times New Roman" panose="02020603050405020304" pitchFamily="18" charset="0"/>
              </a:rPr>
              <a:t>помощью которых </a:t>
            </a:r>
            <a:r>
              <a:rPr lang="ru-RU" sz="2600" b="1" dirty="0" smtClean="0">
                <a:cs typeface="Times New Roman" panose="02020603050405020304" pitchFamily="18" charset="0"/>
              </a:rPr>
              <a:t>воспитанники экспериментальным </a:t>
            </a:r>
            <a:r>
              <a:rPr lang="ru-RU" sz="2600" b="1" dirty="0">
                <a:cs typeface="Times New Roman" panose="02020603050405020304" pitchFamily="18" charset="0"/>
              </a:rPr>
              <a:t>путем познают тайны живой и неживой </a:t>
            </a:r>
            <a:r>
              <a:rPr lang="ru-RU" sz="2600" b="1" dirty="0" smtClean="0">
                <a:cs typeface="Times New Roman" panose="02020603050405020304" pitchFamily="18" charset="0"/>
              </a:rPr>
              <a:t>природы. </a:t>
            </a:r>
          </a:p>
          <a:p>
            <a:pPr marL="0" indent="0" algn="ctr">
              <a:buNone/>
            </a:pPr>
            <a:endParaRPr lang="ru-RU" sz="26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2. </a:t>
            </a:r>
            <a:r>
              <a:rPr lang="ru-RU" sz="29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Комнатные растения</a:t>
            </a:r>
            <a:endParaRPr lang="ru-RU" sz="2900" b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cs typeface="Times New Roman" panose="02020603050405020304" pitchFamily="18" charset="0"/>
              </a:rPr>
              <a:t>Часть центра оснащена комнатными растениями для решения поставленных задач по ознакомлению с живой природой.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815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Предметно-пространственная развивающая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3. Методическое направление Центра</a:t>
            </a:r>
            <a:endParaRPr lang="ru-RU" sz="4200" b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перспективный </a:t>
            </a:r>
            <a:r>
              <a:rPr lang="ru-RU" sz="3800" dirty="0">
                <a:cs typeface="Times New Roman" panose="02020603050405020304" pitchFamily="18" charset="0"/>
              </a:rPr>
              <a:t>план исследовательской </a:t>
            </a:r>
            <a:r>
              <a:rPr lang="ru-RU" sz="3800" dirty="0" smtClean="0">
                <a:cs typeface="Times New Roman" panose="02020603050405020304" pitchFamily="18" charset="0"/>
              </a:rPr>
              <a:t>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картотека опытов, экспериментов </a:t>
            </a:r>
            <a:r>
              <a:rPr lang="ru-RU" sz="3800" dirty="0">
                <a:cs typeface="Times New Roman" panose="02020603050405020304" pitchFamily="18" charset="0"/>
              </a:rPr>
              <a:t>и дидактических </a:t>
            </a:r>
            <a:r>
              <a:rPr lang="ru-RU" sz="3800" dirty="0" smtClean="0">
                <a:cs typeface="Times New Roman" panose="02020603050405020304" pitchFamily="18" charset="0"/>
              </a:rPr>
              <a:t>игр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алгоритмы </a:t>
            </a:r>
            <a:r>
              <a:rPr lang="ru-RU" sz="3800" dirty="0">
                <a:cs typeface="Times New Roman" panose="02020603050405020304" pitchFamily="18" charset="0"/>
              </a:rPr>
              <a:t>познавательной </a:t>
            </a:r>
            <a:r>
              <a:rPr lang="ru-RU" sz="3800" dirty="0" smtClean="0">
                <a:cs typeface="Times New Roman" panose="02020603050405020304" pitchFamily="18" charset="0"/>
              </a:rPr>
              <a:t>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картотека </a:t>
            </a:r>
            <a:r>
              <a:rPr lang="ru-RU" sz="3800" dirty="0">
                <a:cs typeface="Times New Roman" panose="02020603050405020304" pitchFamily="18" charset="0"/>
              </a:rPr>
              <a:t>игр с </a:t>
            </a:r>
            <a:r>
              <a:rPr lang="ru-RU" sz="3800" dirty="0" smtClean="0">
                <a:cs typeface="Times New Roman" panose="02020603050405020304" pitchFamily="18" charset="0"/>
              </a:rPr>
              <a:t>песком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картотека </a:t>
            </a:r>
            <a:r>
              <a:rPr lang="ru-RU" sz="3800" dirty="0">
                <a:cs typeface="Times New Roman" panose="02020603050405020304" pitchFamily="18" charset="0"/>
              </a:rPr>
              <a:t>по </a:t>
            </a:r>
            <a:r>
              <a:rPr lang="ru-RU" sz="3800" dirty="0" err="1" smtClean="0">
                <a:cs typeface="Times New Roman" panose="02020603050405020304" pitchFamily="18" charset="0"/>
              </a:rPr>
              <a:t>валеологии</a:t>
            </a:r>
            <a:endParaRPr lang="ru-RU" sz="3800" dirty="0" smtClean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информация </a:t>
            </a:r>
            <a:r>
              <a:rPr lang="ru-RU" sz="3800" dirty="0">
                <a:cs typeface="Times New Roman" panose="02020603050405020304" pitchFamily="18" charset="0"/>
              </a:rPr>
              <a:t>для родителей (консультации, рекомендации, памятки</a:t>
            </a:r>
            <a:r>
              <a:rPr lang="ru-RU" sz="3800" dirty="0" smtClean="0"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cs typeface="Times New Roman" panose="02020603050405020304" pitchFamily="18" charset="0"/>
              </a:rPr>
              <a:t> </a:t>
            </a:r>
            <a:r>
              <a:rPr lang="ru-RU" sz="3800" dirty="0">
                <a:cs typeface="Times New Roman" panose="02020603050405020304" pitchFamily="18" charset="0"/>
              </a:rPr>
              <a:t>дневники наблюдений </a:t>
            </a:r>
            <a:r>
              <a:rPr lang="ru-RU" sz="3800" dirty="0" smtClean="0">
                <a:cs typeface="Times New Roman" panose="02020603050405020304" pitchFamily="18" charset="0"/>
              </a:rPr>
              <a:t>детей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err="1" smtClean="0">
                <a:cs typeface="Times New Roman" panose="02020603050405020304" pitchFamily="18" charset="0"/>
              </a:rPr>
              <a:t>Лэпбуки</a:t>
            </a:r>
            <a:endParaRPr lang="ru-RU" sz="38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dirty="0" smtClean="0">
                <a:cs typeface="Times New Roman" panose="02020603050405020304" pitchFamily="18" charset="0"/>
              </a:rPr>
              <a:t>Центр «Природы» </a:t>
            </a:r>
            <a:r>
              <a:rPr lang="ru-RU" sz="3800" b="1" dirty="0">
                <a:cs typeface="Times New Roman" panose="02020603050405020304" pitchFamily="18" charset="0"/>
              </a:rPr>
              <a:t>подразумевает: правила работы с материалами, условные обозначения, разрешающие и запрещающие знаки. </a:t>
            </a:r>
            <a:endParaRPr lang="ru-RU" sz="38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900" b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4. Литература</a:t>
            </a:r>
            <a:endParaRPr lang="ru-RU" sz="4200" u="sng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dirty="0" smtClean="0">
                <a:cs typeface="Times New Roman" panose="02020603050405020304" pitchFamily="18" charset="0"/>
              </a:rPr>
              <a:t>В данной части Центра воспитанники рассматривают </a:t>
            </a:r>
            <a:r>
              <a:rPr lang="ru-RU" sz="3800" b="1" dirty="0">
                <a:cs typeface="Times New Roman" panose="02020603050405020304" pitchFamily="18" charset="0"/>
              </a:rPr>
              <a:t>и изучают познавательную литературу </a:t>
            </a:r>
            <a:r>
              <a:rPr lang="ru-RU" sz="3800" b="1" dirty="0" smtClean="0">
                <a:cs typeface="Times New Roman" panose="02020603050405020304" pitchFamily="18" charset="0"/>
              </a:rPr>
              <a:t>(книги</a:t>
            </a:r>
            <a:r>
              <a:rPr lang="ru-RU" sz="3800" b="1" dirty="0">
                <a:cs typeface="Times New Roman" panose="02020603050405020304" pitchFamily="18" charset="0"/>
              </a:rPr>
              <a:t>, энциклопедии, атласы, альбомы-картинки</a:t>
            </a:r>
            <a:r>
              <a:rPr lang="ru-RU" sz="3800" b="1" dirty="0" smtClean="0"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0492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3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Предметно-пространственная развивающая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5. Мини-музей, макеты</a:t>
            </a:r>
          </a:p>
          <a:p>
            <a:pPr marL="0" indent="0" algn="ctr">
              <a:buNone/>
            </a:pPr>
            <a:r>
              <a:rPr lang="ru-RU" sz="2900" b="1" dirty="0" smtClean="0">
                <a:cs typeface="Times New Roman" panose="02020603050405020304" pitchFamily="18" charset="0"/>
              </a:rPr>
              <a:t>В данной части организуются мини-музеи в зависимости от изучаемой лексической темы или в связи с возникновением устойчивого интереса к какой-либо области познания.</a:t>
            </a:r>
          </a:p>
          <a:p>
            <a:pPr marL="0" indent="0">
              <a:buNone/>
            </a:pPr>
            <a:endParaRPr lang="ru-RU" sz="26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6</a:t>
            </a:r>
            <a:r>
              <a:rPr lang="ru-RU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. Наша игротека.</a:t>
            </a:r>
          </a:p>
          <a:p>
            <a:pPr marL="0" indent="0">
              <a:buNone/>
            </a:pPr>
            <a:r>
              <a:rPr lang="ru-RU" b="1" dirty="0">
                <a:cs typeface="Times New Roman" panose="02020603050405020304" pitchFamily="18" charset="0"/>
              </a:rPr>
              <a:t>В игротеке </a:t>
            </a:r>
            <a:r>
              <a:rPr lang="ru-RU" b="1" dirty="0" smtClean="0">
                <a:cs typeface="Times New Roman" panose="02020603050405020304" pitchFamily="18" charset="0"/>
              </a:rPr>
              <a:t>собраны: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дидактические </a:t>
            </a:r>
            <a:r>
              <a:rPr lang="ru-RU" dirty="0" smtClean="0">
                <a:cs typeface="Times New Roman" panose="02020603050405020304" pitchFamily="18" charset="0"/>
              </a:rPr>
              <a:t>игры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экологические игры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л</a:t>
            </a:r>
            <a:r>
              <a:rPr lang="ru-RU" dirty="0" smtClean="0">
                <a:cs typeface="Times New Roman" panose="02020603050405020304" pitchFamily="18" charset="0"/>
              </a:rPr>
              <a:t>ото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cs typeface="Times New Roman" panose="02020603050405020304" pitchFamily="18" charset="0"/>
              </a:rPr>
              <a:t>азлы</a:t>
            </a:r>
            <a:endParaRPr lang="ru-RU" dirty="0" smtClean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игры </a:t>
            </a:r>
            <a:r>
              <a:rPr lang="ru-RU" dirty="0">
                <a:cs typeface="Times New Roman" panose="02020603050405020304" pitchFamily="18" charset="0"/>
              </a:rPr>
              <a:t>по </a:t>
            </a:r>
            <a:r>
              <a:rPr lang="ru-RU" dirty="0" err="1" smtClean="0">
                <a:cs typeface="Times New Roman" panose="02020603050405020304" pitchFamily="18" charset="0"/>
              </a:rPr>
              <a:t>валеологии</a:t>
            </a:r>
            <a:endParaRPr lang="ru-RU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Создана </a:t>
            </a:r>
            <a:r>
              <a:rPr lang="ru-RU" dirty="0">
                <a:cs typeface="Times New Roman" panose="02020603050405020304" pitchFamily="18" charset="0"/>
              </a:rPr>
              <a:t>картотека игр: «Кто где живет?», «Дары природы», «Мир животных», «Времена года», «Зоологическое лото», лото «растения и животные», «Кто чем питается», «как растет растение», «Что из чего сделано», «Развиваем наблюдательность».</a:t>
            </a:r>
          </a:p>
          <a:p>
            <a:pPr marL="0" indent="0" algn="ctr">
              <a:buNone/>
            </a:pPr>
            <a:r>
              <a:rPr lang="ru-RU" b="1" dirty="0">
                <a:cs typeface="Times New Roman" panose="02020603050405020304" pitchFamily="18" charset="0"/>
              </a:rPr>
              <a:t>В играх дети закрепляют те знания, которые получают опытным путем.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37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Предметно-пространственная развивающая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75656"/>
            <a:ext cx="8229600" cy="4573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7. «Огород </a:t>
            </a:r>
            <a:r>
              <a:rPr lang="ru-RU" sz="20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на окне».</a:t>
            </a:r>
          </a:p>
          <a:p>
            <a:pPr marL="0" indent="0" algn="ctr">
              <a:buNone/>
            </a:pPr>
            <a:r>
              <a:rPr lang="ru-RU" sz="1800" b="1" dirty="0" smtClean="0">
                <a:cs typeface="Times New Roman" panose="02020603050405020304" pitchFamily="18" charset="0"/>
              </a:rPr>
              <a:t>Традиция группы каждый </a:t>
            </a:r>
            <a:r>
              <a:rPr lang="ru-RU" sz="1800" b="1" dirty="0">
                <a:cs typeface="Times New Roman" panose="02020603050405020304" pitchFamily="18" charset="0"/>
              </a:rPr>
              <a:t>год весной </a:t>
            </a:r>
            <a:r>
              <a:rPr lang="ru-RU" sz="1800" b="1" dirty="0" smtClean="0">
                <a:cs typeface="Times New Roman" panose="02020603050405020304" pitchFamily="18" charset="0"/>
              </a:rPr>
              <a:t>высаживать огород на окне. Вместе </a:t>
            </a:r>
            <a:r>
              <a:rPr lang="ru-RU" sz="1800" b="1" dirty="0">
                <a:cs typeface="Times New Roman" panose="02020603050405020304" pitchFamily="18" charset="0"/>
              </a:rPr>
              <a:t>с </a:t>
            </a:r>
            <a:r>
              <a:rPr lang="ru-RU" sz="1800" b="1" dirty="0" smtClean="0">
                <a:cs typeface="Times New Roman" panose="02020603050405020304" pitchFamily="18" charset="0"/>
              </a:rPr>
              <a:t>детьми высаживаются: </a:t>
            </a:r>
            <a:r>
              <a:rPr lang="ru-RU" sz="1800" b="1" dirty="0">
                <a:cs typeface="Times New Roman" panose="02020603050405020304" pitchFamily="18" charset="0"/>
              </a:rPr>
              <a:t>лук, перец сладкий, помидоры, баклажаны, </a:t>
            </a:r>
            <a:r>
              <a:rPr lang="ru-RU" sz="1800" b="1" dirty="0" smtClean="0">
                <a:cs typeface="Times New Roman" panose="02020603050405020304" pitchFamily="18" charset="0"/>
              </a:rPr>
              <a:t>петрушка, </a:t>
            </a:r>
            <a:r>
              <a:rPr lang="ru-RU" sz="1800" b="1" dirty="0">
                <a:cs typeface="Times New Roman" panose="02020603050405020304" pitchFamily="18" charset="0"/>
              </a:rPr>
              <a:t>укроп, </a:t>
            </a:r>
            <a:r>
              <a:rPr lang="ru-RU" sz="1800" b="1" dirty="0" smtClean="0">
                <a:cs typeface="Times New Roman" panose="02020603050405020304" pitchFamily="18" charset="0"/>
              </a:rPr>
              <a:t>мята. </a:t>
            </a:r>
            <a:r>
              <a:rPr lang="ru-RU" sz="1800" b="1" dirty="0">
                <a:cs typeface="Times New Roman" panose="02020603050405020304" pitchFamily="18" charset="0"/>
              </a:rPr>
              <a:t>Дети наблюдают за ростом растений и заносят свои наблюдения в </a:t>
            </a:r>
            <a:r>
              <a:rPr lang="ru-RU" sz="1800" b="1" dirty="0" smtClean="0">
                <a:cs typeface="Times New Roman" panose="02020603050405020304" pitchFamily="18" charset="0"/>
              </a:rPr>
              <a:t>дневники</a:t>
            </a:r>
            <a:r>
              <a:rPr lang="ru-RU" sz="1800" b="1" dirty="0"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cs typeface="Times New Roman" panose="02020603050405020304" pitchFamily="18" charset="0"/>
              </a:rPr>
              <a:t>Затем растения высаживаются в </a:t>
            </a:r>
            <a:r>
              <a:rPr lang="ru-RU" sz="1800" b="1" dirty="0">
                <a:cs typeface="Times New Roman" panose="02020603050405020304" pitchFamily="18" charset="0"/>
              </a:rPr>
              <a:t>огород, который находится на территории детского сада. В летний период ребята </a:t>
            </a:r>
            <a:r>
              <a:rPr lang="ru-RU" sz="1800" b="1" dirty="0" smtClean="0">
                <a:cs typeface="Times New Roman" panose="02020603050405020304" pitchFamily="18" charset="0"/>
              </a:rPr>
              <a:t>совместно с педагогом ухаживают за растениями. </a:t>
            </a:r>
            <a:endParaRPr lang="ru-RU" sz="18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  </a:t>
            </a:r>
            <a:r>
              <a:rPr lang="ru-RU" sz="1800" b="1" dirty="0" smtClean="0">
                <a:cs typeface="Times New Roman" panose="02020603050405020304" pitchFamily="18" charset="0"/>
              </a:rPr>
              <a:t>Хорошо </a:t>
            </a:r>
            <a:r>
              <a:rPr lang="ru-RU" sz="1800" b="1" dirty="0">
                <a:cs typeface="Times New Roman" panose="02020603050405020304" pitchFamily="18" charset="0"/>
              </a:rPr>
              <a:t>оборудованная, насыщенная предметно-пространственная развивающая среда стимулирует самостоятельную исследовательскую деятельность ребенка, создает оптимальные условия для активации хода самореализации</a:t>
            </a:r>
            <a:r>
              <a:rPr lang="ru-RU" sz="1800" b="1" dirty="0" smtClean="0">
                <a:cs typeface="Times New Roman" panose="02020603050405020304" pitchFamily="18" charset="0"/>
              </a:rPr>
              <a:t>.</a:t>
            </a:r>
            <a:endParaRPr lang="ru-RU" sz="18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Опыт работы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по организации предметно-пространственной развивающей среды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полезен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педагогов ДОО.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Результат реализации опыта: Алгоритм создания центра «Природы».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130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Работа с родителями</a:t>
            </a:r>
          </a:p>
          <a:p>
            <a:endParaRPr lang="ru-RU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НАПРАВЛЕНИЯ: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информационные стенды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папки передвижки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памятки</a:t>
            </a:r>
            <a:r>
              <a:rPr lang="ru-RU" sz="2000" b="1" dirty="0"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cs typeface="Times New Roman" panose="02020603050405020304" pitchFamily="18" charset="0"/>
              </a:rPr>
              <a:t>буклеты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сайт ДОУ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ФОРМЫ РАБОТЫ: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родительские собрания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консультации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совместные досуги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cs typeface="Times New Roman" panose="02020603050405020304" pitchFamily="18" charset="0"/>
              </a:rPr>
              <a:t>дни </a:t>
            </a:r>
            <a:r>
              <a:rPr lang="ru-RU" sz="2000" b="1" dirty="0">
                <a:cs typeface="Times New Roman" panose="02020603050405020304" pitchFamily="18" charset="0"/>
              </a:rPr>
              <a:t>открытых </a:t>
            </a:r>
            <a:r>
              <a:rPr lang="ru-RU" sz="2000" b="1" dirty="0" smtClean="0">
                <a:cs typeface="Times New Roman" panose="02020603050405020304" pitchFamily="18" charset="0"/>
              </a:rPr>
              <a:t>дверей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Через данные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формы и направления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работы удалось заинтересовать родителей домашним экспериментированием, и это стало увлекательным занятием для всей семьи.  </a:t>
            </a:r>
            <a:endParaRPr lang="ru-RU" sz="2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Многие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родители в домашних условиях для своих детей оборудовали мини-центры для экспериментирования. 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27" y="387524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Актуальность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Исследования </a:t>
            </a:r>
            <a:r>
              <a:rPr lang="ru-RU" b="1" dirty="0">
                <a:cs typeface="Times New Roman" panose="02020603050405020304" pitchFamily="18" charset="0"/>
              </a:rPr>
              <a:t>психологов и педагогов свидетельствуют о снижении познавательной активности детей. </a:t>
            </a:r>
          </a:p>
          <a:p>
            <a:pPr marL="0" indent="0" algn="ctr">
              <a:buNone/>
            </a:pPr>
            <a:r>
              <a:rPr lang="ru-RU" b="1" dirty="0">
                <a:cs typeface="Times New Roman" panose="02020603050405020304" pitchFamily="18" charset="0"/>
              </a:rPr>
              <a:t>Для того, чтобы воспитанники не потеряли интерес к окружающему миру важно вовремя поддержать их стремления исследовать все вокруг. 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860798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Результативность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Итоги 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заключительного мониторинга в конце учебного 2022-2023 года свидетельствуют о </a:t>
            </a: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положительной динамике:</a:t>
            </a:r>
            <a:endParaRPr lang="ru-RU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У детей развилось такое качество, как любознательность.</a:t>
            </a: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У воспитанников сформировались познавательные интересы, познавательные потребности.</a:t>
            </a: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Дети могут выделять существенные признаки предметов и явлений.</a:t>
            </a: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Дети научились фиксировать результаты опытов, рисуя увиденное.</a:t>
            </a: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Воспитанники стали пользоваться опорными схемами в дидактических играх, в определении последовательности проводимого опыта и эксперимента.</a:t>
            </a:r>
          </a:p>
          <a:p>
            <a:pPr lvl="0"/>
            <a:r>
              <a:rPr lang="ru-RU" sz="2000" b="1" dirty="0">
                <a:cs typeface="Times New Roman" panose="02020603050405020304" pitchFamily="18" charset="0"/>
              </a:rPr>
              <a:t>Дети научились делать самостоятельно выводы и умозаключения, выдвигать гипотезы.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82209843"/>
              </p:ext>
            </p:extLst>
          </p:nvPr>
        </p:nvGraphicFramePr>
        <p:xfrm>
          <a:off x="1043608" y="1700808"/>
          <a:ext cx="72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76672"/>
            <a:ext cx="79928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Мониторинг апрель 2022-2023 г.</a:t>
            </a:r>
            <a:endParaRPr lang="ru-RU" sz="3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4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52836"/>
            <a:ext cx="8136904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заключении хочется привести слова академика К. Е. Тимирязева: «Люди, научившиеся… наблюдениям и опытам, приобретают способность сами ставить вопросы и получить на них фактические ответы, оказываясь на более высоком умственном и нравственном уровне в сравнении с теми, кто такой школы не прошел». В этом, на мой взгляд заключается актуальность темы детского экспериментирования.</a:t>
            </a:r>
            <a:endParaRPr lang="ru-RU" sz="28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620688"/>
            <a:ext cx="763284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j-lt"/>
              </a:rPr>
              <a:t>Заключение</a:t>
            </a:r>
            <a:endParaRPr lang="ru-RU" sz="4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67" y="392633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Литература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1. Л. М. Меншикова. Экспериментальная деятельность детей. - Издательство: Учитель, 2009год</a:t>
            </a:r>
            <a:br>
              <a:rPr lang="ru-RU" sz="1400" b="1" dirty="0"/>
            </a:br>
            <a:r>
              <a:rPr lang="ru-RU" sz="1400" b="1" dirty="0"/>
              <a:t>2. В. В. Москаленко. Опытно-экспериментальная деятельность. - Издательство: Учитель, 2009</a:t>
            </a:r>
            <a:br>
              <a:rPr lang="ru-RU" sz="1400" b="1" dirty="0"/>
            </a:br>
            <a:r>
              <a:rPr lang="ru-RU" sz="1400" b="1" dirty="0"/>
              <a:t>3. Т. М. Бондаренко. Экологические занятия с детьми 6-7 лет. - Издательство: ТЦ Учитель г. Воронеж, 2009</a:t>
            </a:r>
            <a:br>
              <a:rPr lang="ru-RU" sz="1400" b="1" dirty="0"/>
            </a:br>
            <a:r>
              <a:rPr lang="ru-RU" sz="1400" b="1" dirty="0"/>
              <a:t>4. Л. Н. Прохорова. Организация экспериментальной деятельности дошкольников. Методические рекомендации. - Издательство. </a:t>
            </a:r>
            <a:r>
              <a:rPr lang="ru-RU" sz="1400" b="1" dirty="0" err="1"/>
              <a:t>Аркти</a:t>
            </a:r>
            <a:r>
              <a:rPr lang="ru-RU" sz="1400" b="1" dirty="0"/>
              <a:t>, 2005</a:t>
            </a:r>
            <a:br>
              <a:rPr lang="ru-RU" sz="1400" b="1" dirty="0"/>
            </a:br>
            <a:r>
              <a:rPr lang="ru-RU" sz="1400" b="1" dirty="0"/>
              <a:t>5. Журнал “Дошкольное воспитание”. № 11/2004. «От педагогики повседневности – к педагогике развития»</a:t>
            </a:r>
            <a:br>
              <a:rPr lang="ru-RU" sz="1400" b="1" dirty="0"/>
            </a:br>
            <a:r>
              <a:rPr lang="ru-RU" sz="1400" b="1" dirty="0"/>
              <a:t>6. А. И. Иванова. Естественно-научные наблюдения и эксперименты в детском саду.</a:t>
            </a:r>
            <a:br>
              <a:rPr lang="ru-RU" sz="1400" b="1" dirty="0"/>
            </a:br>
            <a:r>
              <a:rPr lang="ru-RU" sz="1400" b="1" dirty="0"/>
              <a:t>7. Короткова Н. А. «Познавательно-исследовательская деятельность старших дошкольников»/ / Ж. Ребенок в детском саду. 2003. № 3, 4, 5. 2002. №1</a:t>
            </a:r>
            <a:br>
              <a:rPr lang="ru-RU" sz="1400" b="1" dirty="0"/>
            </a:br>
            <a:r>
              <a:rPr lang="ru-RU" sz="1400" b="1" dirty="0"/>
              <a:t>8. Николаева С. Н. «Ознакомление дошкольников с неживой природой. Новиковская О. А. Сборник развивающихся игр с водой и песком для дошкольников. – СПб. :</a:t>
            </a:r>
            <a:br>
              <a:rPr lang="ru-RU" sz="1400" b="1" dirty="0"/>
            </a:br>
            <a:r>
              <a:rPr lang="ru-RU" sz="1400" b="1" dirty="0"/>
              <a:t>9. «Организация экспериментальной деятельности дошкольников: Методические рекомендации»/ Под общ. Ред. Л. Н. Прохоровой. Соловьева Е.</a:t>
            </a:r>
            <a:br>
              <a:rPr lang="ru-RU" sz="1400" b="1" dirty="0"/>
            </a:br>
            <a:r>
              <a:rPr lang="ru-RU" sz="1400" b="1" dirty="0"/>
              <a:t>10. </a:t>
            </a:r>
            <a:r>
              <a:rPr lang="ru-RU" sz="1400" b="1" dirty="0" err="1"/>
              <a:t>Тугушева</a:t>
            </a:r>
            <a:r>
              <a:rPr lang="ru-RU" sz="1400" b="1" dirty="0"/>
              <a:t> Г. П., Чистякова А. Е. «Экспериментальная деятельность детей среднего и старшего дошкольного возраста:</a:t>
            </a:r>
            <a:br>
              <a:rPr lang="ru-RU" sz="1400" b="1" dirty="0"/>
            </a:br>
            <a:r>
              <a:rPr lang="ru-RU" sz="1400" b="1" dirty="0"/>
              <a:t>11. </a:t>
            </a:r>
            <a:r>
              <a:rPr lang="ru-RU" sz="1400" b="1" dirty="0" err="1"/>
              <a:t>Дыбина</a:t>
            </a:r>
            <a:r>
              <a:rPr lang="ru-RU" sz="1400" b="1" dirty="0"/>
              <a:t> О. В. Игровые технологии ознакомления дошкольников с предметным миром</a:t>
            </a:r>
            <a:br>
              <a:rPr lang="ru-RU" sz="1400" b="1" dirty="0"/>
            </a:br>
            <a:r>
              <a:rPr lang="ru-RU" sz="1400" b="1" dirty="0"/>
              <a:t>12. </a:t>
            </a:r>
            <a:r>
              <a:rPr lang="ru-RU" sz="1400" b="1" dirty="0" err="1"/>
              <a:t>Доронова</a:t>
            </a:r>
            <a:r>
              <a:rPr lang="ru-RU" sz="1400" b="1" dirty="0"/>
              <a:t> Т. Н., Короткова Н. А. </a:t>
            </a:r>
            <a:r>
              <a:rPr lang="ru-RU" sz="1400" b="1"/>
              <a:t>Познавательно – исследовательская деятельность старших дошкольников</a:t>
            </a:r>
            <a:endParaRPr lang="ru-RU" sz="1400"/>
          </a:p>
          <a:p>
            <a:pPr marL="0" indent="0">
              <a:buNone/>
            </a:pPr>
            <a:endParaRPr lang="ru-RU" sz="1400" b="1" dirty="0"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72816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cs typeface="Times New Roman" panose="02020603050405020304" pitchFamily="18" charset="0"/>
              </a:rPr>
              <a:t>В настоящее время в дошкольном образовании формируются и применяются новейшие технологии, методики, которые позволяют поднять уровень дошкольного образования на высокую и качественную ступень. К числу таких методов познания закономерностей и явлений окружающего мира относят экспериментальную деятельность.</a:t>
            </a:r>
          </a:p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</a:rPr>
              <a:t>Актуальность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1153"/>
            <a:ext cx="18653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54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ТЕХНОЛОГИИ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100" b="1" u="sng" dirty="0" smtClean="0">
                <a:solidFill>
                  <a:srgbClr val="C00000"/>
                </a:solidFill>
              </a:rPr>
              <a:t>Технология </a:t>
            </a:r>
          </a:p>
          <a:p>
            <a:pPr marL="0" indent="0" algn="ctr">
              <a:buNone/>
            </a:pPr>
            <a:r>
              <a:rPr lang="ru-RU" sz="3100" b="1" u="sng" dirty="0" smtClean="0">
                <a:solidFill>
                  <a:srgbClr val="C00000"/>
                </a:solidFill>
              </a:rPr>
              <a:t>познавательно-исследовательской деятельности </a:t>
            </a:r>
            <a:endParaRPr lang="ru-RU" sz="3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/>
              <a:t>это вид интеллектуально-творческой деятельности на основе поисковой активности и исследовательского поведения.</a:t>
            </a: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Цель: </a:t>
            </a:r>
            <a:r>
              <a:rPr lang="ru-RU" sz="2600" b="1" dirty="0" smtClean="0"/>
              <a:t>формирование </a:t>
            </a:r>
            <a:r>
              <a:rPr lang="ru-RU" sz="2600" b="1" dirty="0"/>
              <a:t>у дошкольников основных ключевых компетенций, способность к исследовательскому типу мышления, развитие познавательной и исследовательской активности детей дошкольного возраста</a:t>
            </a:r>
            <a:r>
              <a:rPr lang="ru-RU" sz="2600" b="1" dirty="0" smtClean="0"/>
              <a:t>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Задачи:</a:t>
            </a:r>
            <a:endParaRPr lang="ru-RU" sz="2600" b="1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расширять </a:t>
            </a:r>
            <a:r>
              <a:rPr lang="ru-RU" sz="2900" b="1" dirty="0"/>
              <a:t>и систематизировать элементарные естественнонаучные и экологические представления детей;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формировать </a:t>
            </a:r>
            <a:r>
              <a:rPr lang="ru-RU" sz="2900" b="1" dirty="0"/>
              <a:t>навыки постановки элементарных опытов и умения делать </a:t>
            </a:r>
            <a:r>
              <a:rPr lang="ru-RU" sz="2900" b="1" dirty="0" smtClean="0"/>
              <a:t>выводы;</a:t>
            </a:r>
            <a:endParaRPr lang="ru-RU" sz="29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способствовать </a:t>
            </a:r>
            <a:r>
              <a:rPr lang="ru-RU" sz="2900" b="1" dirty="0"/>
              <a:t>овладению приемами практического взаимодействия с окружающими предметами;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развивать </a:t>
            </a:r>
            <a:r>
              <a:rPr lang="ru-RU" sz="2900" b="1" dirty="0"/>
              <a:t>стремление к поисково-познавательной </a:t>
            </a:r>
            <a:r>
              <a:rPr lang="ru-RU" sz="2900" b="1" dirty="0" smtClean="0"/>
              <a:t>деятельности</a:t>
            </a:r>
            <a:r>
              <a:rPr lang="ru-RU" sz="2900" b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воспитывать </a:t>
            </a:r>
            <a:r>
              <a:rPr lang="ru-RU" sz="2900" b="1" dirty="0"/>
              <a:t>интерес к познанию окружающего мира</a:t>
            </a:r>
            <a:r>
              <a:rPr lang="ru-RU" sz="2900" b="1" dirty="0" smtClean="0"/>
              <a:t>;</a:t>
            </a:r>
            <a:endParaRPr lang="ru-RU" sz="29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/>
              <a:t>стимулировать </a:t>
            </a:r>
            <a:r>
              <a:rPr lang="ru-RU" sz="2900" b="1" dirty="0"/>
              <a:t>желание детей экспериментировать.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58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96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Детское экспериментирование </a:t>
            </a:r>
            <a:endParaRPr lang="ru-RU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9"/>
            <a:ext cx="8136904" cy="4696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активная 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правильной организации; дети становятся в ней субъектами – носителями предметно-практической деятельности и познания, «активными делателями», это источник осознанной, целенаправленной активности</a:t>
            </a: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Современная технология детского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экспериментирования: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развивает личностный потенциал ребенка в процессе обучения;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раскрывает </a:t>
            </a:r>
            <a:r>
              <a:rPr lang="ru-RU" sz="2000" b="1" dirty="0">
                <a:cs typeface="Times New Roman" panose="02020603050405020304" pitchFamily="18" charset="0"/>
              </a:rPr>
              <a:t>заложенные в нем возможности;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развивает </a:t>
            </a:r>
            <a:r>
              <a:rPr lang="ru-RU" sz="2000" b="1" dirty="0">
                <a:cs typeface="Times New Roman" panose="02020603050405020304" pitchFamily="18" charset="0"/>
              </a:rPr>
              <a:t>познавательную потребность и активность;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формирует </a:t>
            </a:r>
            <a:r>
              <a:rPr lang="ru-RU" sz="2000" b="1" dirty="0">
                <a:cs typeface="Times New Roman" panose="02020603050405020304" pitchFamily="18" charset="0"/>
              </a:rPr>
              <a:t>гибкость и креативность мышления;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воспитывает </a:t>
            </a:r>
            <a:r>
              <a:rPr lang="ru-RU" sz="2000" b="1" dirty="0">
                <a:cs typeface="Times New Roman" panose="02020603050405020304" pitchFamily="18" charset="0"/>
              </a:rPr>
              <a:t>самостоятельность, инициативность, самоактуализацию.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8653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1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88840"/>
            <a:ext cx="7992888" cy="329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спользование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современной технологии познавательно-исследовательской деятельности позволяет сформировать у детей дошкольного возраста навыки постановки элементарных опытов, умение выдвигать гипотезы, проверять, подтверждать, использовать нетрадиционные формы работы.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20688"/>
            <a:ext cx="756084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j-lt"/>
              </a:rPr>
              <a:t>Новизна</a:t>
            </a:r>
            <a:endParaRPr lang="ru-RU" sz="4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1814"/>
            <a:ext cx="18653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51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</a:rPr>
              <a:t>Содержание </a:t>
            </a:r>
            <a:r>
              <a:rPr lang="ru-RU" b="1" dirty="0" smtClean="0">
                <a:solidFill>
                  <a:srgbClr val="0070C0"/>
                </a:solidFill>
              </a:rPr>
              <a:t>работы педагога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cs typeface="Times New Roman" panose="02020603050405020304" pitchFamily="18" charset="0"/>
              </a:rPr>
              <a:t> развитие </a:t>
            </a:r>
            <a:r>
              <a:rPr lang="ru-RU" b="1" dirty="0">
                <a:cs typeface="Times New Roman" panose="02020603050405020304" pitchFamily="18" charset="0"/>
              </a:rPr>
              <a:t>познавательной активности детей дошкольного возраста, через </a:t>
            </a:r>
            <a:r>
              <a:rPr lang="ru-RU" b="1" dirty="0" smtClean="0">
                <a:cs typeface="Times New Roman" panose="02020603050405020304" pitchFamily="18" charset="0"/>
              </a:rPr>
              <a:t>применение </a:t>
            </a:r>
            <a:r>
              <a:rPr lang="ru-RU" b="1" dirty="0">
                <a:cs typeface="Times New Roman" panose="02020603050405020304" pitchFamily="18" charset="0"/>
              </a:rPr>
              <a:t>современных инновационных технологий в процессе экспериментальной деятельности</a:t>
            </a:r>
            <a:r>
              <a:rPr lang="ru-RU" b="1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Достижение результатов </a:t>
            </a:r>
            <a:r>
              <a:rPr lang="ru-RU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предполагает </a:t>
            </a:r>
            <a:r>
              <a:rPr lang="ru-RU" sz="3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решение задач</a:t>
            </a:r>
            <a:r>
              <a:rPr lang="ru-RU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cs typeface="Times New Roman" panose="02020603050405020304" pitchFamily="18" charset="0"/>
              </a:rPr>
              <a:t>зучить </a:t>
            </a:r>
            <a:r>
              <a:rPr lang="ru-RU" b="1" dirty="0">
                <a:cs typeface="Times New Roman" panose="02020603050405020304" pitchFamily="18" charset="0"/>
              </a:rPr>
              <a:t>теоретические аспекты развития познавательной активности у детей дошкольного </a:t>
            </a:r>
            <a:r>
              <a:rPr lang="ru-RU" b="1" dirty="0" smtClean="0">
                <a:cs typeface="Times New Roman" panose="02020603050405020304" pitchFamily="18" charset="0"/>
              </a:rPr>
              <a:t>возраста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cs typeface="Times New Roman" panose="02020603050405020304" pitchFamily="18" charset="0"/>
              </a:rPr>
              <a:t>ыявить </a:t>
            </a:r>
            <a:r>
              <a:rPr lang="ru-RU" b="1" dirty="0">
                <a:cs typeface="Times New Roman" panose="02020603050405020304" pitchFamily="18" charset="0"/>
              </a:rPr>
              <a:t>особенности развития познавательной активности </a:t>
            </a:r>
            <a:r>
              <a:rPr lang="ru-RU" b="1" dirty="0" smtClean="0">
                <a:cs typeface="Times New Roman" panose="02020603050405020304" pitchFamily="18" charset="0"/>
              </a:rPr>
              <a:t>детей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cs typeface="Times New Roman" panose="02020603050405020304" pitchFamily="18" charset="0"/>
              </a:rPr>
              <a:t>бучать </a:t>
            </a:r>
            <a:r>
              <a:rPr lang="ru-RU" b="1" dirty="0">
                <a:cs typeface="Times New Roman" panose="02020603050405020304" pitchFamily="18" charset="0"/>
              </a:rPr>
              <a:t>детей проводить элементарные и доступные </a:t>
            </a:r>
            <a:r>
              <a:rPr lang="ru-RU" b="1" dirty="0" smtClean="0">
                <a:cs typeface="Times New Roman" panose="02020603050405020304" pitchFamily="18" charset="0"/>
              </a:rPr>
              <a:t>опыты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выдвигать гипотезы, искать ответы на вопросы и делать простейшие умозаключения, анализируя результат экспериментальной </a:t>
            </a:r>
            <a:r>
              <a:rPr lang="ru-RU" b="1" dirty="0" smtClean="0">
                <a:cs typeface="Times New Roman" panose="02020603050405020304" pitchFamily="18" charset="0"/>
              </a:rPr>
              <a:t>деятельности</a:t>
            </a:r>
            <a:endParaRPr lang="ru-RU" b="1" dirty="0"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b="1" smtClean="0">
                <a:cs typeface="Times New Roman" panose="02020603050405020304" pitchFamily="18" charset="0"/>
              </a:rPr>
              <a:t>создавать условия </a:t>
            </a:r>
            <a:r>
              <a:rPr lang="ru-RU" b="1" dirty="0">
                <a:cs typeface="Times New Roman" panose="02020603050405020304" pitchFamily="18" charset="0"/>
              </a:rPr>
              <a:t>для внедрения современных </a:t>
            </a:r>
            <a:r>
              <a:rPr lang="ru-RU" b="1" dirty="0" smtClean="0">
                <a:cs typeface="Times New Roman" panose="02020603050405020304" pitchFamily="18" charset="0"/>
              </a:rPr>
              <a:t>технологий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653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85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28800"/>
            <a:ext cx="82192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Цель</a:t>
            </a:r>
            <a:r>
              <a:rPr lang="ru-RU" sz="2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ru-RU" sz="2600" dirty="0">
                <a:cs typeface="Times New Roman" panose="02020603050405020304" pitchFamily="18" charset="0"/>
              </a:rPr>
              <a:t> </a:t>
            </a:r>
            <a:r>
              <a:rPr lang="ru-RU" sz="2400" b="1" dirty="0">
                <a:cs typeface="Times New Roman" panose="02020603050405020304" pitchFamily="18" charset="0"/>
              </a:rPr>
              <a:t>развитие познавательного интереса </a:t>
            </a:r>
            <a:r>
              <a:rPr lang="ru-RU" sz="2400" b="1" dirty="0" smtClean="0">
                <a:cs typeface="Times New Roman" panose="02020603050405020304" pitchFamily="18" charset="0"/>
              </a:rPr>
              <a:t>воспитанников к </a:t>
            </a:r>
            <a:r>
              <a:rPr lang="ru-RU" sz="2400" b="1" dirty="0">
                <a:cs typeface="Times New Roman" panose="02020603050405020304" pitchFamily="18" charset="0"/>
              </a:rPr>
              <a:t>опытно-экспериментальной деятельности.</a:t>
            </a:r>
          </a:p>
          <a:p>
            <a:pPr algn="ctr"/>
            <a:r>
              <a:rPr lang="ru-RU" sz="2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Задачи: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600" b="1" dirty="0" smtClean="0">
                <a:cs typeface="Times New Roman" panose="02020603050405020304" pitchFamily="18" charset="0"/>
              </a:rPr>
              <a:t>развивать </a:t>
            </a:r>
            <a:r>
              <a:rPr lang="ru-RU" sz="2600" b="1" dirty="0">
                <a:cs typeface="Times New Roman" panose="02020603050405020304" pitchFamily="18" charset="0"/>
              </a:rPr>
              <a:t>познавательный интерес в процессе опытно-экспериментальной </a:t>
            </a:r>
            <a:r>
              <a:rPr lang="ru-RU" sz="2600" b="1" dirty="0" smtClean="0">
                <a:cs typeface="Times New Roman" panose="02020603050405020304" pitchFamily="18" charset="0"/>
              </a:rPr>
              <a:t>деятельности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600" b="1" dirty="0" smtClean="0">
                <a:cs typeface="Times New Roman" panose="02020603050405020304" pitchFamily="18" charset="0"/>
              </a:rPr>
              <a:t>развивать познавательный </a:t>
            </a:r>
            <a:r>
              <a:rPr lang="ru-RU" sz="2600" b="1" dirty="0">
                <a:cs typeface="Times New Roman" panose="02020603050405020304" pitchFamily="18" charset="0"/>
              </a:rPr>
              <a:t>опыт </a:t>
            </a:r>
            <a:r>
              <a:rPr lang="ru-RU" sz="2600" b="1" dirty="0" smtClean="0">
                <a:cs typeface="Times New Roman" panose="02020603050405020304" pitchFamily="18" charset="0"/>
              </a:rPr>
              <a:t> с </a:t>
            </a:r>
            <a:r>
              <a:rPr lang="ru-RU" sz="2600" b="1" dirty="0">
                <a:cs typeface="Times New Roman" panose="02020603050405020304" pitchFamily="18" charset="0"/>
              </a:rPr>
              <a:t>помощью наглядных </a:t>
            </a:r>
            <a:r>
              <a:rPr lang="ru-RU" sz="2600" b="1" dirty="0" smtClean="0">
                <a:cs typeface="Times New Roman" panose="02020603050405020304" pitchFamily="18" charset="0"/>
              </a:rPr>
              <a:t>средств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600" b="1" dirty="0" smtClean="0">
                <a:cs typeface="Times New Roman" panose="02020603050405020304" pitchFamily="18" charset="0"/>
              </a:rPr>
              <a:t>формировать </a:t>
            </a:r>
            <a:r>
              <a:rPr lang="ru-RU" sz="2600" b="1" dirty="0">
                <a:cs typeface="Times New Roman" panose="02020603050405020304" pitchFamily="18" charset="0"/>
              </a:rPr>
              <a:t>способность видеть многообразие мира в системе взаимосвязей и </a:t>
            </a:r>
            <a:r>
              <a:rPr lang="ru-RU" sz="2600" b="1" dirty="0" smtClean="0">
                <a:cs typeface="Times New Roman" panose="02020603050405020304" pitchFamily="18" charset="0"/>
              </a:rPr>
              <a:t>взаимозависимостей</a:t>
            </a:r>
            <a:endParaRPr lang="ru-RU" sz="2600" b="1" dirty="0"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600" b="1" dirty="0" smtClean="0">
                <a:cs typeface="Times New Roman" panose="02020603050405020304" pitchFamily="18" charset="0"/>
              </a:rPr>
              <a:t>воспитывать </a:t>
            </a:r>
            <a:r>
              <a:rPr lang="ru-RU" sz="2600" b="1" dirty="0">
                <a:cs typeface="Times New Roman" panose="02020603050405020304" pitchFamily="18" charset="0"/>
              </a:rPr>
              <a:t>самостоятельность, инициативу, сообразительность, пытливость, </a:t>
            </a:r>
            <a:r>
              <a:rPr lang="ru-RU" sz="2600" b="1" dirty="0" smtClean="0">
                <a:cs typeface="Times New Roman" panose="02020603050405020304" pitchFamily="18" charset="0"/>
              </a:rPr>
              <a:t>критичность</a:t>
            </a:r>
            <a:endParaRPr lang="ru-RU" sz="2600" b="1" dirty="0"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332" y="459210"/>
            <a:ext cx="8229600" cy="94096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300" b="1" dirty="0" smtClean="0">
                <a:solidFill>
                  <a:srgbClr val="0070C0"/>
                </a:solidFill>
              </a:rPr>
              <a:t>Содержание работы с воспитанниками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68" y="150838"/>
            <a:ext cx="1547664" cy="158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09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62880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Причины низкого уровня: </a:t>
            </a:r>
            <a:endParaRPr lang="ru-RU" sz="2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отсутствие </a:t>
            </a:r>
            <a:r>
              <a:rPr lang="ru-RU" sz="2400" b="1" dirty="0">
                <a:cs typeface="Times New Roman" panose="02020603050405020304" pitchFamily="18" charset="0"/>
              </a:rPr>
              <a:t>устойчивого </a:t>
            </a:r>
            <a:r>
              <a:rPr lang="ru-RU" sz="2400" b="1" dirty="0" smtClean="0">
                <a:cs typeface="Times New Roman" panose="02020603050405020304" pitchFamily="18" charset="0"/>
              </a:rPr>
              <a:t>интереса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отсутствие навыков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затруднения </a:t>
            </a:r>
            <a:r>
              <a:rPr lang="ru-RU" sz="2400" b="1" dirty="0"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cs typeface="Times New Roman" panose="02020603050405020304" pitchFamily="18" charset="0"/>
              </a:rPr>
              <a:t>обозначении проблемы 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познавательный </a:t>
            </a:r>
            <a:r>
              <a:rPr lang="ru-RU" sz="2400" b="1" dirty="0">
                <a:cs typeface="Times New Roman" panose="02020603050405020304" pitchFamily="18" charset="0"/>
              </a:rPr>
              <a:t>интерес недостаточно </a:t>
            </a:r>
            <a:r>
              <a:rPr lang="ru-RU" sz="2400" b="1" dirty="0" smtClean="0">
                <a:cs typeface="Times New Roman" panose="02020603050405020304" pitchFamily="18" charset="0"/>
              </a:rPr>
              <a:t>выражен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недостаточно </a:t>
            </a:r>
            <a:r>
              <a:rPr lang="ru-RU" sz="2400" b="1" dirty="0">
                <a:cs typeface="Times New Roman" panose="02020603050405020304" pitchFamily="18" charset="0"/>
              </a:rPr>
              <a:t>знаний о свойствах и качествах объектов неживой </a:t>
            </a:r>
            <a:r>
              <a:rPr lang="ru-RU" sz="2400" b="1" dirty="0" smtClean="0">
                <a:cs typeface="Times New Roman" panose="02020603050405020304" pitchFamily="18" charset="0"/>
              </a:rPr>
              <a:t>природы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cs typeface="Times New Roman" panose="02020603050405020304" pitchFamily="18" charset="0"/>
              </a:rPr>
              <a:t>стремление к самостоятельности не выражено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78488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Данные мониторинга</a:t>
            </a:r>
            <a:endParaRPr lang="ru-RU" sz="3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8062"/>
            <a:ext cx="15478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373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1280</Words>
  <Application>Microsoft Office PowerPoint</Application>
  <PresentationFormat>Экран (4:3)</PresentationFormat>
  <Paragraphs>195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 Познавательно-исследовательская деятельность детей старшего дошкольного возраста». </vt:lpstr>
      <vt:lpstr>Актуальность</vt:lpstr>
      <vt:lpstr>Презентация PowerPoint</vt:lpstr>
      <vt:lpstr>ТЕХНОЛОГИИ</vt:lpstr>
      <vt:lpstr>Презентация PowerPoint</vt:lpstr>
      <vt:lpstr>Презентация PowerPoint</vt:lpstr>
      <vt:lpstr>Содержание работы педагога </vt:lpstr>
      <vt:lpstr>Презентация PowerPoint</vt:lpstr>
      <vt:lpstr>Презентация PowerPoint</vt:lpstr>
      <vt:lpstr>Презентация PowerPoint</vt:lpstr>
      <vt:lpstr>Проделанная работа</vt:lpstr>
      <vt:lpstr>Презентация PowerPoint</vt:lpstr>
      <vt:lpstr>Опыты</vt:lpstr>
      <vt:lpstr>Предметно-пространственная развивающая среда</vt:lpstr>
      <vt:lpstr>Предметно-пространственная развивающая среда</vt:lpstr>
      <vt:lpstr>Предметно-пространственная развивающая среда</vt:lpstr>
      <vt:lpstr>Предметно-пространственная развивающая среда</vt:lpstr>
      <vt:lpstr>Предметно-пространственная развивающая среда</vt:lpstr>
      <vt:lpstr>Презентация PowerPoint</vt:lpstr>
      <vt:lpstr>Результативность </vt:lpstr>
      <vt:lpstr>Презентация PowerPoint</vt:lpstr>
      <vt:lpstr>Презентация PowerPoint</vt:lpstr>
      <vt:lpstr>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ДC-17</cp:lastModifiedBy>
  <cp:revision>143</cp:revision>
  <dcterms:created xsi:type="dcterms:W3CDTF">2013-02-09T17:45:17Z</dcterms:created>
  <dcterms:modified xsi:type="dcterms:W3CDTF">2026-01-27T11:58:27Z</dcterms:modified>
</cp:coreProperties>
</file>