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48BF9-DEF2-4089-9F48-2DAB86EAD804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67A78-0819-4268-95F8-1A68FEACA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7A78-0819-4268-95F8-1A68FEACAF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242D-499C-4BF6-B933-739505DB5C5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941-F758-4C4D-8B94-29A12CC4A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242D-499C-4BF6-B933-739505DB5C5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941-F758-4C4D-8B94-29A12CC4A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242D-499C-4BF6-B933-739505DB5C5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941-F758-4C4D-8B94-29A12CC4A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242D-499C-4BF6-B933-739505DB5C5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941-F758-4C4D-8B94-29A12CC4A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242D-499C-4BF6-B933-739505DB5C5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941-F758-4C4D-8B94-29A12CC4A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242D-499C-4BF6-B933-739505DB5C5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941-F758-4C4D-8B94-29A12CC4A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242D-499C-4BF6-B933-739505DB5C5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941-F758-4C4D-8B94-29A12CC4A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242D-499C-4BF6-B933-739505DB5C5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941-F758-4C4D-8B94-29A12CC4A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242D-499C-4BF6-B933-739505DB5C5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941-F758-4C4D-8B94-29A12CC4A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242D-499C-4BF6-B933-739505DB5C5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941-F758-4C4D-8B94-29A12CC4A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242D-499C-4BF6-B933-739505DB5C5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941-F758-4C4D-8B94-29A12CC4A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5242D-499C-4BF6-B933-739505DB5C5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941-F758-4C4D-8B94-29A12CC4A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3/1614773453_174-p-neitralnii-fon-dlya-prezentatsii-1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atherineasquithgallery.com/uploads/posts/2021-02/1613530101_29-p-foni-tem-dlya-prezentatsii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op-fon.com/uploads/posts/2023-01/1674689748_top-fon-com-p-skachat-prezentatsiyu-s-biryuzovim-fon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op-fon.com/uploads/posts/2023-02/1675595573_top-fon-com-p-fon-dlya-prezentatsii-powerpoint-neitralni-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top-fon.com/uploads/posts/2023-02/1675565483_top-fon-com-p-goluboi-fon-dlya-prezentatsii-powerpoint-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catherineasquithgallery.com/uploads/posts/2021-02/1613316458_34-p-svetlo-sinii-fon-dlya-fotoshopa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catherineasquithgallery.com/uploads/posts/2023-01/1674352918_catherineasquithgallery-com-p-fon-nezhno-serii-foto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papik.pro/uploads/posts/2021-11/1636551663_7-papik-pro-p-prosto-fon-bez-risun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9412C45-F797-44BF-8435-5A4CAF650E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43108" y="642918"/>
            <a:ext cx="5072098" cy="32147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880" y="4286256"/>
            <a:ext cx="9053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Региональный фестиваль успешных образовательных практик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ошкольных образовательных учреждений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9256" y="5715016"/>
            <a:ext cx="3373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Орск, Оренбургская область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3/1614773453_174-p-neitralnii-fon-dlya-prezentatsii-1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atherineasquithgallery.com/uploads/posts/2021-02/1613530101_29-p-foni-tem-dlya-prezentatsii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op-fon.com/uploads/posts/2023-01/1674689748_top-fon-com-p-skachat-prezentatsiyu-s-biryuzovim-fon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op-fon.com/uploads/posts/2023-02/1675595573_top-fon-com-p-fon-dlya-prezentatsii-powerpoint-neitralni-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top-fon.com/uploads/posts/2023-02/1675565483_top-fon-com-p-goluboi-fon-dlya-prezentatsii-powerpoint-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catherineasquithgallery.com/uploads/posts/2021-02/1613316458_34-p-svetlo-sinii-fon-dlya-fotoshopa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catherineasquithgallery.com/uploads/posts/2023-01/1674352918_catherineasquithgallery-com-p-fon-nezhno-serii-foto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papik.pro/uploads/posts/2021-11/1636551663_7-papik-pro-p-prosto-fon-bez-risun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00364" y="5000636"/>
            <a:ext cx="3238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ФЛИКТ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24" y="857232"/>
            <a:ext cx="2500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929454" y="1643050"/>
            <a:ext cx="785818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rot="16200000" flipV="1">
            <a:off x="1428728" y="2428868"/>
            <a:ext cx="2571768" cy="2286016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rot="5400000" flipH="1" flipV="1">
            <a:off x="5000628" y="2357430"/>
            <a:ext cx="2571768" cy="2286016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14810" y="21429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3/1614773453_174-p-neitralnii-fon-dlya-prezentatsii-1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atherineasquithgallery.com/uploads/posts/2021-02/1613530101_29-p-foni-tem-dlya-prezentatsii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op-fon.com/uploads/posts/2023-01/1674689748_top-fon-com-p-skachat-prezentatsiyu-s-biryuzovim-fon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op-fon.com/uploads/posts/2023-02/1675595573_top-fon-com-p-fon-dlya-prezentatsii-powerpoint-neitralni-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top-fon.com/uploads/posts/2023-02/1675565483_top-fon-com-p-goluboi-fon-dlya-prezentatsii-powerpoint-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catherineasquithgallery.com/uploads/posts/2021-02/1613316458_34-p-svetlo-sinii-fon-dlya-fotoshopa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catherineasquithgallery.com/uploads/posts/2023-01/1674352918_catherineasquithgallery-com-p-fon-nezhno-serii-foto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papik.pro/uploads/posts/2021-11/1636551663_7-papik-pro-p-prosto-fon-bez-risun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42910" y="214290"/>
            <a:ext cx="77724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dirty="0" smtClean="0">
              <a:solidFill>
                <a:srgbClr val="993300"/>
              </a:solidFill>
              <a:latin typeface="Times New Roman" pitchFamily="16" charset="0"/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 smtClean="0">
                <a:solidFill>
                  <a:srgbClr val="7030A0"/>
                </a:solidFill>
                <a:latin typeface="Times New Roman" pitchFamily="16" charset="0"/>
              </a:rPr>
              <a:t>6.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 smtClean="0">
                <a:solidFill>
                  <a:srgbClr val="7030A0"/>
                </a:solidFill>
                <a:latin typeface="Times New Roman" pitchFamily="16" charset="0"/>
              </a:rPr>
              <a:t>Упражнение </a:t>
            </a:r>
            <a:r>
              <a:rPr lang="ru-RU" altLang="ru-RU" sz="3200" b="1" dirty="0">
                <a:solidFill>
                  <a:srgbClr val="7030A0"/>
                </a:solidFill>
                <a:latin typeface="Times New Roman" pitchFamily="16" charset="0"/>
              </a:rPr>
              <a:t>«</a:t>
            </a:r>
            <a:r>
              <a:rPr lang="ru-RU" altLang="ru-RU" sz="3200" b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Смотришь в книгу, видишь…»</a:t>
            </a:r>
            <a:r>
              <a:rPr lang="ru-RU" altLang="ru-RU" sz="32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714620"/>
            <a:ext cx="6429404" cy="2151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4025" algn="ctr">
              <a:lnSpc>
                <a:spcPct val="80000"/>
              </a:lnSpc>
              <a:spcBef>
                <a:spcPts val="7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6" charset="0"/>
              </a:rPr>
              <a:t>Инструкция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..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. передача информации следующему участнику эксперимента. </a:t>
            </a:r>
          </a:p>
          <a:p>
            <a:pPr marL="457200" indent="-454025" algn="ctr">
              <a:lnSpc>
                <a:spcPct val="80000"/>
              </a:lnSpc>
              <a:spcBef>
                <a:spcPts val="7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Задавать уточняющие вопросы НЕЛЬЗЯ!!!</a:t>
            </a:r>
            <a:endParaRPr lang="ru-RU" altLang="ru-RU" sz="3200" dirty="0">
              <a:solidFill>
                <a:srgbClr val="00206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4" name="Picture 2" descr="https://otkrit-ka.ru/uploads/posts/2021-12/foto-i-kartinki-bez-fona-dlja-prezentacij-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736"/>
            <a:ext cx="3054934" cy="4076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3/1614773453_174-p-neitralnii-fon-dlya-prezentatsii-1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atherineasquithgallery.com/uploads/posts/2021-02/1613530101_29-p-foni-tem-dlya-prezentatsii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op-fon.com/uploads/posts/2023-01/1674689748_top-fon-com-p-skachat-prezentatsiyu-s-biryuzovim-fon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op-fon.com/uploads/posts/2023-02/1675595573_top-fon-com-p-fon-dlya-prezentatsii-powerpoint-neitralni-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top-fon.com/uploads/posts/2023-02/1675565483_top-fon-com-p-goluboi-fon-dlya-prezentatsii-powerpoint-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catherineasquithgallery.com/uploads/posts/2021-02/1613316458_34-p-svetlo-sinii-fon-dlya-fotoshopa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catherineasquithgallery.com/uploads/posts/2023-01/1674352918_catherineasquithgallery-com-p-fon-nezhno-serii-foto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papik.pro/uploads/posts/2021-11/1636551663_7-papik-pro-p-prosto-fon-bez-risun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857224" y="357166"/>
            <a:ext cx="7072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</a:t>
            </a:r>
          </a:p>
          <a:p>
            <a:pPr algn="ctr"/>
            <a:r>
              <a:rPr lang="ru-RU" alt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</a:p>
          <a:p>
            <a:pPr algn="ctr"/>
            <a:r>
              <a:rPr lang="ru-RU" alt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«Стулья и их тяжелая судьба»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2428868"/>
            <a:ext cx="5643602" cy="255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u="sng" dirty="0" smtClean="0">
                <a:solidFill>
                  <a:srgbClr val="002060"/>
                </a:solidFill>
                <a:latin typeface="Times New Roman" pitchFamily="16" charset="0"/>
              </a:rPr>
              <a:t>Инструкция: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itchFamily="16" charset="0"/>
              </a:rPr>
              <a:t>Все вы получили инструкцию, которой должны придерживаться. При этом вы не должны показывать ее текст кому – то другому. </a:t>
            </a:r>
            <a:endParaRPr lang="ru-RU" altLang="ru-RU" sz="3200" dirty="0">
              <a:solidFill>
                <a:srgbClr val="002060"/>
              </a:solidFill>
              <a:latin typeface="Times New Roman" pitchFamily="16" charset="0"/>
            </a:endParaRPr>
          </a:p>
        </p:txBody>
      </p:sp>
      <p:pic>
        <p:nvPicPr>
          <p:cNvPr id="28678" name="Picture 6" descr="https://freepngimg.com/thumb/aquarium/44910-9-ladder-back-chair-picture-free-photo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14818"/>
            <a:ext cx="2357422" cy="2357422"/>
          </a:xfrm>
          <a:prstGeom prst="rect">
            <a:avLst/>
          </a:prstGeom>
          <a:noFill/>
        </p:spPr>
      </p:pic>
      <p:pic>
        <p:nvPicPr>
          <p:cNvPr id="23" name="Picture 6" descr="https://freepngimg.com/thumb/aquarium/44910-9-ladder-back-chair-picture-free-photo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15206" y="571480"/>
            <a:ext cx="2357422" cy="2357422"/>
          </a:xfrm>
          <a:prstGeom prst="rect">
            <a:avLst/>
          </a:prstGeom>
          <a:noFill/>
        </p:spPr>
      </p:pic>
      <p:pic>
        <p:nvPicPr>
          <p:cNvPr id="24" name="Picture 6" descr="https://freepngimg.com/thumb/aquarium/44910-9-ladder-back-chair-picture-free-photo-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00042"/>
            <a:ext cx="1223938" cy="1223938"/>
          </a:xfrm>
          <a:prstGeom prst="rect">
            <a:avLst/>
          </a:prstGeom>
          <a:noFill/>
        </p:spPr>
      </p:pic>
      <p:pic>
        <p:nvPicPr>
          <p:cNvPr id="25" name="Picture 6" descr="https://freepngimg.com/thumb/aquarium/44910-9-ladder-back-chair-picture-free-photo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14290"/>
            <a:ext cx="1571604" cy="1571604"/>
          </a:xfrm>
          <a:prstGeom prst="rect">
            <a:avLst/>
          </a:prstGeom>
          <a:noFill/>
        </p:spPr>
      </p:pic>
      <p:pic>
        <p:nvPicPr>
          <p:cNvPr id="26" name="Picture 6" descr="https://freepngimg.com/thumb/aquarium/44910-9-ladder-back-chair-picture-free-photo-p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000892" y="3071810"/>
            <a:ext cx="1724004" cy="1724004"/>
          </a:xfrm>
          <a:prstGeom prst="rect">
            <a:avLst/>
          </a:prstGeom>
          <a:noFill/>
        </p:spPr>
      </p:pic>
      <p:pic>
        <p:nvPicPr>
          <p:cNvPr id="27" name="Picture 6" descr="https://freepngimg.com/thumb/aquarium/44910-9-ladder-back-chair-picture-free-photo-p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4857760"/>
            <a:ext cx="1643042" cy="1643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3/1614773453_174-p-neitralnii-fon-dlya-prezentatsii-1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atherineasquithgallery.com/uploads/posts/2021-02/1613530101_29-p-foni-tem-dlya-prezentatsii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op-fon.com/uploads/posts/2023-01/1674689748_top-fon-com-p-skachat-prezentatsiyu-s-biryuzovim-fon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op-fon.com/uploads/posts/2023-02/1675595573_top-fon-com-p-fon-dlya-prezentatsii-powerpoint-neitralni-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top-fon.com/uploads/posts/2023-02/1675565483_top-fon-com-p-goluboi-fon-dlya-prezentatsii-powerpoint-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catherineasquithgallery.com/uploads/posts/2021-02/1613316458_34-p-svetlo-sinii-fon-dlya-fotoshopa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catherineasquithgallery.com/uploads/posts/2023-01/1674352918_catherineasquithgallery-com-p-fon-nezhno-serii-foto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papik.pro/uploads/posts/2021-11/1636551663_7-papik-pro-p-prosto-fon-bez-risun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00100" y="285728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ВАЖНАЯ ИНФОРМАЦИЯ</a:t>
            </a:r>
          </a:p>
          <a:p>
            <a:pPr algn="ctr"/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83179A0-DC9B-48DB-92B2-BB94C52479B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000108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57224" y="3571876"/>
            <a:ext cx="79159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выйти из конфликтной ситуации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выйти из конфликта победителем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Алгоритм беседы с конфликтующими сторонами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элементами восстановительной техники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http://papik.pro/uploads/posts/2021-11/1636551663_7-papik-pro-p-prosto-fon-bez-risun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catherineasquithgallery.com/uploads/posts/2021-03/1614773453_174-p-neitralnii-fon-dlya-prezentatsii-1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atherineasquithgallery.com/uploads/posts/2021-02/1613530101_29-p-foni-tem-dlya-prezentatsii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op-fon.com/uploads/posts/2023-01/1674689748_top-fon-com-p-skachat-prezentatsiyu-s-biryuzovim-fon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op-fon.com/uploads/posts/2023-02/1675595573_top-fon-com-p-fon-dlya-prezentatsii-powerpoint-neitralni-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top-fon.com/uploads/posts/2023-02/1675565483_top-fon-com-p-goluboi-fon-dlya-prezentatsii-powerpoint-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catherineasquithgallery.com/uploads/posts/2021-02/1613316458_34-p-svetlo-sinii-fon-dlya-fotoshopa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catherineasquithgallery.com/uploads/posts/2023-01/1674352918_catherineasquithgallery-com-p-fon-nezhno-serii-foto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2143108" y="0"/>
            <a:ext cx="7772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 smtClean="0">
                <a:solidFill>
                  <a:srgbClr val="7030A0"/>
                </a:solidFill>
                <a:latin typeface="Times New Roman" pitchFamily="16" charset="0"/>
              </a:rPr>
              <a:t>8.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 smtClean="0">
                <a:solidFill>
                  <a:srgbClr val="7030A0"/>
                </a:solidFill>
                <a:latin typeface="Times New Roman" pitchFamily="16" charset="0"/>
              </a:rPr>
              <a:t>Игра</a:t>
            </a:r>
            <a:r>
              <a:rPr lang="ru-RU" altLang="ru-RU" sz="3200" b="1" dirty="0">
                <a:solidFill>
                  <a:srgbClr val="7030A0"/>
                </a:solidFill>
                <a:latin typeface="Times New Roman" pitchFamily="16" charset="0"/>
              </a:rPr>
              <a:t>: «Карусель»</a:t>
            </a:r>
          </a:p>
        </p:txBody>
      </p:sp>
      <p:sp>
        <p:nvSpPr>
          <p:cNvPr id="26628" name="AutoShape 4" descr="https://thumbs.dreamstime.com/z/%CF%83%CE%B7%CE%BC%CE%AC-%CE%B9-%CE%B5%CE%B9%CE%BA%CE%BF%CE%BD%CE%B9-%CE%AF%CF%89%CE%BD-%CE%B5%CE%B9%CE%BA%CE%BF%CE%BD%CE%BF%CE%B3%CF%81%CE%B1%CE%BC%CE%BC%CE%AC%CF%84%CF%89%CE%BD-%CE%B1%CE%BD-%CF%81%CF%8E%CE%BD-%CE%BA%CE%B1%CE%B9-%CE%B3%CF%85%CE%BD%CE%B1%CE%B9%CE%BA%CF%8E%CE%BD-%CE%AC%CE%BD%CE%B8%CF%81%CF%89%CF%80%CE%BF%CE%B9-%CE%B3%CF%8D%CF%81%CF%89-969154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s://free-png.ru/wp-content/uploads/2022/01/free-png.ru-6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7858180" cy="6572272"/>
          </a:xfrm>
          <a:prstGeom prst="rect">
            <a:avLst/>
          </a:prstGeom>
          <a:noFill/>
        </p:spPr>
      </p:pic>
      <p:pic>
        <p:nvPicPr>
          <p:cNvPr id="26626" name="Picture 2" descr="https://i.pinimg.com/originals/49/76/5b/49765b83d52fdf3b7e5290d0f65fb8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257950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3/1614773453_174-p-neitralnii-fon-dlya-prezentatsii-1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atherineasquithgallery.com/uploads/posts/2021-02/1613530101_29-p-foni-tem-dlya-prezentatsii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op-fon.com/uploads/posts/2023-01/1674689748_top-fon-com-p-skachat-prezentatsiyu-s-biryuzovim-fon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op-fon.com/uploads/posts/2023-02/1675595573_top-fon-com-p-fon-dlya-prezentatsii-powerpoint-neitralni-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top-fon.com/uploads/posts/2023-02/1675565483_top-fon-com-p-goluboi-fon-dlya-prezentatsii-powerpoint-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catherineasquithgallery.com/uploads/posts/2021-02/1613316458_34-p-svetlo-sinii-fon-dlya-fotoshopa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catherineasquithgallery.com/uploads/posts/2023-01/1674352918_catherineasquithgallery-com-p-fon-nezhno-serii-foto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papik.pro/uploads/posts/2021-11/1636551663_7-papik-pro-p-prosto-fon-bez-risun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9412C45-F797-44BF-8435-5A4CAF650E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43108" y="642918"/>
            <a:ext cx="5072098" cy="32147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880" y="4286256"/>
            <a:ext cx="9053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Региональный фестиваль успешных образовательных практик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ошкольных образовательных учреждений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9256" y="5715016"/>
            <a:ext cx="3373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Орск, Оренбургская область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3/1614773453_174-p-neitralnii-fon-dlya-prezentatsii-1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atherineasquithgallery.com/uploads/posts/2021-02/1613530101_29-p-foni-tem-dlya-prezentatsii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op-fon.com/uploads/posts/2023-01/1674689748_top-fon-com-p-skachat-prezentatsiyu-s-biryuzovim-fon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op-fon.com/uploads/posts/2023-02/1675595573_top-fon-com-p-fon-dlya-prezentatsii-powerpoint-neitralni-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top-fon.com/uploads/posts/2023-02/1675565483_top-fon-com-p-goluboi-fon-dlya-prezentatsii-powerpoint-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catherineasquithgallery.com/uploads/posts/2021-02/1613316458_34-p-svetlo-sinii-fon-dlya-fotoshopa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catherineasquithgallery.com/uploads/posts/2023-01/1674352918_catherineasquithgallery-com-p-fon-nezhno-serii-foto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papik.pro/uploads/posts/2021-11/1636551663_7-papik-pro-p-prosto-fon-bez-risunka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357166"/>
            <a:ext cx="9144000" cy="2525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>
                <a:solidFill>
                  <a:srgbClr val="002060"/>
                </a:solidFill>
                <a:latin typeface="Times New Roman" pitchFamily="16" charset="0"/>
              </a:rPr>
              <a:t>Практико-ориентированный семинар</a:t>
            </a:r>
            <a:br>
              <a:rPr lang="ru-RU" altLang="ru-RU" sz="3200" b="1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6" charset="0"/>
              </a:rPr>
              <a:t> «Конфликт: Стратегия поведения в конфликте. Конструктивные техники выхода из конфликтных ситуаций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6" charset="0"/>
              </a:rPr>
              <a:t>»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Педагоги психологи: Ермолаева И.В., Козлова О.В., </a:t>
            </a:r>
            <a:r>
              <a:rPr lang="ru-RU" altLang="ru-RU" b="1" dirty="0" err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Колядина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И.В., Насырова Н.Н.</a:t>
            </a:r>
            <a:endParaRPr lang="ru-RU" altLang="ru-RU" b="1" dirty="0">
              <a:solidFill>
                <a:srgbClr val="00206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7412" name="AutoShape 4" descr="https://cdn-ru.bitrix24.ru/b15646062/landing/1f1/1f1b5a5e3fad6529c158b441c8f36dec/three_way_hand_shake_pc_1600_clr_2788_1x_1x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https://d33wjekvz3zs1a.cloudfront.net/wp-content/uploads/2018/05/Confrontation-600x6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00438"/>
            <a:ext cx="3071794" cy="3071794"/>
          </a:xfrm>
          <a:prstGeom prst="rect">
            <a:avLst/>
          </a:prstGeom>
          <a:noFill/>
        </p:spPr>
      </p:pic>
      <p:pic>
        <p:nvPicPr>
          <p:cNvPr id="17422" name="Picture 14" descr="http://etovei.ru/images/Cooperatio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786058"/>
            <a:ext cx="3289780" cy="2500330"/>
          </a:xfrm>
          <a:prstGeom prst="rect">
            <a:avLst/>
          </a:prstGeom>
          <a:noFill/>
        </p:spPr>
      </p:pic>
      <p:cxnSp>
        <p:nvCxnSpPr>
          <p:cNvPr id="22" name="Shape 21"/>
          <p:cNvCxnSpPr>
            <a:stCxn id="17418" idx="3"/>
          </p:cNvCxnSpPr>
          <p:nvPr/>
        </p:nvCxnSpPr>
        <p:spPr>
          <a:xfrm flipV="1">
            <a:off x="3571828" y="4071942"/>
            <a:ext cx="2286056" cy="964393"/>
          </a:xfrm>
          <a:prstGeom prst="curvedConnector3">
            <a:avLst>
              <a:gd name="adj1" fmla="val 50000"/>
            </a:avLst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1"/>
          <p:cNvCxnSpPr/>
          <p:nvPr/>
        </p:nvCxnSpPr>
        <p:spPr>
          <a:xfrm flipV="1">
            <a:off x="3428992" y="5000637"/>
            <a:ext cx="2714684" cy="642941"/>
          </a:xfrm>
          <a:prstGeom prst="curvedConnector3">
            <a:avLst>
              <a:gd name="adj1" fmla="val 50000"/>
            </a:avLst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1"/>
          <p:cNvCxnSpPr/>
          <p:nvPr/>
        </p:nvCxnSpPr>
        <p:spPr>
          <a:xfrm flipV="1">
            <a:off x="3143240" y="3214686"/>
            <a:ext cx="2786082" cy="1250146"/>
          </a:xfrm>
          <a:prstGeom prst="curvedConnector3">
            <a:avLst>
              <a:gd name="adj1" fmla="val 50000"/>
            </a:avLst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3/1614773453_174-p-neitralnii-fon-dlya-prezentatsii-1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atherineasquithgallery.com/uploads/posts/2021-02/1613530101_29-p-foni-tem-dlya-prezentatsii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op-fon.com/uploads/posts/2023-01/1674689748_top-fon-com-p-skachat-prezentatsiyu-s-biryuzovim-fon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op-fon.com/uploads/posts/2023-02/1675595573_top-fon-com-p-fon-dlya-prezentatsii-powerpoint-neitralni-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top-fon.com/uploads/posts/2023-02/1675565483_top-fon-com-p-goluboi-fon-dlya-prezentatsii-powerpoint-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catherineasquithgallery.com/uploads/posts/2021-02/1613316458_34-p-svetlo-sinii-fon-dlya-fotoshopa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catherineasquithgallery.com/uploads/posts/2023-01/1674352918_catherineasquithgallery-com-p-fon-nezhno-serii-foto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papik.pro/uploads/posts/2021-11/1636551663_7-papik-pro-p-prosto-fon-bez-risun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714348" y="1785926"/>
            <a:ext cx="7643866" cy="4071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b="1" dirty="0">
                <a:solidFill>
                  <a:srgbClr val="993300"/>
                </a:solidFill>
                <a:latin typeface="Times New Roman" pitchFamily="16" charset="0"/>
              </a:rPr>
              <a:t>          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itchFamily="16" charset="0"/>
              </a:rPr>
              <a:t>Один философ сказал: „..тот,  кто умеет управиться с конфликтами путем их признания и регуляции, берет под свой контроль ритм истории..." (Г. </a:t>
            </a:r>
            <a:r>
              <a:rPr lang="ru-RU" altLang="ru-RU" sz="3600" b="1" dirty="0" err="1">
                <a:solidFill>
                  <a:srgbClr val="002060"/>
                </a:solidFill>
                <a:latin typeface="Times New Roman" pitchFamily="16" charset="0"/>
              </a:rPr>
              <a:t>Дарендорф</a:t>
            </a:r>
            <a:r>
              <a:rPr lang="ru-RU" altLang="ru-RU" sz="3600" b="1" dirty="0">
                <a:solidFill>
                  <a:srgbClr val="002060"/>
                </a:solidFill>
                <a:latin typeface="Times New Roman" pitchFamily="16" charset="0"/>
              </a:rPr>
              <a:t>)               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910" y="357166"/>
            <a:ext cx="816948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участникам 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получить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конструктивного решения конфликтных ситуаций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3/1614773453_174-p-neitralnii-fon-dlya-prezentatsii-1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atherineasquithgallery.com/uploads/posts/2021-02/1613530101_29-p-foni-tem-dlya-prezentatsii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op-fon.com/uploads/posts/2023-01/1674689748_top-fon-com-p-skachat-prezentatsiyu-s-biryuzovim-fon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op-fon.com/uploads/posts/2023-02/1675595573_top-fon-com-p-fon-dlya-prezentatsii-powerpoint-neitralni-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top-fon.com/uploads/posts/2023-02/1675565483_top-fon-com-p-goluboi-fon-dlya-prezentatsii-powerpoint-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catherineasquithgallery.com/uploads/posts/2021-02/1613316458_34-p-svetlo-sinii-fon-dlya-fotoshopa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catherineasquithgallery.com/uploads/posts/2023-01/1674352918_catherineasquithgallery-com-p-fon-nezhno-serii-foto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papik.pro/uploads/posts/2021-11/1636551663_7-papik-pro-p-prosto-fon-bez-risun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71736" y="428604"/>
            <a:ext cx="49166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– приветствие.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в работу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gym1558sv.mskobr.ru/files/2018-2019/%D1%81%D1%83%D0%B1%D0%B1%D0%BE%D1%82%D0%BD%D0%B8%D0%BA/%D1%81%D0%B0%D0%B9%D1%82%20%D0%BC%D0%B5%D0%BD%D1%8E/handshake-logo-png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214554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3/1614773453_174-p-neitralnii-fon-dlya-prezentatsii-1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atherineasquithgallery.com/uploads/posts/2021-02/1613530101_29-p-foni-tem-dlya-prezentatsii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op-fon.com/uploads/posts/2023-01/1674689748_top-fon-com-p-skachat-prezentatsiyu-s-biryuzovim-fon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op-fon.com/uploads/posts/2023-02/1675595573_top-fon-com-p-fon-dlya-prezentatsii-powerpoint-neitralni-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top-fon.com/uploads/posts/2023-02/1675565483_top-fon-com-p-goluboi-fon-dlya-prezentatsii-powerpoint-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catherineasquithgallery.com/uploads/posts/2021-02/1613316458_34-p-svetlo-sinii-fon-dlya-fotoshopa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catherineasquithgallery.com/uploads/posts/2023-01/1674352918_catherineasquithgallery-com-p-fon-nezhno-serii-foto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papik.pro/uploads/posts/2021-11/1636551663_7-papik-pro-p-prosto-fon-bez-risun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714348" y="0"/>
            <a:ext cx="7772400" cy="12858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6" charset="0"/>
              </a:rPr>
              <a:t>2.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6" charset="0"/>
              </a:rPr>
              <a:t>Знакомство 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6" charset="0"/>
              </a:rPr>
              <a:t>с </a:t>
            </a: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6" charset="0"/>
              </a:rPr>
              <a:t>задачами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6" charset="0"/>
              </a:rPr>
              <a:t>и 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6" charset="0"/>
              </a:rPr>
              <a:t>правилами тренинга: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928662" y="1285860"/>
            <a:ext cx="7500990" cy="4286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6" charset="0"/>
              </a:rPr>
              <a:t>Задачами тренинга:</a:t>
            </a:r>
            <a:endParaRPr lang="ru-RU" altLang="ru-RU" sz="2400" b="1" dirty="0">
              <a:solidFill>
                <a:srgbClr val="002060"/>
              </a:solidFill>
              <a:latin typeface="Times New Roman" pitchFamily="16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>
                <a:srgbClr val="9933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6" charset="0"/>
              </a:rPr>
              <a:t>осознать причины,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6" charset="0"/>
              </a:rPr>
              <a:t>механизмов и разновидностей конфликтов;</a:t>
            </a: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>
                <a:srgbClr val="9933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6" charset="0"/>
              </a:rPr>
              <a:t>освоить методы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6" charset="0"/>
              </a:rPr>
              <a:t>поиска решений в конфликте;</a:t>
            </a: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>
                <a:srgbClr val="9933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6" charset="0"/>
              </a:rPr>
              <a:t>использовать конфликтные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6" charset="0"/>
              </a:rPr>
              <a:t>ситуации для личного роста;</a:t>
            </a: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>
                <a:srgbClr val="9933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6" charset="0"/>
              </a:rPr>
              <a:t>овладеть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6" charset="0"/>
              </a:rPr>
              <a:t>приемами общения в конфликте;</a:t>
            </a: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>
                <a:srgbClr val="9933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6" charset="0"/>
              </a:rPr>
              <a:t>освоить приемы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6" charset="0"/>
              </a:rPr>
              <a:t>предотвращения конфликтов с близкими, знакомыми и малознакомыми людьми в повседневном общении.</a:t>
            </a: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6" charset="0"/>
              </a:rPr>
              <a:t>Правила работы в группе:</a:t>
            </a: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>
                <a:srgbClr val="9933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6" charset="0"/>
              </a:rPr>
              <a:t>искренность в общении;</a:t>
            </a: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>
                <a:srgbClr val="9933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6" charset="0"/>
              </a:rPr>
              <a:t>принцип активности;</a:t>
            </a: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>
                <a:srgbClr val="9933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6" charset="0"/>
              </a:rPr>
              <a:t>каждый участник говорит за себя, от своего имени;</a:t>
            </a: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>
                <a:srgbClr val="9933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6" charset="0"/>
              </a:rPr>
              <a:t>прислушаться друг к другу, не перебивать друг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6" charset="0"/>
              </a:rPr>
              <a:t>друга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6" charset="0"/>
              </a:rPr>
              <a:t>.</a:t>
            </a:r>
            <a:endParaRPr lang="ru-RU" altLang="ru-RU" sz="2400" dirty="0">
              <a:solidFill>
                <a:srgbClr val="00206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3/1614773453_174-p-neitralnii-fon-dlya-prezentatsii-1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atherineasquithgallery.com/uploads/posts/2021-02/1613530101_29-p-foni-tem-dlya-prezentatsii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op-fon.com/uploads/posts/2023-01/1674689748_top-fon-com-p-skachat-prezentatsiyu-s-biryuzovim-fon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op-fon.com/uploads/posts/2023-02/1675595573_top-fon-com-p-fon-dlya-prezentatsii-powerpoint-neitralni-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top-fon.com/uploads/posts/2023-02/1675565483_top-fon-com-p-goluboi-fon-dlya-prezentatsii-powerpoint-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catherineasquithgallery.com/uploads/posts/2021-02/1613316458_34-p-svetlo-sinii-fon-dlya-fotoshopa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catherineasquithgallery.com/uploads/posts/2023-01/1674352918_catherineasquithgallery-com-p-fon-nezhno-serii-foto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papik.pro/uploads/posts/2021-11/1636551663_7-papik-pro-p-prosto-fon-bez-risun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357554" y="357166"/>
            <a:ext cx="30680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«Руки»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2428868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993300"/>
                </a:solidFill>
                <a:latin typeface="Times New Roman" pitchFamily="16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6" charset="0"/>
              </a:rPr>
              <a:t>Инструкция: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6" charset="0"/>
              </a:rPr>
              <a:t>  соедините  ладони на уровне груди, а затем надавите правую ладонь на левую.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s://i.pinimg.com/originals/93/25/26/932526130c5c85d71cbad1eedfaef1f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000372"/>
            <a:ext cx="4799999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3/1614773453_174-p-neitralnii-fon-dlya-prezentatsii-1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atherineasquithgallery.com/uploads/posts/2021-02/1613530101_29-p-foni-tem-dlya-prezentatsii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op-fon.com/uploads/posts/2023-01/1674689748_top-fon-com-p-skachat-prezentatsiyu-s-biryuzovim-fon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op-fon.com/uploads/posts/2023-02/1675595573_top-fon-com-p-fon-dlya-prezentatsii-powerpoint-neitralni-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top-fon.com/uploads/posts/2023-02/1675565483_top-fon-com-p-goluboi-fon-dlya-prezentatsii-powerpoint-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catherineasquithgallery.com/uploads/posts/2021-02/1613316458_34-p-svetlo-sinii-fon-dlya-fotoshopa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catherineasquithgallery.com/uploads/posts/2023-01/1674352918_catherineasquithgallery-com-p-fon-nezhno-serii-foto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papik.pro/uploads/posts/2021-11/1636551663_7-papik-pro-p-prosto-fon-bez-risun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s://gym1558sv.mskobr.ru/files/2018-2019/%D1%81%D1%83%D0%B1%D0%B1%D0%BE%D1%82%D0%BD%D0%B8%D0%BA/%D1%81%D0%B0%D0%B9%D1%82%20%D0%BC%D0%B5%D0%BD%D1%8E/handshake-logo-png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0"/>
            <a:ext cx="2000264" cy="2000264"/>
          </a:xfrm>
          <a:prstGeom prst="rect">
            <a:avLst/>
          </a:prstGeom>
          <a:noFill/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285720" y="285728"/>
            <a:ext cx="77724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>
                <a:solidFill>
                  <a:srgbClr val="993300"/>
                </a:solidFill>
                <a:latin typeface="Times New Roman" pitchFamily="16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6" charset="0"/>
              </a:rPr>
              <a:t>Конфликты являются естественной </a:t>
            </a:r>
            <a:br>
              <a:rPr lang="ru-RU" altLang="ru-RU" sz="2800" b="1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Times New Roman" pitchFamily="16" charset="0"/>
              </a:rPr>
              <a:t>частью нашей жизни! </a:t>
            </a:r>
            <a:r>
              <a:rPr lang="ru-RU" altLang="ru-RU" sz="2800" b="1" dirty="0">
                <a:solidFill>
                  <a:srgbClr val="993300"/>
                </a:solidFill>
                <a:latin typeface="Times New Roman" pitchFamily="16" charset="0"/>
              </a:rPr>
              <a:t/>
            </a:r>
            <a:br>
              <a:rPr lang="ru-RU" altLang="ru-RU" sz="2800" b="1" dirty="0">
                <a:solidFill>
                  <a:srgbClr val="993300"/>
                </a:solidFill>
                <a:latin typeface="Times New Roman" pitchFamily="16" charset="0"/>
              </a:rPr>
            </a:br>
            <a:endParaRPr lang="ru-RU" altLang="ru-RU" sz="2800" b="1" dirty="0">
              <a:solidFill>
                <a:srgbClr val="993300"/>
              </a:solidFill>
              <a:latin typeface="Times New Roman" pitchFamily="16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71472" y="1928802"/>
            <a:ext cx="7572428" cy="38576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82575" indent="-282575" eaLnBrk="1" hangingPunct="1">
              <a:lnSpc>
                <a:spcPct val="80000"/>
              </a:lnSpc>
              <a:spcBef>
                <a:spcPts val="450"/>
              </a:spcBef>
              <a:buClr>
                <a:srgbClr val="993300"/>
              </a:buClr>
              <a:buSzPct val="100000"/>
              <a:buFont typeface="Times New Roman" pitchFamily="16" charset="0"/>
              <a:buChar char="•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</a:rPr>
              <a:t>раздражение рождает конфликт, агрессию;</a:t>
            </a:r>
          </a:p>
          <a:p>
            <a:pPr marL="282575" indent="-282575" eaLnBrk="1" hangingPunct="1">
              <a:lnSpc>
                <a:spcPct val="80000"/>
              </a:lnSpc>
              <a:spcBef>
                <a:spcPts val="450"/>
              </a:spcBef>
              <a:buClr>
                <a:srgbClr val="993300"/>
              </a:buClr>
              <a:buSzPct val="100000"/>
              <a:buFont typeface="Times New Roman" pitchFamily="16" charset="0"/>
              <a:buChar char="•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</a:rPr>
              <a:t>враждебность по отношению к другим, неосознанно вызывает у них принятие мер защиты.</a:t>
            </a:r>
          </a:p>
          <a:p>
            <a:pPr marL="282575" indent="-282575" eaLnBrk="1" hangingPunct="1">
              <a:lnSpc>
                <a:spcPct val="80000"/>
              </a:lnSpc>
              <a:spcBef>
                <a:spcPts val="500"/>
              </a:spcBef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endParaRPr lang="ru-RU" altLang="ru-RU" sz="2000" b="1" dirty="0">
              <a:solidFill>
                <a:srgbClr val="7030A0"/>
              </a:solidFill>
              <a:latin typeface="Times New Roman" pitchFamily="16" charset="0"/>
            </a:endParaRPr>
          </a:p>
          <a:p>
            <a:pPr marL="282575" indent="-282575" eaLnBrk="1" hangingPunct="1">
              <a:lnSpc>
                <a:spcPct val="80000"/>
              </a:lnSpc>
              <a:spcBef>
                <a:spcPts val="500"/>
              </a:spcBef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altLang="ru-RU" sz="2000" b="1" dirty="0">
                <a:solidFill>
                  <a:srgbClr val="7030A0"/>
                </a:solidFill>
                <a:latin typeface="Times New Roman" pitchFamily="16" charset="0"/>
              </a:rPr>
              <a:t>Причины возникновения конфликтов (барьеры в общении)</a:t>
            </a:r>
          </a:p>
          <a:p>
            <a:pPr marL="282575" indent="-282575"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</a:rPr>
              <a:t>МЫ РАЗНЫЕ: </a:t>
            </a:r>
          </a:p>
          <a:p>
            <a:pPr marL="282575" indent="-282575" eaLnBrk="1" hangingPunct="1">
              <a:lnSpc>
                <a:spcPct val="80000"/>
              </a:lnSpc>
              <a:spcBef>
                <a:spcPts val="450"/>
              </a:spcBef>
              <a:buClr>
                <a:srgbClr val="993300"/>
              </a:buClr>
              <a:buSzPct val="100000"/>
              <a:buFont typeface="Times New Roman" pitchFamily="16" charset="0"/>
              <a:buChar char="•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</a:rPr>
              <a:t>у каждого свои взгляды, привычки, мечты; </a:t>
            </a:r>
            <a:endParaRPr lang="ru-RU" altLang="ru-RU" sz="2000" dirty="0" smtClean="0">
              <a:solidFill>
                <a:srgbClr val="7030A0"/>
              </a:solidFill>
              <a:latin typeface="Times New Roman" pitchFamily="16" charset="0"/>
            </a:endParaRPr>
          </a:p>
          <a:p>
            <a:pPr marL="282575" indent="-282575" eaLnBrk="1" hangingPunct="1">
              <a:lnSpc>
                <a:spcPct val="80000"/>
              </a:lnSpc>
              <a:spcBef>
                <a:spcPts val="450"/>
              </a:spcBef>
              <a:buClr>
                <a:srgbClr val="993300"/>
              </a:buClr>
              <a:buSzPct val="100000"/>
              <a:buFont typeface="Times New Roman" pitchFamily="16" charset="0"/>
              <a:buChar char="•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</a:rPr>
              <a:t>наши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</a:rPr>
              <a:t>интересы и интересы окружающих людей могут не совпадать;</a:t>
            </a:r>
          </a:p>
          <a:p>
            <a:pPr marL="282575" indent="-282575"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altLang="ru-RU" sz="2000" b="1" dirty="0">
                <a:solidFill>
                  <a:srgbClr val="7030A0"/>
                </a:solidFill>
                <a:latin typeface="Times New Roman" pitchFamily="16" charset="0"/>
              </a:rPr>
              <a:t>!  Эти отличия естественны и нормальны. </a:t>
            </a:r>
          </a:p>
          <a:p>
            <a:pPr marL="282575" indent="-282575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endParaRPr lang="ru-RU" altLang="ru-RU" sz="2000" dirty="0">
              <a:solidFill>
                <a:srgbClr val="7030A0"/>
              </a:solidFill>
              <a:latin typeface="Times New Roman" pitchFamily="16" charset="0"/>
            </a:endParaRPr>
          </a:p>
          <a:p>
            <a:pPr marL="282575" indent="-282575"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altLang="ru-RU" sz="2000" b="1" dirty="0">
                <a:solidFill>
                  <a:srgbClr val="7030A0"/>
                </a:solidFill>
                <a:latin typeface="Times New Roman" pitchFamily="16" charset="0"/>
              </a:rPr>
              <a:t>  При этом в конфликтных ситуациях мы </a:t>
            </a:r>
          </a:p>
          <a:p>
            <a:pPr marL="282575" indent="-282575"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altLang="ru-RU" sz="2000" b="1" dirty="0">
                <a:solidFill>
                  <a:srgbClr val="7030A0"/>
                </a:solidFill>
                <a:latin typeface="Times New Roman" pitchFamily="16" charset="0"/>
              </a:rPr>
              <a:t>                 ведем себя по- разному.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3/1614773453_174-p-neitralnii-fon-dlya-prezentatsii-1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atherineasquithgallery.com/uploads/posts/2021-02/1613530101_29-p-foni-tem-dlya-prezentatsii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op-fon.com/uploads/posts/2023-01/1674689748_top-fon-com-p-skachat-prezentatsiyu-s-biryuzovim-fon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op-fon.com/uploads/posts/2023-02/1675595573_top-fon-com-p-fon-dlya-prezentatsii-powerpoint-neitralni-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top-fon.com/uploads/posts/2023-02/1675565483_top-fon-com-p-goluboi-fon-dlya-prezentatsii-powerpoint-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catherineasquithgallery.com/uploads/posts/2021-02/1613316458_34-p-svetlo-sinii-fon-dlya-fotoshopa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catherineasquithgallery.com/uploads/posts/2023-01/1674352918_catherineasquithgallery-com-p-fon-nezhno-serii-foto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papik.pro/uploads/posts/2021-11/1636551663_7-papik-pro-p-prosto-fon-bez-risun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143240" y="3429000"/>
            <a:ext cx="33647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 мостике»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357826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</a:rPr>
              <a:t>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6" charset="0"/>
              </a:rPr>
              <a:t>Задача игроков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itchFamily="16" charset="0"/>
              </a:rPr>
              <a:t> – пройти как можно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6" charset="0"/>
              </a:rPr>
              <a:t>быстрее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itchFamily="16" charset="0"/>
              </a:rPr>
              <a:t> на другую сторону. Тот, кто заступился за дорожку, считается упавшим в пропасть. 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s://webstockreview.net/images/clipart-goat-ram-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0"/>
            <a:ext cx="7358114" cy="5181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3/1614773453_174-p-neitralnii-fon-dlya-prezentatsii-1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2/1612806174_150-p-abstraktnii-fon-svetlii-goluboi-dlya-preze-1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atherineasquithgallery.com/uploads/posts/2021-02/1613530101_29-p-foni-tem-dlya-prezentatsii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op-fon.com/uploads/posts/2023-01/1674689748_top-fon-com-p-skachat-prezentatsiyu-s-biryuzovim-fon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op-fon.com/uploads/posts/2023-02/1675595573_top-fon-com-p-fon-dlya-prezentatsii-powerpoint-neitralni-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top-fon.com/uploads/posts/2023-02/1675565483_top-fon-com-p-goluboi-fon-dlya-prezentatsii-powerpoint-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catherineasquithgallery.com/uploads/posts/2021-02/1613316458_34-p-svetlo-sinii-fon-dlya-fotoshopa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catherineasquithgallery.com/uploads/posts/2023-01/1674352918_catherineasquithgallery-com-p-fon-nezhno-serii-foto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papik.pro/uploads/posts/2021-11/1636551663_7-papik-pro-p-prosto-fon-bez-risun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428596" y="214290"/>
            <a:ext cx="77724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>
                <a:solidFill>
                  <a:srgbClr val="993300"/>
                </a:solidFill>
                <a:latin typeface="Times New Roman" pitchFamily="16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6" charset="0"/>
              </a:rPr>
              <a:t>Двухмерная модель </a:t>
            </a:r>
            <a:r>
              <a:rPr lang="ru-RU" altLang="ru-RU" sz="2800" b="1" dirty="0" err="1">
                <a:solidFill>
                  <a:srgbClr val="002060"/>
                </a:solidFill>
                <a:latin typeface="Times New Roman" pitchFamily="16" charset="0"/>
              </a:rPr>
              <a:t>Томаса-Киллмена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6" charset="0"/>
              </a:rPr>
              <a:t> стратегии поведения в конфликте.</a:t>
            </a:r>
            <a:br>
              <a:rPr lang="ru-RU" altLang="ru-RU" sz="2800" b="1" dirty="0">
                <a:solidFill>
                  <a:srgbClr val="002060"/>
                </a:solidFill>
                <a:latin typeface="Times New Roman" pitchFamily="16" charset="0"/>
              </a:rPr>
            </a:br>
            <a:endParaRPr lang="ru-RU" altLang="ru-RU" sz="2800" b="1" dirty="0">
              <a:solidFill>
                <a:srgbClr val="002060"/>
              </a:solidFill>
              <a:latin typeface="Times New Roman" pitchFamily="16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00034" y="1142984"/>
            <a:ext cx="7162800" cy="384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latin typeface="Times New Roman" pitchFamily="16" charset="0"/>
              </a:rPr>
              <a:t>При анализе конфликтов важно помнить, что </a:t>
            </a: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latin typeface="Times New Roman" pitchFamily="16" charset="0"/>
              </a:rPr>
              <a:t>уровень направленности на собственные интересы или интересы соперника зависит от трех обстоятельств: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dirty="0">
              <a:latin typeface="Times New Roman" pitchFamily="16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latin typeface="Times New Roman" pitchFamily="16" charset="0"/>
              </a:rPr>
              <a:t>1) содержания предмета конфликта;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latin typeface="Times New Roman" pitchFamily="16" charset="0"/>
              </a:rPr>
              <a:t>2) ценности межличностных отношений;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latin typeface="Times New Roman" pitchFamily="16" charset="0"/>
              </a:rPr>
              <a:t>3) индивидуально-психологических особенностей личности.</a:t>
            </a: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latin typeface="Times New Roman" pitchFamily="16" charset="0"/>
              </a:rPr>
              <a:t>Стратегии </a:t>
            </a:r>
            <a:r>
              <a:rPr lang="ru-RU" altLang="ru-RU" sz="2000" b="1" dirty="0">
                <a:latin typeface="Times New Roman" pitchFamily="16" charset="0"/>
              </a:rPr>
              <a:t>поведения в конфликте: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9933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latin typeface="Times New Roman" pitchFamily="16" charset="0"/>
              </a:rPr>
              <a:t>Избегание (уход от решения).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9933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latin typeface="Times New Roman" pitchFamily="16" charset="0"/>
              </a:rPr>
              <a:t>Уступка</a:t>
            </a:r>
            <a:r>
              <a:rPr lang="ru-RU" altLang="ru-RU" sz="2000" dirty="0" smtClean="0">
                <a:latin typeface="Times New Roman" pitchFamily="16" charset="0"/>
              </a:rPr>
              <a:t>.</a:t>
            </a:r>
            <a:endParaRPr lang="ru-RU" altLang="ru-RU" sz="2000" dirty="0">
              <a:latin typeface="Times New Roman" pitchFamily="16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9933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latin typeface="Times New Roman" pitchFamily="16" charset="0"/>
              </a:rPr>
              <a:t>Соперничество (принуждение</a:t>
            </a:r>
            <a:r>
              <a:rPr lang="ru-RU" altLang="ru-RU" sz="2000" dirty="0" smtClean="0">
                <a:latin typeface="Times New Roman" pitchFamily="16" charset="0"/>
              </a:rPr>
              <a:t>).</a:t>
            </a:r>
            <a:endParaRPr lang="ru-RU" altLang="ru-RU" sz="2000" dirty="0">
              <a:latin typeface="Times New Roman" pitchFamily="16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9933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latin typeface="Times New Roman" pitchFamily="16" charset="0"/>
              </a:rPr>
              <a:t>Компромисс.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9933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latin typeface="Times New Roman" pitchFamily="16" charset="0"/>
              </a:rPr>
              <a:t>Сотрудничество</a:t>
            </a:r>
            <a:r>
              <a:rPr lang="ru-RU" altLang="ru-RU" sz="2000" dirty="0" smtClean="0">
                <a:latin typeface="Times New Roman" pitchFamily="16" charset="0"/>
              </a:rPr>
              <a:t>.</a:t>
            </a:r>
            <a:endParaRPr lang="ru-RU" altLang="ru-RU" sz="2000" dirty="0">
              <a:latin typeface="Times New Roman" pitchFamily="16" charset="0"/>
            </a:endParaRPr>
          </a:p>
        </p:txBody>
      </p:sp>
      <p:sp>
        <p:nvSpPr>
          <p:cNvPr id="24578" name="AutoShape 2" descr="https://cf3.ppt-online.org/files3/slide/j/JNja2D3ZOupo6egTvGhQli0SFqX5dnY9k8zL1W/slide-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bstudy.net/htm/img/21/12194/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studfile.net/html/2706/1070/html_uHWuHadIyk.IMPh/htmlconvd-I_YGUC_html_68785c117b37a73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https://chiefengineer.ru/wp-content/uploads/2019/07/dmumer-toma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667315"/>
            <a:ext cx="4143372" cy="298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453</Words>
  <Application>Microsoft Office PowerPoint</Application>
  <PresentationFormat>Экран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ds121</dc:creator>
  <cp:lastModifiedBy>Воронцова</cp:lastModifiedBy>
  <cp:revision>16</cp:revision>
  <dcterms:created xsi:type="dcterms:W3CDTF">2023-09-19T07:50:08Z</dcterms:created>
  <dcterms:modified xsi:type="dcterms:W3CDTF">2023-09-20T03:29:07Z</dcterms:modified>
</cp:coreProperties>
</file>