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45"/>
  </p:notes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259" r:id="rId19"/>
    <p:sldId id="323" r:id="rId20"/>
    <p:sldId id="324" r:id="rId21"/>
    <p:sldId id="304" r:id="rId22"/>
    <p:sldId id="325" r:id="rId23"/>
    <p:sldId id="327" r:id="rId24"/>
    <p:sldId id="305" r:id="rId25"/>
    <p:sldId id="326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7" r:id="rId41"/>
    <p:sldId id="344" r:id="rId42"/>
    <p:sldId id="345" r:id="rId43"/>
    <p:sldId id="346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A562F8-2E3A-4F3D-8EF7-0A62336EC515}">
  <a:tblStyle styleId="{6AA562F8-2E3A-4F3D-8EF7-0A62336EC5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18FAB-1458-43CA-8C25-0026E753E686}" type="doc">
      <dgm:prSet loTypeId="urn:microsoft.com/office/officeart/2005/8/layout/cycle7#1" loCatId="cycle" qsTypeId="urn:microsoft.com/office/officeart/2005/8/quickstyle/simple3#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9A74A57-205A-40B4-A137-E7E82CBB08FD}">
      <dgm:prSet phldrT="[Текст]" custT="1"/>
      <dgm:spPr/>
      <dgm:t>
        <a:bodyPr/>
        <a:lstStyle/>
        <a:p>
          <a:r>
            <a:rPr lang="ru-RU" sz="3200">
              <a:latin typeface="Times New Roman" panose="02020603050405020304" pitchFamily="18" charset="0"/>
              <a:cs typeface="Times New Roman" panose="02020603050405020304" pitchFamily="18" charset="0"/>
            </a:rPr>
            <a:t>Словесные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24F14-D757-4C9D-9798-D47C71FDFD58}" type="parTrans" cxnId="{AEB2FB76-19A2-49A6-91A6-4C46A3C8CA8A}">
      <dgm:prSet/>
      <dgm:spPr/>
      <dgm:t>
        <a:bodyPr/>
        <a:lstStyle/>
        <a:p>
          <a:endParaRPr lang="ru-RU"/>
        </a:p>
      </dgm:t>
    </dgm:pt>
    <dgm:pt modelId="{C258507D-2A28-44F4-A87E-66DB0D8EDBEF}" type="sibTrans" cxnId="{AEB2FB76-19A2-49A6-91A6-4C46A3C8CA8A}">
      <dgm:prSet/>
      <dgm:spPr/>
      <dgm:t>
        <a:bodyPr/>
        <a:lstStyle/>
        <a:p>
          <a:endParaRPr lang="ru-RU"/>
        </a:p>
      </dgm:t>
    </dgm:pt>
    <dgm:pt modelId="{14669A89-C658-444C-B346-AFE2B9F43A27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Практические</a:t>
          </a:r>
        </a:p>
      </dgm:t>
    </dgm:pt>
    <dgm:pt modelId="{F66F1D7A-56AF-4A72-9F07-A6A90B92ABBA}" type="parTrans" cxnId="{DCFC5E8F-3366-409C-B117-F5BD88A730E1}">
      <dgm:prSet/>
      <dgm:spPr/>
      <dgm:t>
        <a:bodyPr/>
        <a:lstStyle/>
        <a:p>
          <a:endParaRPr lang="ru-RU"/>
        </a:p>
      </dgm:t>
    </dgm:pt>
    <dgm:pt modelId="{99CB91BA-5C5C-4B67-BAB3-4B317D98B119}" type="sibTrans" cxnId="{DCFC5E8F-3366-409C-B117-F5BD88A730E1}">
      <dgm:prSet/>
      <dgm:spPr/>
      <dgm:t>
        <a:bodyPr/>
        <a:lstStyle/>
        <a:p>
          <a:endParaRPr lang="ru-RU"/>
        </a:p>
      </dgm:t>
    </dgm:pt>
    <dgm:pt modelId="{349745F9-2DDD-455F-A1B5-24472A4790EF}">
      <dgm:prSet phldrT="[Текст]" custT="1"/>
      <dgm:spPr/>
      <dgm:t>
        <a:bodyPr/>
        <a:lstStyle/>
        <a:p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Наглядные</a:t>
          </a:r>
        </a:p>
      </dgm:t>
    </dgm:pt>
    <dgm:pt modelId="{D7A5951F-8DC2-401E-B8A0-8E2E87EEBC65}" type="parTrans" cxnId="{0558830A-0921-45BE-97B4-7807173969B5}">
      <dgm:prSet/>
      <dgm:spPr/>
      <dgm:t>
        <a:bodyPr/>
        <a:lstStyle/>
        <a:p>
          <a:endParaRPr lang="ru-RU"/>
        </a:p>
      </dgm:t>
    </dgm:pt>
    <dgm:pt modelId="{703AB803-323F-4CEA-933E-1BE4A66DE893}" type="sibTrans" cxnId="{0558830A-0921-45BE-97B4-7807173969B5}">
      <dgm:prSet/>
      <dgm:spPr/>
      <dgm:t>
        <a:bodyPr/>
        <a:lstStyle/>
        <a:p>
          <a:endParaRPr lang="ru-RU"/>
        </a:p>
      </dgm:t>
    </dgm:pt>
    <dgm:pt modelId="{1B1622BC-6B84-40F5-B96A-8F3BF7C01D20}" type="pres">
      <dgm:prSet presAssocID="{CD318FAB-1458-43CA-8C25-0026E753E686}" presName="Name0" presStyleCnt="0">
        <dgm:presLayoutVars>
          <dgm:dir/>
          <dgm:resizeHandles val="exact"/>
        </dgm:presLayoutVars>
      </dgm:prSet>
      <dgm:spPr/>
    </dgm:pt>
    <dgm:pt modelId="{22C64B33-AAA8-4FBC-9535-2D36F3E64FB8}" type="pres">
      <dgm:prSet presAssocID="{C9A74A57-205A-40B4-A137-E7E82CBB08FD}" presName="node" presStyleLbl="node1" presStyleIdx="0" presStyleCnt="3" custScaleX="145026" custScaleY="133310" custRadScaleRad="88529" custRadScaleInc="58">
        <dgm:presLayoutVars>
          <dgm:bulletEnabled val="1"/>
        </dgm:presLayoutVars>
      </dgm:prSet>
      <dgm:spPr/>
    </dgm:pt>
    <dgm:pt modelId="{6566F6A0-0CC5-434A-B0A3-DCA0AA6D31C0}" type="pres">
      <dgm:prSet presAssocID="{C258507D-2A28-44F4-A87E-66DB0D8EDBEF}" presName="sibTrans" presStyleLbl="sibTrans2D1" presStyleIdx="0" presStyleCnt="3"/>
      <dgm:spPr/>
    </dgm:pt>
    <dgm:pt modelId="{F8A972B7-1875-41F8-8639-0CDCEB9F6D08}" type="pres">
      <dgm:prSet presAssocID="{C258507D-2A28-44F4-A87E-66DB0D8EDBEF}" presName="connectorText" presStyleLbl="sibTrans2D1" presStyleIdx="0" presStyleCnt="3"/>
      <dgm:spPr/>
    </dgm:pt>
    <dgm:pt modelId="{464E1493-E4B7-4037-88FF-5E91F6F8F3A7}" type="pres">
      <dgm:prSet presAssocID="{14669A89-C658-444C-B346-AFE2B9F43A27}" presName="node" presStyleLbl="node1" presStyleIdx="1" presStyleCnt="3" custScaleX="141860" custScaleY="141367" custRadScaleRad="124158" custRadScaleInc="-15875">
        <dgm:presLayoutVars>
          <dgm:bulletEnabled val="1"/>
        </dgm:presLayoutVars>
      </dgm:prSet>
      <dgm:spPr/>
    </dgm:pt>
    <dgm:pt modelId="{5ADBFA4E-49E4-43AC-B10D-A169933806C3}" type="pres">
      <dgm:prSet presAssocID="{99CB91BA-5C5C-4B67-BAB3-4B317D98B119}" presName="sibTrans" presStyleLbl="sibTrans2D1" presStyleIdx="1" presStyleCnt="3"/>
      <dgm:spPr/>
    </dgm:pt>
    <dgm:pt modelId="{5DE18D4D-1062-4466-8D2E-52AFD97F3A88}" type="pres">
      <dgm:prSet presAssocID="{99CB91BA-5C5C-4B67-BAB3-4B317D98B119}" presName="connectorText" presStyleLbl="sibTrans2D1" presStyleIdx="1" presStyleCnt="3"/>
      <dgm:spPr/>
    </dgm:pt>
    <dgm:pt modelId="{3D4022F4-6BE2-4192-80F5-ACEBE7E88998}" type="pres">
      <dgm:prSet presAssocID="{349745F9-2DDD-455F-A1B5-24472A4790EF}" presName="node" presStyleLbl="node1" presStyleIdx="2" presStyleCnt="3" custScaleX="138755" custScaleY="148281" custRadScaleRad="125972" custRadScaleInc="17838">
        <dgm:presLayoutVars>
          <dgm:bulletEnabled val="1"/>
        </dgm:presLayoutVars>
      </dgm:prSet>
      <dgm:spPr/>
    </dgm:pt>
    <dgm:pt modelId="{F7C620CB-4B9C-4BDA-B5DA-56826CE33C0E}" type="pres">
      <dgm:prSet presAssocID="{703AB803-323F-4CEA-933E-1BE4A66DE893}" presName="sibTrans" presStyleLbl="sibTrans2D1" presStyleIdx="2" presStyleCnt="3"/>
      <dgm:spPr/>
    </dgm:pt>
    <dgm:pt modelId="{E628C483-FB63-4B22-9264-B31D0AE000EE}" type="pres">
      <dgm:prSet presAssocID="{703AB803-323F-4CEA-933E-1BE4A66DE893}" presName="connectorText" presStyleLbl="sibTrans2D1" presStyleIdx="2" presStyleCnt="3"/>
      <dgm:spPr/>
    </dgm:pt>
  </dgm:ptLst>
  <dgm:cxnLst>
    <dgm:cxn modelId="{0558830A-0921-45BE-97B4-7807173969B5}" srcId="{CD318FAB-1458-43CA-8C25-0026E753E686}" destId="{349745F9-2DDD-455F-A1B5-24472A4790EF}" srcOrd="2" destOrd="0" parTransId="{D7A5951F-8DC2-401E-B8A0-8E2E87EEBC65}" sibTransId="{703AB803-323F-4CEA-933E-1BE4A66DE893}"/>
    <dgm:cxn modelId="{2688532E-2BC5-4DE0-B610-4E358638761B}" type="presOf" srcId="{703AB803-323F-4CEA-933E-1BE4A66DE893}" destId="{F7C620CB-4B9C-4BDA-B5DA-56826CE33C0E}" srcOrd="0" destOrd="0" presId="urn:microsoft.com/office/officeart/2005/8/layout/cycle7#1"/>
    <dgm:cxn modelId="{92724B3B-4ED2-40CA-806A-DF299C13C7CA}" type="presOf" srcId="{703AB803-323F-4CEA-933E-1BE4A66DE893}" destId="{E628C483-FB63-4B22-9264-B31D0AE000EE}" srcOrd="1" destOrd="0" presId="urn:microsoft.com/office/officeart/2005/8/layout/cycle7#1"/>
    <dgm:cxn modelId="{F5FDD554-6F6C-4610-A4E3-7141E7866701}" type="presOf" srcId="{C258507D-2A28-44F4-A87E-66DB0D8EDBEF}" destId="{F8A972B7-1875-41F8-8639-0CDCEB9F6D08}" srcOrd="1" destOrd="0" presId="urn:microsoft.com/office/officeart/2005/8/layout/cycle7#1"/>
    <dgm:cxn modelId="{AEB2FB76-19A2-49A6-91A6-4C46A3C8CA8A}" srcId="{CD318FAB-1458-43CA-8C25-0026E753E686}" destId="{C9A74A57-205A-40B4-A137-E7E82CBB08FD}" srcOrd="0" destOrd="0" parTransId="{8CD24F14-D757-4C9D-9798-D47C71FDFD58}" sibTransId="{C258507D-2A28-44F4-A87E-66DB0D8EDBEF}"/>
    <dgm:cxn modelId="{EA347F85-64C7-4231-8B80-4A35DBA32726}" type="presOf" srcId="{CD318FAB-1458-43CA-8C25-0026E753E686}" destId="{1B1622BC-6B84-40F5-B96A-8F3BF7C01D20}" srcOrd="0" destOrd="0" presId="urn:microsoft.com/office/officeart/2005/8/layout/cycle7#1"/>
    <dgm:cxn modelId="{DCFC5E8F-3366-409C-B117-F5BD88A730E1}" srcId="{CD318FAB-1458-43CA-8C25-0026E753E686}" destId="{14669A89-C658-444C-B346-AFE2B9F43A27}" srcOrd="1" destOrd="0" parTransId="{F66F1D7A-56AF-4A72-9F07-A6A90B92ABBA}" sibTransId="{99CB91BA-5C5C-4B67-BAB3-4B317D98B119}"/>
    <dgm:cxn modelId="{CD71988F-AB1B-4BB4-A589-FC062DEE0DCE}" type="presOf" srcId="{99CB91BA-5C5C-4B67-BAB3-4B317D98B119}" destId="{5DE18D4D-1062-4466-8D2E-52AFD97F3A88}" srcOrd="1" destOrd="0" presId="urn:microsoft.com/office/officeart/2005/8/layout/cycle7#1"/>
    <dgm:cxn modelId="{BD774F9B-782D-4734-85F6-E39CA0E684C6}" type="presOf" srcId="{99CB91BA-5C5C-4B67-BAB3-4B317D98B119}" destId="{5ADBFA4E-49E4-43AC-B10D-A169933806C3}" srcOrd="0" destOrd="0" presId="urn:microsoft.com/office/officeart/2005/8/layout/cycle7#1"/>
    <dgm:cxn modelId="{63F05BB0-0B10-4C30-9135-B45A03950C2A}" type="presOf" srcId="{349745F9-2DDD-455F-A1B5-24472A4790EF}" destId="{3D4022F4-6BE2-4192-80F5-ACEBE7E88998}" srcOrd="0" destOrd="0" presId="urn:microsoft.com/office/officeart/2005/8/layout/cycle7#1"/>
    <dgm:cxn modelId="{9703FBDD-87D1-43BF-B2AE-F191A4C31DE5}" type="presOf" srcId="{C9A74A57-205A-40B4-A137-E7E82CBB08FD}" destId="{22C64B33-AAA8-4FBC-9535-2D36F3E64FB8}" srcOrd="0" destOrd="0" presId="urn:microsoft.com/office/officeart/2005/8/layout/cycle7#1"/>
    <dgm:cxn modelId="{503DD6DE-9530-451A-B3EC-6CE782CDBFAB}" type="presOf" srcId="{14669A89-C658-444C-B346-AFE2B9F43A27}" destId="{464E1493-E4B7-4037-88FF-5E91F6F8F3A7}" srcOrd="0" destOrd="0" presId="urn:microsoft.com/office/officeart/2005/8/layout/cycle7#1"/>
    <dgm:cxn modelId="{7D5166F6-879D-4BEB-A736-55B92230DC88}" type="presOf" srcId="{C258507D-2A28-44F4-A87E-66DB0D8EDBEF}" destId="{6566F6A0-0CC5-434A-B0A3-DCA0AA6D31C0}" srcOrd="0" destOrd="0" presId="urn:microsoft.com/office/officeart/2005/8/layout/cycle7#1"/>
    <dgm:cxn modelId="{63FFC6AA-BACB-4118-A8A6-B29474D755EF}" type="presParOf" srcId="{1B1622BC-6B84-40F5-B96A-8F3BF7C01D20}" destId="{22C64B33-AAA8-4FBC-9535-2D36F3E64FB8}" srcOrd="0" destOrd="0" presId="urn:microsoft.com/office/officeart/2005/8/layout/cycle7#1"/>
    <dgm:cxn modelId="{E168E91B-26B4-43AA-BC71-1A76DE04A181}" type="presParOf" srcId="{1B1622BC-6B84-40F5-B96A-8F3BF7C01D20}" destId="{6566F6A0-0CC5-434A-B0A3-DCA0AA6D31C0}" srcOrd="1" destOrd="0" presId="urn:microsoft.com/office/officeart/2005/8/layout/cycle7#1"/>
    <dgm:cxn modelId="{0A5EBF48-0BC2-4117-A7D4-F534DD425A63}" type="presParOf" srcId="{6566F6A0-0CC5-434A-B0A3-DCA0AA6D31C0}" destId="{F8A972B7-1875-41F8-8639-0CDCEB9F6D08}" srcOrd="0" destOrd="0" presId="urn:microsoft.com/office/officeart/2005/8/layout/cycle7#1"/>
    <dgm:cxn modelId="{B5ED651D-9B93-4662-998C-5C5A444E047C}" type="presParOf" srcId="{1B1622BC-6B84-40F5-B96A-8F3BF7C01D20}" destId="{464E1493-E4B7-4037-88FF-5E91F6F8F3A7}" srcOrd="2" destOrd="0" presId="urn:microsoft.com/office/officeart/2005/8/layout/cycle7#1"/>
    <dgm:cxn modelId="{848D8744-92A9-441D-BFF1-D31D9A98B68E}" type="presParOf" srcId="{1B1622BC-6B84-40F5-B96A-8F3BF7C01D20}" destId="{5ADBFA4E-49E4-43AC-B10D-A169933806C3}" srcOrd="3" destOrd="0" presId="urn:microsoft.com/office/officeart/2005/8/layout/cycle7#1"/>
    <dgm:cxn modelId="{384E4E6C-C1C5-4FDB-AD13-E938D4254E87}" type="presParOf" srcId="{5ADBFA4E-49E4-43AC-B10D-A169933806C3}" destId="{5DE18D4D-1062-4466-8D2E-52AFD97F3A88}" srcOrd="0" destOrd="0" presId="urn:microsoft.com/office/officeart/2005/8/layout/cycle7#1"/>
    <dgm:cxn modelId="{1C771CD6-E5F9-4161-BCB4-3B72DB3F03BE}" type="presParOf" srcId="{1B1622BC-6B84-40F5-B96A-8F3BF7C01D20}" destId="{3D4022F4-6BE2-4192-80F5-ACEBE7E88998}" srcOrd="4" destOrd="0" presId="urn:microsoft.com/office/officeart/2005/8/layout/cycle7#1"/>
    <dgm:cxn modelId="{EB13B56C-CA70-42EB-A8FA-9148D115CBA6}" type="presParOf" srcId="{1B1622BC-6B84-40F5-B96A-8F3BF7C01D20}" destId="{F7C620CB-4B9C-4BDA-B5DA-56826CE33C0E}" srcOrd="5" destOrd="0" presId="urn:microsoft.com/office/officeart/2005/8/layout/cycle7#1"/>
    <dgm:cxn modelId="{DEDD6619-7E17-4AD1-A7E6-D0EDC9C92608}" type="presParOf" srcId="{F7C620CB-4B9C-4BDA-B5DA-56826CE33C0E}" destId="{E628C483-FB63-4B22-9264-B31D0AE000EE}" srcOrd="0" destOrd="0" presId="urn:microsoft.com/office/officeart/2005/8/layout/cycle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64B33-AAA8-4FBC-9535-2D36F3E64FB8}">
      <dsp:nvSpPr>
        <dsp:cNvPr id="0" name=""/>
        <dsp:cNvSpPr/>
      </dsp:nvSpPr>
      <dsp:spPr>
        <a:xfrm>
          <a:off x="2332475" y="14799"/>
          <a:ext cx="2668540" cy="12264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Словесные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8397" y="50721"/>
        <a:ext cx="2596696" cy="1154636"/>
      </dsp:txXfrm>
    </dsp:sp>
    <dsp:sp modelId="{6566F6A0-0CC5-434A-B0A3-DCA0AA6D31C0}">
      <dsp:nvSpPr>
        <dsp:cNvPr id="0" name=""/>
        <dsp:cNvSpPr/>
      </dsp:nvSpPr>
      <dsp:spPr>
        <a:xfrm rot="2917132">
          <a:off x="4134779" y="1606167"/>
          <a:ext cx="1071158" cy="32200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4231381" y="1670568"/>
        <a:ext cx="877954" cy="193205"/>
      </dsp:txXfrm>
    </dsp:sp>
    <dsp:sp modelId="{464E1493-E4B7-4037-88FF-5E91F6F8F3A7}">
      <dsp:nvSpPr>
        <dsp:cNvPr id="0" name=""/>
        <dsp:cNvSpPr/>
      </dsp:nvSpPr>
      <dsp:spPr>
        <a:xfrm>
          <a:off x="4401483" y="2293062"/>
          <a:ext cx="2610284" cy="1300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361001"/>
                <a:satOff val="-33443"/>
                <a:lumOff val="198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1001"/>
                <a:satOff val="-33443"/>
                <a:lumOff val="198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1001"/>
                <a:satOff val="-33443"/>
                <a:lumOff val="198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Практические</a:t>
          </a:r>
        </a:p>
      </dsp:txBody>
      <dsp:txXfrm>
        <a:off x="4439576" y="2331155"/>
        <a:ext cx="2534098" cy="1224420"/>
      </dsp:txXfrm>
    </dsp:sp>
    <dsp:sp modelId="{5ADBFA4E-49E4-43AC-B10D-A169933806C3}">
      <dsp:nvSpPr>
        <dsp:cNvPr id="0" name=""/>
        <dsp:cNvSpPr/>
      </dsp:nvSpPr>
      <dsp:spPr>
        <a:xfrm rot="10826316">
          <a:off x="3093303" y="2766456"/>
          <a:ext cx="1071158" cy="32200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61096"/>
                <a:satOff val="-33010"/>
                <a:lumOff val="19101"/>
                <a:alphaOff val="0"/>
                <a:tint val="50000"/>
                <a:satMod val="300000"/>
              </a:schemeClr>
            </a:gs>
            <a:gs pos="35000">
              <a:schemeClr val="accent2">
                <a:shade val="90000"/>
                <a:hueOff val="361096"/>
                <a:satOff val="-33010"/>
                <a:lumOff val="19101"/>
                <a:alphaOff val="0"/>
                <a:tint val="37000"/>
                <a:satMod val="300000"/>
              </a:schemeClr>
            </a:gs>
            <a:gs pos="100000">
              <a:schemeClr val="accent2">
                <a:shade val="90000"/>
                <a:hueOff val="361096"/>
                <a:satOff val="-33010"/>
                <a:lumOff val="191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3189905" y="2830857"/>
        <a:ext cx="877954" cy="193205"/>
      </dsp:txXfrm>
    </dsp:sp>
    <dsp:sp modelId="{3D4022F4-6BE2-4192-80F5-ACEBE7E88998}">
      <dsp:nvSpPr>
        <dsp:cNvPr id="0" name=""/>
        <dsp:cNvSpPr/>
      </dsp:nvSpPr>
      <dsp:spPr>
        <a:xfrm>
          <a:off x="303130" y="2229665"/>
          <a:ext cx="2553150" cy="13642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722001"/>
                <a:satOff val="-66887"/>
                <a:lumOff val="39721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722001"/>
                <a:satOff val="-66887"/>
                <a:lumOff val="39721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722001"/>
                <a:satOff val="-66887"/>
                <a:lumOff val="3972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Наглядные</a:t>
          </a:r>
        </a:p>
      </dsp:txBody>
      <dsp:txXfrm>
        <a:off x="343087" y="2269622"/>
        <a:ext cx="2473236" cy="1284302"/>
      </dsp:txXfrm>
    </dsp:sp>
    <dsp:sp modelId="{F7C620CB-4B9C-4BDA-B5DA-56826CE33C0E}">
      <dsp:nvSpPr>
        <dsp:cNvPr id="0" name=""/>
        <dsp:cNvSpPr/>
      </dsp:nvSpPr>
      <dsp:spPr>
        <a:xfrm rot="18745397">
          <a:off x="2119114" y="1574468"/>
          <a:ext cx="1071158" cy="32200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722193"/>
                <a:satOff val="-66020"/>
                <a:lumOff val="38203"/>
                <a:alphaOff val="0"/>
                <a:tint val="50000"/>
                <a:satMod val="300000"/>
              </a:schemeClr>
            </a:gs>
            <a:gs pos="35000">
              <a:schemeClr val="accent2">
                <a:shade val="90000"/>
                <a:hueOff val="722193"/>
                <a:satOff val="-66020"/>
                <a:lumOff val="38203"/>
                <a:alphaOff val="0"/>
                <a:tint val="37000"/>
                <a:satMod val="300000"/>
              </a:schemeClr>
            </a:gs>
            <a:gs pos="100000">
              <a:schemeClr val="accent2">
                <a:shade val="90000"/>
                <a:hueOff val="722193"/>
                <a:satOff val="-66020"/>
                <a:lumOff val="3820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2215716" y="1638869"/>
        <a:ext cx="877954" cy="193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#1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Sty" val="arr"/>
                    <dgm:param type="endSty" val="arr"/>
                    <dgm:param type="begPts" val="radial"/>
                    <dgm:param type="endPts" val="radial"/>
                  </dgm:alg>
                </dgm:if>
                <dgm:else name="Name8">
                  <dgm:alg type="conn">
                    <dgm:param type="begSty" val="arr"/>
                    <dgm:param type="endSty" val="arr"/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09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38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75025" y="1594776"/>
            <a:ext cx="4000800" cy="16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23871" y="3450537"/>
            <a:ext cx="3599400" cy="2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56194" y="2652251"/>
            <a:ext cx="57621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87694" y="1513701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756944" y="3429849"/>
            <a:ext cx="5760600" cy="3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24200" y="1255375"/>
            <a:ext cx="7095600" cy="5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accent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lt1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2800">
                <a:solidFill>
                  <a:schemeClr val="accent2"/>
                </a:solidFill>
                <a:latin typeface="Vazirmatn Black"/>
                <a:ea typeface="Vazirmatn Black"/>
                <a:cs typeface="Vazirmatn Black"/>
                <a:sym typeface="Vazirmat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F06A0CCD-9EF6-453B-83A5-963FB74C0D80}"/>
              </a:ext>
            </a:extLst>
          </p:cNvPr>
          <p:cNvSpPr/>
          <p:nvPr/>
        </p:nvSpPr>
        <p:spPr>
          <a:xfrm>
            <a:off x="1004341" y="259752"/>
            <a:ext cx="7377878" cy="93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0" dirty="0">
                <a:solidFill>
                  <a:srgbClr val="0B1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</a:t>
            </a:r>
          </a:p>
          <a:p>
            <a:pPr algn="ctr"/>
            <a:r>
              <a:rPr lang="ru-RU" i="0" dirty="0">
                <a:solidFill>
                  <a:srgbClr val="0B1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УЧРЕЖДЕНИЕ </a:t>
            </a:r>
          </a:p>
          <a:p>
            <a:pPr algn="ctr"/>
            <a:r>
              <a:rPr lang="ru-RU" dirty="0">
                <a:solidFill>
                  <a:srgbClr val="0B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0" dirty="0">
                <a:solidFill>
                  <a:srgbClr val="0B1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99 КОМБИНИРОВАННОГО ВИДА «ДОМОВЕНОК</a:t>
            </a:r>
            <a:r>
              <a:rPr lang="ru-RU" dirty="0">
                <a:solidFill>
                  <a:srgbClr val="0B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i="0" dirty="0">
                <a:solidFill>
                  <a:srgbClr val="0B1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ОРСКА»</a:t>
            </a:r>
          </a:p>
          <a:p>
            <a:pPr lvl="0"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Заголовок 1">
            <a:extLst>
              <a:ext uri="{FF2B5EF4-FFF2-40B4-BE49-F238E27FC236}">
                <a16:creationId xmlns:a16="http://schemas.microsoft.com/office/drawing/2014/main" id="{6BACC763-AB31-4161-B895-046B5CB9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369" y="1757390"/>
            <a:ext cx="6796864" cy="15889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</a:t>
            </a:r>
            <a:br>
              <a:rPr lang="ru-RU" sz="20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«Формирование звукового анализа и синтеза посредством игровых технологий у детей старшего дошкольного возраста с ОНР»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2EE153C8-7095-43FE-8611-51BEF7B3D0C8}"/>
              </a:ext>
            </a:extLst>
          </p:cNvPr>
          <p:cNvSpPr txBox="1">
            <a:spLocks/>
          </p:cNvSpPr>
          <p:nvPr/>
        </p:nvSpPr>
        <p:spPr>
          <a:xfrm>
            <a:off x="2673116" y="4547565"/>
            <a:ext cx="3911370" cy="33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0B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 2026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6C3DE5A-EB58-4578-B17B-0800D9DF8CF0}"/>
              </a:ext>
            </a:extLst>
          </p:cNvPr>
          <p:cNvSpPr txBox="1"/>
          <p:nvPr/>
        </p:nvSpPr>
        <p:spPr>
          <a:xfrm>
            <a:off x="4137285" y="354264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КК Тимашева Ю.В.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1F47-C9B4-4700-B9C2-029D189B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18" y="602422"/>
            <a:ext cx="7717500" cy="572700"/>
          </a:xfrm>
        </p:spPr>
        <p:txBody>
          <a:bodyPr/>
          <a:lstStyle/>
          <a:p>
            <a:r>
              <a:rPr lang="ru-RU" sz="2800" dirty="0"/>
              <a:t>Трудности в овладении звуковым анализом и синтезом детьми с ОНР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C177F-3BED-4B7C-86EB-141DA3564F26}"/>
              </a:ext>
            </a:extLst>
          </p:cNvPr>
          <p:cNvSpPr txBox="1"/>
          <p:nvPr/>
        </p:nvSpPr>
        <p:spPr>
          <a:xfrm>
            <a:off x="609536" y="1390556"/>
            <a:ext cx="80772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недоразвитие речи (далее – ОНР)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сложное речевое расстройство у детей с нормальным слухом и сохранным интеллектом, при котором нарушено формирование основных компонентов языковой системы: лексики, грамматики, фонетики, и, как следствие, всей связной речи.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78E51-1D55-4D9D-93D9-9FE3CC851B77}"/>
              </a:ext>
            </a:extLst>
          </p:cNvPr>
          <p:cNvSpPr txBox="1"/>
          <p:nvPr/>
        </p:nvSpPr>
        <p:spPr>
          <a:xfrm>
            <a:off x="2362168" y="226397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тепени проявления фонематического недоразвития:</a:t>
            </a:r>
            <a:endParaRPr lang="ru-RU" u="sng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A6A16F2-CAA9-4EC7-9AC6-260A9ECD6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34477"/>
              </p:ext>
            </p:extLst>
          </p:nvPr>
        </p:nvGraphicFramePr>
        <p:xfrm>
          <a:off x="517161" y="2627266"/>
          <a:ext cx="8169639" cy="2169160"/>
        </p:xfrm>
        <a:graphic>
          <a:graphicData uri="http://schemas.openxmlformats.org/drawingml/2006/table">
            <a:tbl>
              <a:tblPr firstRow="1" bandRow="1">
                <a:tableStyleId>{6AA562F8-2E3A-4F3D-8EF7-0A62336EC515}</a:tableStyleId>
              </a:tblPr>
              <a:tblGrid>
                <a:gridCol w="2723213">
                  <a:extLst>
                    <a:ext uri="{9D8B030D-6E8A-4147-A177-3AD203B41FA5}">
                      <a16:colId xmlns:a16="http://schemas.microsoft.com/office/drawing/2014/main" val="1158860808"/>
                    </a:ext>
                  </a:extLst>
                </a:gridCol>
                <a:gridCol w="2723213">
                  <a:extLst>
                    <a:ext uri="{9D8B030D-6E8A-4147-A177-3AD203B41FA5}">
                      <a16:colId xmlns:a16="http://schemas.microsoft.com/office/drawing/2014/main" val="3179363212"/>
                    </a:ext>
                  </a:extLst>
                </a:gridCol>
                <a:gridCol w="2723213">
                  <a:extLst>
                    <a:ext uri="{9D8B030D-6E8A-4147-A177-3AD203B41FA5}">
                      <a16:colId xmlns:a16="http://schemas.microsoft.com/office/drawing/2014/main" val="3467412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32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Недостаточное различение и затруднение в анализе только нарушенных в произношении звуков. Весь остальной звуковой состав слова и слоговая структура анализируются правильно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Недостаточное различение большого количества звуков из нескольких фонетических групп при достаточно сформированной их артикуляции в устной речи. Звуковой анализ нарушается более грубо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При глубоком фонематическом недоразвитии ребенок «не слышит» звуков в слове, не различает отношения между звуковыми элементами, неспособен выделить их из состава слова и определить последовательность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261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E0D84-B3D9-40DE-9F8B-F84F34147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48" y="407550"/>
            <a:ext cx="8243398" cy="572700"/>
          </a:xfrm>
        </p:spPr>
        <p:txBody>
          <a:bodyPr/>
          <a:lstStyle/>
          <a:p>
            <a:r>
              <a:rPr lang="ru-RU" dirty="0"/>
              <a:t>Работа над звуковым анализом и синтезом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AF9E6-2EEF-401A-BD33-ED132148EC67}"/>
              </a:ext>
            </a:extLst>
          </p:cNvPr>
          <p:cNvSpPr txBox="1"/>
          <p:nvPr/>
        </p:nvSpPr>
        <p:spPr>
          <a:xfrm>
            <a:off x="464694" y="1196216"/>
            <a:ext cx="6400801" cy="339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работы над звуковым анализом и синтезом должны использоваться только те звуки, которые чётко воспринимаются и правильно произносятся ребёнком. К ним относятся: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гласные и легко произносимые согласные звуки ([М], [Н], [В], [Ф], [П], [Т], и др.);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добавляются звонкие согласные звуки ([Б], [Д]);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заднеязычные ([К], [Г], [X]);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свистящие ([С], [3], [Ц]);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шипящие ([Ш], [Ж], [Ч])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сонорные ([Р], [Л]). 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FAB8CF4D-EBA4-402C-B3AC-DF647B35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1" b="89047" l="2703" r="96216">
                        <a14:foregroundMark x1="9324" y1="85801" x2="13784" y2="61055"/>
                        <a14:foregroundMark x1="18919" y1="88641" x2="15405" y2="58012"/>
                        <a14:foregroundMark x1="5811" y1="67140" x2="14054" y2="65517"/>
                        <a14:foregroundMark x1="14054" y1="65517" x2="23108" y2="67343"/>
                        <a14:foregroundMark x1="7162" y1="37931" x2="3378" y2="26166"/>
                        <a14:foregroundMark x1="3378" y1="26166" x2="3784" y2="22718"/>
                        <a14:foregroundMark x1="2703" y1="37931" x2="7297" y2="37323"/>
                        <a14:foregroundMark x1="35270" y1="88032" x2="28514" y2="88235"/>
                        <a14:foregroundMark x1="28514" y1="88235" x2="31486" y2="87221"/>
                        <a14:foregroundMark x1="26622" y1="88032" x2="28108" y2="73834"/>
                        <a14:foregroundMark x1="34865" y1="87221" x2="33784" y2="65923"/>
                        <a14:foregroundMark x1="64324" y1="87018" x2="65405" y2="71602"/>
                        <a14:foregroundMark x1="72027" y1="89452" x2="67432" y2="66937"/>
                        <a14:foregroundMark x1="81081" y1="88032" x2="82703" y2="48479"/>
                        <a14:foregroundMark x1="90135" y1="88641" x2="87162" y2="49290"/>
                        <a14:foregroundMark x1="93649" y1="65720" x2="86892" y2="46450"/>
                        <a14:foregroundMark x1="96216" y1="25355" x2="96216" y2="22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97" y="2571750"/>
            <a:ext cx="3524249" cy="2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5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901D3-4B9F-4CC0-8DE3-85DE0322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67183"/>
            <a:ext cx="7717500" cy="572700"/>
          </a:xfrm>
        </p:spPr>
        <p:txBody>
          <a:bodyPr/>
          <a:lstStyle/>
          <a:p>
            <a:r>
              <a:rPr lang="ru-RU" dirty="0"/>
              <a:t>Игровые технологии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81CAF-AC2C-4454-81A6-BC2014301277}"/>
              </a:ext>
            </a:extLst>
          </p:cNvPr>
          <p:cNvSpPr txBox="1"/>
          <p:nvPr/>
        </p:nvSpPr>
        <p:spPr>
          <a:xfrm>
            <a:off x="555829" y="1131598"/>
            <a:ext cx="8138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гровые технологии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обширная группа методов и приемов организации педагогического процесса в форме различных педагогических игр, которые объединены общим содержанием, сюжетом, персонажем.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6A89E-A9B9-404B-B48D-3314B00572EF}"/>
              </a:ext>
            </a:extLst>
          </p:cNvPr>
          <p:cNvSpPr txBox="1"/>
          <p:nvPr/>
        </p:nvSpPr>
        <p:spPr>
          <a:xfrm>
            <a:off x="457746" y="2061977"/>
            <a:ext cx="3903745" cy="253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игровых технологий на логопедических занятиях в ДОУ: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 ребенка более активным;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повышает познавательный интерес;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память, мышление и внимание;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развитию творческих способностей, выработке речевых умений и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навыков.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58F3C-481A-416E-B595-CF882EDA92BA}"/>
              </a:ext>
            </a:extLst>
          </p:cNvPr>
          <p:cNvSpPr txBox="1"/>
          <p:nvPr/>
        </p:nvSpPr>
        <p:spPr>
          <a:xfrm>
            <a:off x="5020462" y="1870262"/>
            <a:ext cx="3410263" cy="2643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ФГОС, обучение в такой форме: 1) развивает логическое и критическое мышление; 2) формирует навык выстраивания причинно-следственных связей; 3) воспитывает креативный подход к решению поставленных задач; 4) поощряет проявление инициативы; 5) способствует физическому развитию.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19379B0-2CE8-4467-AC7F-ADB3A918B9B0}"/>
              </a:ext>
            </a:extLst>
          </p:cNvPr>
          <p:cNvCxnSpPr>
            <a:cxnSpLocks/>
          </p:cNvCxnSpPr>
          <p:nvPr/>
        </p:nvCxnSpPr>
        <p:spPr>
          <a:xfrm>
            <a:off x="4625062" y="1802101"/>
            <a:ext cx="0" cy="2790120"/>
          </a:xfrm>
          <a:prstGeom prst="line">
            <a:avLst/>
          </a:prstGeom>
          <a:ln w="38100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282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9A070-DA20-4B82-A0CA-BA1F9498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логопедической работы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AEDFEAD-C333-45AD-A63E-2CA0E091A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387801"/>
              </p:ext>
            </p:extLst>
          </p:nvPr>
        </p:nvGraphicFramePr>
        <p:xfrm>
          <a:off x="891890" y="1197606"/>
          <a:ext cx="7360170" cy="355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Изображение 5">
            <a:extLst>
              <a:ext uri="{FF2B5EF4-FFF2-40B4-BE49-F238E27FC236}">
                <a16:creationId xmlns:a16="http://schemas.microsoft.com/office/drawing/2014/main" id="{6B35163B-BBC1-43A3-8249-4A6BE1A91356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2" b="89681" l="3649" r="99189">
                        <a14:foregroundMark x1="27703" y1="24816" x2="27703" y2="24816"/>
                        <a14:foregroundMark x1="80405" y1="76658" x2="80405" y2="76658"/>
                        <a14:foregroundMark x1="83784" y1="76904" x2="83784" y2="76904"/>
                        <a14:foregroundMark x1="71081" y1="80344" x2="71081" y2="80344"/>
                        <a14:foregroundMark x1="68514" y1="79607" x2="68514" y2="79607"/>
                        <a14:foregroundMark x1="66351" y1="81327" x2="66351" y2="81327"/>
                        <a14:foregroundMark x1="88514" y1="86732" x2="88514" y2="86732"/>
                        <a14:foregroundMark x1="83378" y1="32187" x2="83378" y2="32187"/>
                        <a14:foregroundMark x1="80946" y1="28993" x2="80946" y2="28993"/>
                        <a14:foregroundMark x1="56351" y1="30958" x2="56351" y2="30958"/>
                        <a14:foregroundMark x1="53784" y1="29484" x2="53784" y2="29484"/>
                        <a14:foregroundMark x1="52297" y1="30467" x2="52297" y2="30467"/>
                        <a14:foregroundMark x1="48919" y1="31941" x2="48919" y2="31941"/>
                        <a14:foregroundMark x1="59865" y1="44472" x2="59865" y2="44472"/>
                        <a14:foregroundMark x1="57162" y1="42998" x2="57162" y2="42998"/>
                        <a14:foregroundMark x1="51622" y1="54791" x2="51622" y2="54791"/>
                        <a14:foregroundMark x1="48378" y1="55037" x2="48378" y2="55037"/>
                        <a14:foregroundMark x1="24324" y1="84275" x2="24324" y2="84275"/>
                        <a14:foregroundMark x1="23108" y1="85749" x2="23108" y2="85749"/>
                        <a14:foregroundMark x1="25946" y1="84275" x2="25946" y2="84275"/>
                        <a14:foregroundMark x1="22297" y1="88206" x2="22297" y2="88206"/>
                        <a14:foregroundMark x1="16757" y1="87961" x2="16757" y2="87961"/>
                        <a14:foregroundMark x1="22703" y1="33907" x2="22703" y2="33907"/>
                        <a14:foregroundMark x1="28108" y1="23587" x2="28108" y2="23587"/>
                        <a14:foregroundMark x1="26081" y1="19902" x2="26081" y2="19902"/>
                        <a14:foregroundMark x1="72973" y1="63391" x2="72973" y2="63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6185" y="2507571"/>
            <a:ext cx="1831630" cy="143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8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66E72-A149-4C2B-AB82-5A1FE7E2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11" y="602422"/>
            <a:ext cx="8730578" cy="572700"/>
          </a:xfrm>
        </p:spPr>
        <p:txBody>
          <a:bodyPr/>
          <a:lstStyle/>
          <a:p>
            <a:r>
              <a:rPr lang="ru-RU" sz="2800" dirty="0"/>
              <a:t>Направления коррекционной работы по формированию навыков звукового анализа и синтеза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407AB-8B91-44AA-948E-BB51EF572C8C}"/>
              </a:ext>
            </a:extLst>
          </p:cNvPr>
          <p:cNvSpPr txBox="1"/>
          <p:nvPr/>
        </p:nvSpPr>
        <p:spPr>
          <a:xfrm>
            <a:off x="3267856" y="1345216"/>
            <a:ext cx="5396459" cy="37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Выделение первого ударного гласного звука в начале слова.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ударной гласной в начале слова проводится в трех вариантах: а) на слух (слово произносится логопедом); б) после произнесения слова ребенком; в) на основе </a:t>
            </a:r>
            <a:r>
              <a:rPr lang="ru-RU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слухопроизносительных</a:t>
            </a: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представлений (например, по заданию подобрать картинку к соответствующему звуку).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конечного согласного в слове.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проводятся так же на слух, при самостоятельном произношении, по </a:t>
            </a:r>
            <a:r>
              <a:rPr lang="ru-RU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слухопроизносительным</a:t>
            </a: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представлениям.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056A4C26-97CC-4F94-A1FA-8DB3B758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9" b="96931" l="2716" r="95847">
                        <a14:foregroundMark x1="19489" y1="62532" x2="7987" y2="58440"/>
                        <a14:foregroundMark x1="7987" y1="58440" x2="7827" y2="80435"/>
                        <a14:foregroundMark x1="2875" y1="65729" x2="11342" y2="61509"/>
                        <a14:foregroundMark x1="31789" y1="92583" x2="46965" y2="93223"/>
                        <a14:foregroundMark x1="46965" y1="93223" x2="59585" y2="92839"/>
                        <a14:foregroundMark x1="59585" y1="92839" x2="59904" y2="92711"/>
                        <a14:foregroundMark x1="31949" y1="96292" x2="58307" y2="96419"/>
                        <a14:foregroundMark x1="80511" y1="96931" x2="80511" y2="93862"/>
                        <a14:foregroundMark x1="95847" y1="70332" x2="83866" y2="70205"/>
                        <a14:foregroundMark x1="38339" y1="7289" x2="32268" y2="4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5" y="1345216"/>
            <a:ext cx="2694842" cy="336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18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66E72-A149-4C2B-AB82-5A1FE7E2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11" y="639897"/>
            <a:ext cx="8730578" cy="572700"/>
          </a:xfrm>
        </p:spPr>
        <p:txBody>
          <a:bodyPr/>
          <a:lstStyle/>
          <a:p>
            <a:r>
              <a:rPr lang="ru-RU" sz="2800" dirty="0"/>
              <a:t>Направления коррекционной работы по формированию навыков звукового анализа и синтеза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407AB-8B91-44AA-948E-BB51EF572C8C}"/>
              </a:ext>
            </a:extLst>
          </p:cNvPr>
          <p:cNvSpPr txBox="1"/>
          <p:nvPr/>
        </p:nvSpPr>
        <p:spPr>
          <a:xfrm>
            <a:off x="449706" y="1378700"/>
            <a:ext cx="8372006" cy="36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Выделение в слове ударного гласного из положения после согласного.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Выделение первого согласного в слове.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этом этапе, так же сначала проводится работа со слогом - анализ и синтез прямого слога. Затем на основе ранее рассмотренных слогов проводится работа по выделению первого согласного в слове (например, к слогу [су] для анализа подбирается слово «суп»)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позиции звука в слове: звук в начале, в середине, в конце слова.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объяснить детям, что звук в слове может находится в начале, середине и конце.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сложных форм фонематического анализа: определение количества, последовательности и места звука в слове по отношению к другим звукам.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6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98BB9A-28CA-44AF-BC89-4E890F72D53D}"/>
              </a:ext>
            </a:extLst>
          </p:cNvPr>
          <p:cNvSpPr txBox="1"/>
          <p:nvPr/>
        </p:nvSpPr>
        <p:spPr>
          <a:xfrm>
            <a:off x="524657" y="1542950"/>
            <a:ext cx="82370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процессе работы над фонематическим синтезом используются два вида заданий: </a:t>
            </a:r>
          </a:p>
          <a:p>
            <a:pPr marL="342900" indent="-342900" algn="just"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составление слов из звуков, названных в правильной последовательности (например, [м], [а], [к] – мак); </a:t>
            </a:r>
          </a:p>
          <a:p>
            <a:pPr marL="342900" indent="-342900" algn="just"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составление слов из звуков, названных в неправильной последовательности (например, [м], [о], [д]). </a:t>
            </a:r>
          </a:p>
          <a:p>
            <a:pPr marL="342900" indent="-342900" algn="just">
              <a:buAutoNum type="arabicParenR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i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Фонематический синтез осуществляется на основе сформированных умений фонематического анализа. </a:t>
            </a:r>
            <a:endParaRPr lang="ru-RU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352F8BE-1B84-4CBE-BACF-8165B80485E4}"/>
              </a:ext>
            </a:extLst>
          </p:cNvPr>
          <p:cNvSpPr txBox="1">
            <a:spLocks/>
          </p:cNvSpPr>
          <p:nvPr/>
        </p:nvSpPr>
        <p:spPr>
          <a:xfrm>
            <a:off x="206711" y="695437"/>
            <a:ext cx="87305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ru-RU" sz="2800" dirty="0"/>
              <a:t>Направления коррекционной работы по формированию навыков звукового анализа и синтеза</a:t>
            </a:r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3D30BF39-5183-410C-9CF5-CCD7ABBE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9" b="89809" l="9000" r="94200">
                        <a14:foregroundMark x1="9000" y1="61146" x2="12800" y2="75584"/>
                        <a14:foregroundMark x1="12800" y1="75584" x2="20267" y2="68577"/>
                        <a14:foregroundMark x1="20267" y1="68577" x2="16533" y2="54989"/>
                        <a14:foregroundMark x1="16533" y1="54989" x2="15067" y2="35456"/>
                        <a14:foregroundMark x1="15067" y1="35456" x2="15067" y2="35456"/>
                        <a14:foregroundMark x1="19867" y1="35032" x2="12067" y2="30786"/>
                        <a14:foregroundMark x1="12067" y1="30786" x2="16800" y2="35032"/>
                        <a14:foregroundMark x1="18267" y1="73036" x2="20133" y2="64331"/>
                        <a14:foregroundMark x1="31533" y1="25902" x2="42733" y2="31635"/>
                        <a14:foregroundMark x1="91000" y1="64331" x2="80667" y2="57749"/>
                        <a14:foregroundMark x1="94200" y1="56688" x2="93667" y2="54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2" y="2751914"/>
            <a:ext cx="7615003" cy="23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4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80B96-F619-42AF-9637-9A46C2FD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8" y="517100"/>
            <a:ext cx="8228408" cy="572700"/>
          </a:xfrm>
        </p:spPr>
        <p:txBody>
          <a:bodyPr/>
          <a:lstStyle/>
          <a:p>
            <a:r>
              <a:rPr lang="ru-RU" dirty="0"/>
              <a:t>Развитие фонематических представлений</a:t>
            </a:r>
          </a:p>
        </p:txBody>
      </p:sp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7D7008F1-8CC4-40E7-A71D-5F3C8D20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89981" l="7656" r="94063">
                        <a14:foregroundMark x1="86250" y1="70802" x2="86250" y2="60592"/>
                        <a14:foregroundMark x1="92266" y1="72901" x2="92969" y2="66889"/>
                        <a14:foregroundMark x1="93047" y1="85782" x2="94063" y2="85496"/>
                        <a14:foregroundMark x1="7656" y1="84351" x2="11953" y2="84351"/>
                        <a14:foregroundMark x1="52422" y1="37405" x2="54063" y2="33397"/>
                        <a14:foregroundMark x1="50000" y1="35305" x2="53359" y2="3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48" y="1089800"/>
            <a:ext cx="5219907" cy="42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183B8-F116-4812-B5EE-88A01A90EE0B}"/>
              </a:ext>
            </a:extLst>
          </p:cNvPr>
          <p:cNvSpPr txBox="1"/>
          <p:nvPr/>
        </p:nvSpPr>
        <p:spPr>
          <a:xfrm>
            <a:off x="540838" y="1234381"/>
            <a:ext cx="4285994" cy="339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Завершающим направлением логопедической работы по формированию фонематических процессов является развитие фонематических представлений.  Данное направление включает в себя следующие виды работ: 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подбора слов на заданный звук;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слов с заданным количеством звуков;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подбора картинок на заданный звук;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преобразования слов за счёт замены или перестановки одного звука или слога. 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9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1886776" y="846449"/>
            <a:ext cx="1653900" cy="93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5"/>
          <p:cNvSpPr txBox="1">
            <a:spLocks noGrp="1"/>
          </p:cNvSpPr>
          <p:nvPr>
            <p:ph type="title" idx="2"/>
          </p:nvPr>
        </p:nvSpPr>
        <p:spPr>
          <a:xfrm>
            <a:off x="2205197" y="965170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2" name="Google Shape;322;p35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5CD3D97-E204-4B7D-9310-426DE6E9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514" r="92027">
                        <a14:foregroundMark x1="9595" y1="41216" x2="8514" y2="29595"/>
                        <a14:foregroundMark x1="75811" y1="80135" x2="88784" y2="76892"/>
                        <a14:foregroundMark x1="89324" y1="38649" x2="88919" y2="32973"/>
                        <a14:foregroundMark x1="90541" y1="30811" x2="92027" y2="41622"/>
                        <a14:foregroundMark x1="92027" y1="41622" x2="91351" y2="41757"/>
                        <a14:foregroundMark x1="58243" y1="79324" x2="23378" y2="78784"/>
                        <a14:foregroundMark x1="26081" y1="77838" x2="18784" y2="75946"/>
                        <a14:foregroundMark x1="22432" y1="79189" x2="25676" y2="76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16" y="65363"/>
            <a:ext cx="5331095" cy="53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" name="Google Shape;319;p35"/>
          <p:cNvSpPr txBox="1">
            <a:spLocks noGrp="1"/>
          </p:cNvSpPr>
          <p:nvPr>
            <p:ph type="title"/>
          </p:nvPr>
        </p:nvSpPr>
        <p:spPr>
          <a:xfrm>
            <a:off x="631270" y="2215186"/>
            <a:ext cx="4380732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 и упражнения для формирования звукового анализа и синтеза у детей с ОНР с посредствам игровых технологий</a:t>
            </a:r>
            <a:endParaRPr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1498C9-26C5-49FB-8A94-87F153E19296}"/>
              </a:ext>
            </a:extLst>
          </p:cNvPr>
          <p:cNvSpPr txBox="1"/>
          <p:nvPr/>
        </p:nvSpPr>
        <p:spPr>
          <a:xfrm>
            <a:off x="438463" y="352878"/>
            <a:ext cx="8267074" cy="4314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«Выдели слово»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выделять заданный звук в слове на слух, развитие фонематического восприятия как основы звукового анализа.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Детям предлагается выполнять условное действие (хлопок, топанье, поднятие руки и др.) каждый раз, когда в произнесённом взрослым слове они слышат заданный звук. После сигнала ребёнок может назвать услышанное слово и определить позицию звука (в начале, середине или конце).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</a:t>
            </a:r>
            <a:r>
              <a:rPr lang="ru-RU" sz="13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«Какой звук есть во всех словах?»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навыка звукового анализа и умения выделять общий звук в ряду слов.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Взрослый произносит 3–4 слова, содержащие один и тот же звук (например: шуба, кошка, мышь). Ребёнок определяет, какой звук повторяется во всех словах, называет его. 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«Подумай, не торопись»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навыков звукового анализа и синтеза через решение речевых задач на определение позиции звука в слове.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 (предлагается несколько вариантов): 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подбери слово, которое начинается на последний звук слова «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стол»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2) определи последний звук слова «сыр». Вспомни птиц, в названии которых есть этот звук (Воробей, грач...); 3) подбери слово, в котором первый звук - [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], а последний – [</a:t>
            </a:r>
            <a:r>
              <a:rPr lang="ru-RU" sz="1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]; 4) назови предмет в комнате с заданным звуком. Например: в названии какого предмета последний звук [А]? и т.д.</a:t>
            </a:r>
          </a:p>
        </p:txBody>
      </p:sp>
    </p:spTree>
    <p:extLst>
      <p:ext uri="{BB962C8B-B14F-4D97-AF65-F5344CB8AC3E}">
        <p14:creationId xmlns:p14="http://schemas.microsoft.com/office/powerpoint/2010/main" val="326226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599D2-6513-45F1-BF76-AB545FA2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7DAF0-B18B-4EE4-ABE1-AF142F38AFEC}"/>
              </a:ext>
            </a:extLst>
          </p:cNvPr>
          <p:cNvSpPr txBox="1"/>
          <p:nvPr/>
        </p:nvSpPr>
        <p:spPr>
          <a:xfrm>
            <a:off x="505893" y="1087081"/>
            <a:ext cx="8132164" cy="2418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успешного формирования навыков чтения и письма важен процесс перешифровки звука в букву (т.е. фонемы в графему). Если не сформирован звуковой анализ и синтез устной речи, то в дальнейшем ошибки письма неизбежны. Из вышесказанного следует, что недостаточная сформированность навыков звукового анализа и синтеза напрямую влияет на успешность обучения грамоте в целом.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звукового анализа и синтеза посредством игровых технологий у детей старшего дошкольного возраста с ОНР».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F4DC302-17E1-4FA7-A686-30C15AAA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2200" r="96333">
                        <a14:foregroundMark x1="87400" y1="51584" x2="95667" y2="30090"/>
                        <a14:foregroundMark x1="95667" y1="30090" x2="92933" y2="41855"/>
                        <a14:foregroundMark x1="32000" y1="35973" x2="31667" y2="25566"/>
                        <a14:foregroundMark x1="19000" y1="29864" x2="15800" y2="58371"/>
                        <a14:foregroundMark x1="15800" y1="58371" x2="16333" y2="61086"/>
                        <a14:foregroundMark x1="15400" y1="48643" x2="11467" y2="47511"/>
                        <a14:foregroundMark x1="6533" y1="49774" x2="6200" y2="22624"/>
                        <a14:foregroundMark x1="6200" y1="22624" x2="6333" y2="21267"/>
                        <a14:foregroundMark x1="2200" y1="43213" x2="5267" y2="35973"/>
                        <a14:foregroundMark x1="55400" y1="21493" x2="51800" y2="13575"/>
                        <a14:foregroundMark x1="92733" y1="46154" x2="96333" y2="40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9" y="3342805"/>
            <a:ext cx="7808772" cy="23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67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6818EB-8CFD-4A01-9379-4E1FC25EF2FA}"/>
              </a:ext>
            </a:extLst>
          </p:cNvPr>
          <p:cNvSpPr txBox="1"/>
          <p:nvPr/>
        </p:nvSpPr>
        <p:spPr>
          <a:xfrm>
            <a:off x="569626" y="609072"/>
            <a:ext cx="8139659" cy="3713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9240"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«Незаконченное предложение»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подбирать слова с заданным звуком и включать их в связную речь.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Взрослый начинает предложение, задавая звук-ориентир (например, звук [с]). Дети заканчивают его словами с этим звуком («На кухонном столе стояли…» — сахарница, стакан, самовар), проговаривая и выделяя заданный звук.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9240"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</a:t>
            </a:r>
            <a:r>
              <a:rPr lang="ru-RU" sz="13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«Цепочка»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навыков слогового анализа и синтеза, развитие слухового внимания.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Один ребёнок называет слово, следующий подбирает слово, начинающееся на последний слог предыдущего. Игра продолжается по цепочке; дети анализируют слоговую структуру слова и выполняют слоговой синтез.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9240" algn="ctr">
              <a:spcAft>
                <a:spcPts val="800"/>
              </a:spcAft>
            </a:pP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</a:t>
            </a:r>
            <a:r>
              <a:rPr lang="ru-RU" sz="13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3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«Увидеть звук»</a:t>
            </a:r>
            <a:endParaRPr lang="ru-RU" sz="13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соотносить артикуляционный образ звука с его слуховым восприятием.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Взрослый беззвучно, с чёткой артикуляцией произносит звук. Дети наблюдают за движением органов артикуляции, называют звук и могут охарактеризовать его (гласный/согласный).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7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1886776" y="846449"/>
            <a:ext cx="1653900" cy="93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5"/>
          <p:cNvSpPr txBox="1">
            <a:spLocks noGrp="1"/>
          </p:cNvSpPr>
          <p:nvPr>
            <p:ph type="title" idx="2"/>
          </p:nvPr>
        </p:nvSpPr>
        <p:spPr>
          <a:xfrm>
            <a:off x="2205197" y="965170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322" name="Google Shape;322;p35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3796B94-3E6D-4228-89A8-0F19159A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1" y="532941"/>
            <a:ext cx="4061040" cy="4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" name="Google Shape;319;p35"/>
          <p:cNvSpPr txBox="1">
            <a:spLocks noGrp="1"/>
          </p:cNvSpPr>
          <p:nvPr>
            <p:ph type="title"/>
          </p:nvPr>
        </p:nvSpPr>
        <p:spPr>
          <a:xfrm>
            <a:off x="403439" y="2148102"/>
            <a:ext cx="4380732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игры и упражнения для формирования звукового анализа и синтеза у детей с ОНР с посредствам игровых технологий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1361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0E453-DA6A-41F4-B0D3-049D84E7BC85}"/>
              </a:ext>
            </a:extLst>
          </p:cNvPr>
          <p:cNvSpPr txBox="1"/>
          <p:nvPr/>
        </p:nvSpPr>
        <p:spPr>
          <a:xfrm>
            <a:off x="532151" y="308024"/>
            <a:ext cx="8199619" cy="435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Игра «Звуковая мозаика»</a:t>
            </a:r>
            <a:endParaRPr lang="ru-RU" sz="11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определять наличие заданного звука в слове как элемента звукового анализа.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Детям предлагаются слова или картинки. Ребёнок определяет, есть ли в слове заданный звук, называет его позицию (начало, середина, конец) и при наличии звука выкладывает соответствующий элемент «мозаики».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Игра «Выбери картинку»</a:t>
            </a:r>
            <a:endParaRPr lang="ru-RU" sz="11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навыка слухового анализа — выделение заданного звука в слове.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Среди набора картинок ребёнок отбирает только те, в названии которых присутствует заданный звук. После выбора он проговаривает слово и уточняет место звука в его структуре.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Игра «Звуковая линейка»</a:t>
            </a:r>
            <a:endParaRPr lang="ru-RU" sz="11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определять последовательность и порядковый номер звука в слове.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Ход игры: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Перед ребёнком находится «звуковая линейка», где каждая клетка обозначает отдельный звук. Ребёнок последовательно заполняет клетки, анализируя звуковой состав слова, либо определяет звук по заданному порядковому номеру.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64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5D29DA-EB50-41E8-97BA-A1CC0A95DC43}"/>
              </a:ext>
            </a:extLst>
          </p:cNvPr>
          <p:cNvSpPr txBox="1"/>
          <p:nvPr/>
        </p:nvSpPr>
        <p:spPr>
          <a:xfrm>
            <a:off x="667062" y="1026659"/>
            <a:ext cx="7959777" cy="2917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Игра «Собери пирамиду»</a:t>
            </a:r>
            <a:endParaRPr lang="ru-RU" sz="11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определять количество звуков в слове.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Ребёнку предлагается пирамида с уровнями, соответствующими разному количеству звуков. Среди набора картинок он отбирает слова с пятью, четырьмя и тремя звуками и размещает их на соответствующих уровнях, предварительно проговаривая звуковой состав.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Игра «</a:t>
            </a:r>
            <a:r>
              <a:rPr lang="ru-RU" sz="1400" b="1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Звуковички</a:t>
            </a:r>
            <a:r>
              <a:rPr lang="ru-RU" sz="1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F"/>
              </a:rPr>
              <a:t>»</a:t>
            </a:r>
            <a:endParaRPr lang="ru-RU" sz="11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навыков звукового анализа и моделирования звуковой схемы слова.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парах дети получают фигурки определённого цвета (красный — гласный, синий/зелёный — согласные звуки). Рассматривая картинку, они составляют звуковую схему слова и объясняют выбор цвета, характеризуя каждый звук.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58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1886776" y="846449"/>
            <a:ext cx="1653900" cy="93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5"/>
          <p:cNvSpPr txBox="1">
            <a:spLocks noGrp="1"/>
          </p:cNvSpPr>
          <p:nvPr>
            <p:ph type="title" idx="2"/>
          </p:nvPr>
        </p:nvSpPr>
        <p:spPr>
          <a:xfrm>
            <a:off x="2205197" y="965170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322" name="Google Shape;322;p35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"/>
          <p:cNvSpPr txBox="1">
            <a:spLocks noGrp="1"/>
          </p:cNvSpPr>
          <p:nvPr>
            <p:ph type="title"/>
          </p:nvPr>
        </p:nvSpPr>
        <p:spPr>
          <a:xfrm>
            <a:off x="648188" y="2197107"/>
            <a:ext cx="3816292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для формирования звукового анализа и синтеза у детей с ОНР с посредствам игровых технологий</a:t>
            </a:r>
            <a:endParaRPr sz="2400" dirty="0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70D9229-70F9-48F0-A1E4-37F3EF1C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26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44FED-B03C-49DF-BAAC-853FF649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«Звуковые часы»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D4D86-5BD7-4502-80DF-1F3CB779668C}"/>
              </a:ext>
            </a:extLst>
          </p:cNvPr>
          <p:cNvSpPr txBox="1"/>
          <p:nvPr/>
        </p:nvSpPr>
        <p:spPr>
          <a:xfrm>
            <a:off x="419217" y="1157313"/>
            <a:ext cx="5956531" cy="3541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звуковой культуры речи у детей старшего дошкольного возраста.</a:t>
            </a:r>
          </a:p>
          <a:p>
            <a:pPr>
              <a:lnSpc>
                <a:spcPct val="115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фонематический слух детей.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детей слышать отдельные звуки внутри слова.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Упражнять детей в самостоятельном подборе и называние слов с определенными звуками в начале слова.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умение детей составлять слоги из заданных букв.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Учить дифференцировать понятия «буква» и «звук».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Учить детей четко произносить слова. 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Учить детей вычленять звуки из слов, определять разную длительность их звучания.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у детей целеустремленность, организованность, самостоятельность.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A2C845A5-E3CE-4A26-A049-0027A643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0908" r="50000" b="18394"/>
          <a:stretch>
            <a:fillRect/>
          </a:stretch>
        </p:blipFill>
        <p:spPr>
          <a:xfrm flipH="1">
            <a:off x="6178802" y="1354159"/>
            <a:ext cx="2545981" cy="28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2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>
            <a:extLst>
              <a:ext uri="{FF2B5EF4-FFF2-40B4-BE49-F238E27FC236}">
                <a16:creationId xmlns:a16="http://schemas.microsoft.com/office/drawing/2014/main" id="{032FD156-AB35-4666-9FF4-816D90237A4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29111" r="46309" b="16754"/>
          <a:stretch>
            <a:fillRect/>
          </a:stretch>
        </p:blipFill>
        <p:spPr>
          <a:xfrm>
            <a:off x="981045" y="583752"/>
            <a:ext cx="3409083" cy="401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C76247-D999-45D4-B23B-CE3F8E8CD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22549" r="47540" b="23315"/>
          <a:stretch>
            <a:fillRect/>
          </a:stretch>
        </p:blipFill>
        <p:spPr>
          <a:xfrm flipH="1">
            <a:off x="4932040" y="583752"/>
            <a:ext cx="3456384" cy="3996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6511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64FFC-2334-411B-836D-47BB00DC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383354"/>
            <a:ext cx="7717500" cy="572700"/>
          </a:xfrm>
        </p:spPr>
        <p:txBody>
          <a:bodyPr/>
          <a:lstStyle/>
          <a:p>
            <a:r>
              <a:rPr lang="ru-RU" dirty="0"/>
              <a:t>Игра «Змейка»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05A96-8641-4764-AE15-B3C4615A535D}"/>
              </a:ext>
            </a:extLst>
          </p:cNvPr>
          <p:cNvSpPr txBox="1"/>
          <p:nvPr/>
        </p:nvSpPr>
        <p:spPr>
          <a:xfrm>
            <a:off x="494752" y="1021889"/>
            <a:ext cx="8154443" cy="635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навыков звукового анализа слова (определение количества звуков, соотнесение звук–буква).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CC5EF38D-949E-4E22-BFEB-BD84F47D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4"/>
          <a:stretch>
            <a:fillRect/>
          </a:stretch>
        </p:blipFill>
        <p:spPr>
          <a:xfrm rot="16200000">
            <a:off x="3252864" y="266755"/>
            <a:ext cx="2860258" cy="592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9928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01AA8-9681-45BF-9727-8D3ED15B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43425"/>
            <a:ext cx="7717500" cy="572700"/>
          </a:xfrm>
        </p:spPr>
        <p:txBody>
          <a:bodyPr/>
          <a:lstStyle/>
          <a:p>
            <a:r>
              <a:rPr lang="ru-RU" dirty="0"/>
              <a:t>«Карточки-символы»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C7A45-4C66-4835-8036-8A5A122C9DD9}"/>
              </a:ext>
            </a:extLst>
          </p:cNvPr>
          <p:cNvSpPr txBox="1"/>
          <p:nvPr/>
        </p:nvSpPr>
        <p:spPr>
          <a:xfrm>
            <a:off x="514325" y="1017725"/>
            <a:ext cx="8115300" cy="635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умения различать звуки и выполнять элементарный звуковой анализ и синтез.</a:t>
            </a:r>
          </a:p>
        </p:txBody>
      </p:sp>
      <p:pic>
        <p:nvPicPr>
          <p:cNvPr id="5" name="Picture 7" descr="C:\Users\DS-99\Desktop\2018-08-29\040.JPG">
            <a:extLst>
              <a:ext uri="{FF2B5EF4-FFF2-40B4-BE49-F238E27FC236}">
                <a16:creationId xmlns:a16="http://schemas.microsoft.com/office/drawing/2014/main" id="{1EE778BF-1B2D-476D-AB68-E1B7C93C4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10978" r="15974" b="63920"/>
          <a:stretch>
            <a:fillRect/>
          </a:stretch>
        </p:blipFill>
        <p:spPr bwMode="auto">
          <a:xfrm>
            <a:off x="1035837" y="1755268"/>
            <a:ext cx="7328675" cy="270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1115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01B4A-9107-47E8-9D74-8FAEC84A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18025"/>
            <a:ext cx="7717500" cy="572700"/>
          </a:xfrm>
        </p:spPr>
        <p:txBody>
          <a:bodyPr/>
          <a:lstStyle/>
          <a:p>
            <a:r>
              <a:rPr lang="ru-RU" dirty="0"/>
              <a:t>«Ребусы»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A3419-C703-462D-ADDC-D240258E4E72}"/>
              </a:ext>
            </a:extLst>
          </p:cNvPr>
          <p:cNvSpPr txBox="1"/>
          <p:nvPr/>
        </p:nvSpPr>
        <p:spPr>
          <a:xfrm>
            <a:off x="643558" y="929984"/>
            <a:ext cx="7856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навыков звукового анализа и синтеза через игровое моделирование слов.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0AB17C9-29EC-42F7-9676-7193A86D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94" y="1589173"/>
            <a:ext cx="2200074" cy="295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CB0B56-71E7-44AF-8B1E-9CDEACFF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4045" y="1951516"/>
            <a:ext cx="2880216" cy="222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0079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028B4-CC9C-4218-9B9F-A8782893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475870"/>
            <a:ext cx="7717500" cy="572700"/>
          </a:xfrm>
        </p:spPr>
        <p:txBody>
          <a:bodyPr/>
          <a:lstStyle/>
          <a:p>
            <a:r>
              <a:rPr lang="ru-RU" dirty="0"/>
              <a:t>Понятие «звуковой анализ»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D386B-44A6-4BAD-80A9-2E47E1E1058B}"/>
              </a:ext>
            </a:extLst>
          </p:cNvPr>
          <p:cNvSpPr txBox="1"/>
          <p:nvPr/>
        </p:nvSpPr>
        <p:spPr>
          <a:xfrm>
            <a:off x="479684" y="1375329"/>
            <a:ext cx="5344930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Звуковой анализ - операция мысленного «дробления» разнообразных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звукокомплексов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фонемы: слов, слогов, а также сочетаний звуков (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Т.В. </a:t>
            </a:r>
            <a:r>
              <a:rPr lang="ru-RU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Волосовец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indent="450215" algn="just"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Звуковой анализ – это способность делить услышанное слово на звуки, из которого оно состоит, а также четко представлять звуковую структуру данного слова (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Л.Г. Парамонова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indent="450215" algn="just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Звуковой анализ - определение порядка слогов и звуков в слове; установление различительной роли звука;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качественных основных характеристик звука (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Д.Б. Эльконин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E7E2DE4-B56D-41C8-90BE-4031B945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9" b="97861" l="9626" r="89840">
                        <a14:foregroundMark x1="11408" y1="98217" x2="76471" y2="94474"/>
                        <a14:foregroundMark x1="76471" y1="94474" x2="77184" y2="94474"/>
                        <a14:foregroundMark x1="7487" y1="98574" x2="40998" y2="92692"/>
                        <a14:foregroundMark x1="40998" y1="92692" x2="86988" y2="97861"/>
                        <a14:foregroundMark x1="86988" y1="97861" x2="87166" y2="97683"/>
                        <a14:foregroundMark x1="62567" y1="85740" x2="43850" y2="74688"/>
                        <a14:foregroundMark x1="43850" y1="74688" x2="19251" y2="37790"/>
                        <a14:foregroundMark x1="19251" y1="37790" x2="30838" y2="15330"/>
                        <a14:foregroundMark x1="30838" y1="15330" x2="60428" y2="10517"/>
                        <a14:foregroundMark x1="41533" y1="45633" x2="42246" y2="50802"/>
                        <a14:foregroundMark x1="82709" y1="66488" x2="89661" y2="55615"/>
                        <a14:foregroundMark x1="89661" y1="55615" x2="81462" y2="21747"/>
                        <a14:foregroundMark x1="81462" y1="21747" x2="74510" y2="16043"/>
                        <a14:foregroundMark x1="23529" y1="68449" x2="9626" y2="49911"/>
                        <a14:foregroundMark x1="9626" y1="49911" x2="11408" y2="26738"/>
                        <a14:foregroundMark x1="11408" y1="26738" x2="24064" y2="16934"/>
                        <a14:foregroundMark x1="24064" y1="16934" x2="29055" y2="18538"/>
                        <a14:foregroundMark x1="48663" y1="6417" x2="67380" y2="5169"/>
                        <a14:foregroundMark x1="67380" y1="5169" x2="68449" y2="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65" y="981520"/>
            <a:ext cx="2967118" cy="296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5C0EAA8-6C2E-4C0F-8D71-B347655E3F46}"/>
              </a:ext>
            </a:extLst>
          </p:cNvPr>
          <p:cNvSpPr/>
          <p:nvPr/>
        </p:nvSpPr>
        <p:spPr>
          <a:xfrm>
            <a:off x="6071016" y="4076055"/>
            <a:ext cx="2636396" cy="480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Борисович Эльконин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9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9B0BA-C46E-4B47-9958-FADA4CD7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</p:spPr>
        <p:txBody>
          <a:bodyPr/>
          <a:lstStyle/>
          <a:p>
            <a:r>
              <a:rPr lang="ru-RU" dirty="0"/>
              <a:t>Игра «Угадай букву»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D59E0-CFB6-407B-9AF6-90224C201C15}"/>
              </a:ext>
            </a:extLst>
          </p:cNvPr>
          <p:cNvSpPr txBox="1"/>
          <p:nvPr/>
        </p:nvSpPr>
        <p:spPr>
          <a:xfrm>
            <a:off x="546100" y="1085275"/>
            <a:ext cx="8051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умения соотносить звук и букву как основу звукового анализа.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3B9F40-956D-43C7-AB3F-2F41A8C5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95" y="1612301"/>
            <a:ext cx="2501618" cy="304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Замещающее содержимое 3">
            <a:extLst>
              <a:ext uri="{FF2B5EF4-FFF2-40B4-BE49-F238E27FC236}">
                <a16:creationId xmlns:a16="http://schemas.microsoft.com/office/drawing/2014/main" id="{9A5BA564-31A8-4641-8562-8EBB961B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2301"/>
            <a:ext cx="4448441" cy="304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4203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752E-ABF6-4FD0-BE1F-F1E8AC90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49640"/>
            <a:ext cx="7717500" cy="572700"/>
          </a:xfrm>
        </p:spPr>
        <p:txBody>
          <a:bodyPr/>
          <a:lstStyle/>
          <a:p>
            <a:r>
              <a:rPr lang="ru-RU" dirty="0"/>
              <a:t>Игра «Веселые буквы-слова»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6C7DF-39E5-4BB3-B693-A4245D2D3436}"/>
              </a:ext>
            </a:extLst>
          </p:cNvPr>
          <p:cNvSpPr txBox="1"/>
          <p:nvPr/>
        </p:nvSpPr>
        <p:spPr>
          <a:xfrm>
            <a:off x="561457" y="1085180"/>
            <a:ext cx="8280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закрепление навыка звукового анализа начального звука в слове.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43A6620-B88E-4B67-8D96-8D16078CF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8480" b="18406"/>
          <a:stretch>
            <a:fillRect/>
          </a:stretch>
        </p:blipFill>
        <p:spPr bwMode="auto">
          <a:xfrm rot="10800000">
            <a:off x="1791783" y="1599125"/>
            <a:ext cx="2338007" cy="304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AA69F0E-9AFC-4604-80DB-4CB4F54A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3844" y="1954894"/>
            <a:ext cx="3149154" cy="233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0851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E6519-0E80-4B99-9A92-ACA47C20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17608"/>
            <a:ext cx="7717500" cy="572700"/>
          </a:xfrm>
        </p:spPr>
        <p:txBody>
          <a:bodyPr/>
          <a:lstStyle/>
          <a:p>
            <a:r>
              <a:rPr lang="ru-RU" dirty="0"/>
              <a:t>Игра «Буквы-паззлы»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2FEDA-3319-4D15-973D-6A556F603EF6}"/>
              </a:ext>
            </a:extLst>
          </p:cNvPr>
          <p:cNvSpPr txBox="1"/>
          <p:nvPr/>
        </p:nvSpPr>
        <p:spPr>
          <a:xfrm>
            <a:off x="809469" y="971312"/>
            <a:ext cx="7621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навыков звукового анализа и синтеза, определение позиции заданного звука в слове.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15BD8-2F90-4130-893B-B9553F99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9" y="1723031"/>
            <a:ext cx="4330070" cy="27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AF2C00B-98D2-49D4-B6DA-4C2A9B8DB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>
            <a:fillRect/>
          </a:stretch>
        </p:blipFill>
        <p:spPr bwMode="auto">
          <a:xfrm>
            <a:off x="5700558" y="1428975"/>
            <a:ext cx="2458186" cy="320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953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91A8E-AFC0-48EC-8D3D-C77C2952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19982"/>
            <a:ext cx="7717500" cy="572700"/>
          </a:xfrm>
        </p:spPr>
        <p:txBody>
          <a:bodyPr/>
          <a:lstStyle/>
          <a:p>
            <a:r>
              <a:rPr lang="ru-RU" dirty="0"/>
              <a:t>Игра «Звуковой поезд»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8031C-5A4B-4725-BA47-FACF6CAFE081}"/>
              </a:ext>
            </a:extLst>
          </p:cNvPr>
          <p:cNvSpPr txBox="1"/>
          <p:nvPr/>
        </p:nvSpPr>
        <p:spPr>
          <a:xfrm>
            <a:off x="652333" y="892887"/>
            <a:ext cx="7839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навыка последовательного звукового анализа и синтеза слова.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FDBE432-5F79-42F5-9D9B-7CD4E91C3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1739" r="5921" b="15035"/>
          <a:stretch>
            <a:fillRect/>
          </a:stretch>
        </p:blipFill>
        <p:spPr bwMode="auto">
          <a:xfrm>
            <a:off x="1875245" y="1324203"/>
            <a:ext cx="5799720" cy="1911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9C1F0F6-8CAF-4972-A6AD-35C20C685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2" b="29995"/>
          <a:stretch>
            <a:fillRect/>
          </a:stretch>
        </p:blipFill>
        <p:spPr bwMode="auto">
          <a:xfrm>
            <a:off x="1727105" y="3487252"/>
            <a:ext cx="6096000" cy="119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1195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BA0D5-1962-4DAA-803D-07CB478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25104"/>
            <a:ext cx="7717500" cy="572700"/>
          </a:xfrm>
        </p:spPr>
        <p:txBody>
          <a:bodyPr/>
          <a:lstStyle/>
          <a:p>
            <a:r>
              <a:rPr lang="ru-RU" dirty="0"/>
              <a:t>Игра «Цветик-семицветик»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03036-6A39-4C14-B76E-28B663B6159F}"/>
              </a:ext>
            </a:extLst>
          </p:cNvPr>
          <p:cNvSpPr txBox="1"/>
          <p:nvPr/>
        </p:nvSpPr>
        <p:spPr>
          <a:xfrm>
            <a:off x="652071" y="1057681"/>
            <a:ext cx="7899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навыков слогового анализа и синтеза как этапа подготовки к звуковому анализу.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3022634-B6C8-4CB2-9EA6-33A87E11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17" y="1536492"/>
            <a:ext cx="4245164" cy="306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4305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6B68D-79B1-4864-9A31-D81E0908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31523"/>
            <a:ext cx="7717500" cy="572700"/>
          </a:xfrm>
        </p:spPr>
        <p:txBody>
          <a:bodyPr/>
          <a:lstStyle/>
          <a:p>
            <a:r>
              <a:rPr lang="ru-RU" dirty="0"/>
              <a:t>Игра «Умные колокольчики»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30CDA-7CC8-4803-AD6D-A71F281C647E}"/>
              </a:ext>
            </a:extLst>
          </p:cNvPr>
          <p:cNvSpPr txBox="1"/>
          <p:nvPr/>
        </p:nvSpPr>
        <p:spPr>
          <a:xfrm>
            <a:off x="509665" y="971558"/>
            <a:ext cx="7659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фонематического слуха и умения выделять заданный звук в слове.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EFF82-93DF-4A7F-BB51-1AFB11C09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79" y="1429429"/>
            <a:ext cx="3117350" cy="316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9048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78F39-EFC6-4BA3-A97C-0908C2C99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b="1336"/>
          <a:stretch/>
        </p:blipFill>
        <p:spPr>
          <a:xfrm>
            <a:off x="1003300" y="458919"/>
            <a:ext cx="2999507" cy="421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87822-0FE0-4379-BE9D-61EFAE948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10790"/>
          <a:stretch/>
        </p:blipFill>
        <p:spPr>
          <a:xfrm>
            <a:off x="4889500" y="458919"/>
            <a:ext cx="3251200" cy="425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436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F098-F3A8-4954-8BF8-36B6EC94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62580"/>
            <a:ext cx="7717500" cy="572700"/>
          </a:xfrm>
        </p:spPr>
        <p:txBody>
          <a:bodyPr/>
          <a:lstStyle/>
          <a:p>
            <a:r>
              <a:rPr lang="ru-RU" dirty="0"/>
              <a:t>Игра «Алфавит»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C7E9B-4191-48CF-A70F-C531E0C68310}"/>
              </a:ext>
            </a:extLst>
          </p:cNvPr>
          <p:cNvSpPr txBox="1"/>
          <p:nvPr/>
        </p:nvSpPr>
        <p:spPr>
          <a:xfrm>
            <a:off x="532151" y="1047299"/>
            <a:ext cx="8019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навыка выделения начального звука и соотнесения его с буквой.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F23E75-D713-44B1-819F-9338968B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08" y="1497872"/>
            <a:ext cx="2914139" cy="314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924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37CC6-2492-4C99-BC62-09BA05B0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17609"/>
            <a:ext cx="7717500" cy="572700"/>
          </a:xfrm>
        </p:spPr>
        <p:txBody>
          <a:bodyPr/>
          <a:lstStyle/>
          <a:p>
            <a:r>
              <a:rPr lang="ru-RU" dirty="0"/>
              <a:t>Игра «Стану отличником»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9F8BA-37C5-40D7-931E-BACCA878B88D}"/>
              </a:ext>
            </a:extLst>
          </p:cNvPr>
          <p:cNvSpPr txBox="1"/>
          <p:nvPr/>
        </p:nvSpPr>
        <p:spPr>
          <a:xfrm>
            <a:off x="474220" y="1003751"/>
            <a:ext cx="8195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навыка звукового анализа и синтеза через соотнесение звука и буквы.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8094E9-A2D0-46C6-97DA-F731FEB4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0" y="1535889"/>
            <a:ext cx="3873540" cy="296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DF5AB09-40B7-4759-A8A6-BC2739AE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96" y="1535889"/>
            <a:ext cx="3508644" cy="300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7042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A2E77-3CC7-4AAE-8C82-66537D57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09316"/>
            <a:ext cx="7717500" cy="572700"/>
          </a:xfrm>
        </p:spPr>
        <p:txBody>
          <a:bodyPr/>
          <a:lstStyle/>
          <a:p>
            <a:r>
              <a:rPr lang="ru-RU" dirty="0"/>
              <a:t>Игра «Собери урожай»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3DABE-039F-4C08-8CBD-EDD6EFBBA6C9}"/>
              </a:ext>
            </a:extLst>
          </p:cNvPr>
          <p:cNvSpPr txBox="1"/>
          <p:nvPr/>
        </p:nvSpPr>
        <p:spPr>
          <a:xfrm>
            <a:off x="472164" y="957358"/>
            <a:ext cx="82027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навыков звукового синтеза при составлении слов из отдельных букв.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2C32CD6-0A90-4380-BE3C-DFD5BCD1D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5361" r="3438" b="11163"/>
          <a:stretch>
            <a:fillRect/>
          </a:stretch>
        </p:blipFill>
        <p:spPr bwMode="auto">
          <a:xfrm>
            <a:off x="472164" y="1716705"/>
            <a:ext cx="3874801" cy="2240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D01AEF2-D47F-4B27-B0E7-B0EE6974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1975" y="1716705"/>
            <a:ext cx="4178439" cy="2349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866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1E452-B5C2-4B6C-A483-0FBC3994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48" y="451559"/>
            <a:ext cx="7681217" cy="551821"/>
          </a:xfrm>
        </p:spPr>
        <p:txBody>
          <a:bodyPr/>
          <a:lstStyle/>
          <a:p>
            <a:r>
              <a:rPr lang="ru-RU" dirty="0"/>
              <a:t>Звуковой анализ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63D8A2-686B-4BBF-A3DE-BC63C66D23F1}"/>
              </a:ext>
            </a:extLst>
          </p:cNvPr>
          <p:cNvSpPr txBox="1">
            <a:spLocks/>
          </p:cNvSpPr>
          <p:nvPr/>
        </p:nvSpPr>
        <p:spPr>
          <a:xfrm>
            <a:off x="262328" y="1229192"/>
            <a:ext cx="3627620" cy="134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indent="450215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лементарн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 </a:t>
            </a:r>
          </a:p>
          <a:p>
            <a:pPr indent="450215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выделение или узнавание звука на фоне слова)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002BCCD-9012-4A84-A421-5939B0AFF0CB}"/>
              </a:ext>
            </a:extLst>
          </p:cNvPr>
          <p:cNvSpPr txBox="1">
            <a:spLocks/>
          </p:cNvSpPr>
          <p:nvPr/>
        </p:nvSpPr>
        <p:spPr>
          <a:xfrm>
            <a:off x="5121640" y="1361342"/>
            <a:ext cx="3627620" cy="134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indent="450215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Сложный </a:t>
            </a:r>
          </a:p>
          <a:p>
            <a:pPr indent="450215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порядка звуков в слове, их количества и места в отношении других звуков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7DBC1-3895-49BA-BC63-D25265E21FA2}"/>
              </a:ext>
            </a:extLst>
          </p:cNvPr>
          <p:cNvSpPr txBox="1"/>
          <p:nvPr/>
        </p:nvSpPr>
        <p:spPr>
          <a:xfrm>
            <a:off x="547141" y="3498809"/>
            <a:ext cx="3342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данная способность возникает внезапно у детей дошкольного возраста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AB80-B5F2-4BA4-970C-A6141A95175E}"/>
              </a:ext>
            </a:extLst>
          </p:cNvPr>
          <p:cNvSpPr txBox="1"/>
          <p:nvPr/>
        </p:nvSpPr>
        <p:spPr>
          <a:xfrm>
            <a:off x="5493895" y="3507847"/>
            <a:ext cx="3102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</a:rPr>
              <a:t>спонтанно сложный звуковой анализ не возникает, его овладение возможно только с помощью специального обучения</a:t>
            </a:r>
          </a:p>
        </p:txBody>
      </p: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216254A3-5535-41E3-B68F-A09E22C09433}"/>
              </a:ext>
            </a:extLst>
          </p:cNvPr>
          <p:cNvSpPr/>
          <p:nvPr/>
        </p:nvSpPr>
        <p:spPr>
          <a:xfrm rot="16200000" flipH="1">
            <a:off x="2008681" y="312453"/>
            <a:ext cx="419725" cy="123668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изогнутая 9">
            <a:extLst>
              <a:ext uri="{FF2B5EF4-FFF2-40B4-BE49-F238E27FC236}">
                <a16:creationId xmlns:a16="http://schemas.microsoft.com/office/drawing/2014/main" id="{B5602C7F-25C4-4511-B381-BA4E2DF854E3}"/>
              </a:ext>
            </a:extLst>
          </p:cNvPr>
          <p:cNvSpPr/>
          <p:nvPr/>
        </p:nvSpPr>
        <p:spPr>
          <a:xfrm rot="16200000" flipH="1" flipV="1">
            <a:off x="6835515" y="400622"/>
            <a:ext cx="419725" cy="11080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вверх-вниз 10">
            <a:extLst>
              <a:ext uri="{FF2B5EF4-FFF2-40B4-BE49-F238E27FC236}">
                <a16:creationId xmlns:a16="http://schemas.microsoft.com/office/drawing/2014/main" id="{DB68B093-DC47-4634-B2C0-8E808C2DE1F4}"/>
              </a:ext>
            </a:extLst>
          </p:cNvPr>
          <p:cNvSpPr/>
          <p:nvPr/>
        </p:nvSpPr>
        <p:spPr>
          <a:xfrm>
            <a:off x="2076138" y="2660281"/>
            <a:ext cx="164892" cy="7644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верх-вниз 11">
            <a:extLst>
              <a:ext uri="{FF2B5EF4-FFF2-40B4-BE49-F238E27FC236}">
                <a16:creationId xmlns:a16="http://schemas.microsoft.com/office/drawing/2014/main" id="{A8E14B34-83CB-4117-B3FA-6CD2D8263B8F}"/>
              </a:ext>
            </a:extLst>
          </p:cNvPr>
          <p:cNvSpPr/>
          <p:nvPr/>
        </p:nvSpPr>
        <p:spPr>
          <a:xfrm>
            <a:off x="7045377" y="2703899"/>
            <a:ext cx="164892" cy="7644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81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BD535-3082-400C-BEA6-1D730AEC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640" y="392559"/>
            <a:ext cx="7717500" cy="572700"/>
          </a:xfrm>
        </p:spPr>
        <p:txBody>
          <a:bodyPr/>
          <a:lstStyle/>
          <a:p>
            <a:r>
              <a:rPr lang="ru-RU" dirty="0"/>
              <a:t>Игра «Новоселье»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1AD4B-79AD-4F86-A645-91A157BE960C}"/>
              </a:ext>
            </a:extLst>
          </p:cNvPr>
          <p:cNvSpPr txBox="1"/>
          <p:nvPr/>
        </p:nvSpPr>
        <p:spPr>
          <a:xfrm>
            <a:off x="553003" y="1356461"/>
            <a:ext cx="5598851" cy="6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навыков звукового анализа - умение определять количество звуков в словах.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D852D-7D45-41CC-A7BB-60C42BB1714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6397" y="2699256"/>
            <a:ext cx="351091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8014E9-640E-49A3-BC40-9383ED730B5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27" y="2699256"/>
            <a:ext cx="3540125" cy="205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22E7DA-026D-4B02-93D9-D3A943C6C37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265" y="498474"/>
            <a:ext cx="2263489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614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3">
            <a:extLst>
              <a:ext uri="{FF2B5EF4-FFF2-40B4-BE49-F238E27FC236}">
                <a16:creationId xmlns:a16="http://schemas.microsoft.com/office/drawing/2014/main" id="{CD6D8D24-6DA4-4F64-A8F7-C8CFB15F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0" t="4664" r="21387" b="6967"/>
          <a:stretch>
            <a:fillRect/>
          </a:stretch>
        </p:blipFill>
        <p:spPr>
          <a:xfrm>
            <a:off x="5847555" y="532338"/>
            <a:ext cx="2506945" cy="21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F0D96B-4406-4794-B2E2-9265D28C1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3422" r="6242" b="13019"/>
          <a:stretch>
            <a:fillRect/>
          </a:stretch>
        </p:blipFill>
        <p:spPr bwMode="auto">
          <a:xfrm rot="16200000">
            <a:off x="1203944" y="2404912"/>
            <a:ext cx="1744359" cy="264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B901C3-0A50-4B96-8A63-C6EE0CEE8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13159" r="25182" b="6693"/>
          <a:stretch>
            <a:fillRect/>
          </a:stretch>
        </p:blipFill>
        <p:spPr bwMode="auto">
          <a:xfrm rot="16200000">
            <a:off x="3791416" y="571806"/>
            <a:ext cx="1746135" cy="16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F3F686A-8417-4544-81B2-9090C0C49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7" b="16214"/>
          <a:stretch>
            <a:fillRect/>
          </a:stretch>
        </p:blipFill>
        <p:spPr bwMode="auto">
          <a:xfrm>
            <a:off x="751697" y="541687"/>
            <a:ext cx="2373752" cy="2081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8091645-02D5-4371-BBBF-12F6F0254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6"/>
          <a:stretch>
            <a:fillRect/>
          </a:stretch>
        </p:blipFill>
        <p:spPr bwMode="auto">
          <a:xfrm>
            <a:off x="5553686" y="2848370"/>
            <a:ext cx="2911741" cy="175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58C897B-30F9-443A-B15A-58ABA969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22" y="2453666"/>
            <a:ext cx="1531049" cy="214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9219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C2031-8667-4357-BB11-FF09C3FD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B32B0-850B-4BA7-99F9-8224855CEBC1}"/>
              </a:ext>
            </a:extLst>
          </p:cNvPr>
          <p:cNvSpPr txBox="1"/>
          <p:nvPr/>
        </p:nvSpPr>
        <p:spPr>
          <a:xfrm>
            <a:off x="565852" y="1275817"/>
            <a:ext cx="8012243" cy="13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навыков звукового анализа и синтеза является ключевым условием успешной подготовки к обучению грамоте. Систематическая работа в игровой форме способствует развитию фонематического слуха, умения выделять и последовательно анализировать звуки в слове, а также осуществлять их синтез, что снижает риск возникновения трудностей чтения и письма в дальнейшем.</a:t>
            </a:r>
            <a:endParaRPr lang="ru-RU" dirty="0"/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6764E17-D562-442C-83E8-F8AF6019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2200" r="96333">
                        <a14:foregroundMark x1="87400" y1="51584" x2="95667" y2="30090"/>
                        <a14:foregroundMark x1="95667" y1="30090" x2="92933" y2="41855"/>
                        <a14:foregroundMark x1="32000" y1="35973" x2="31667" y2="25566"/>
                        <a14:foregroundMark x1="19000" y1="29864" x2="15800" y2="58371"/>
                        <a14:foregroundMark x1="15800" y1="58371" x2="16333" y2="61086"/>
                        <a14:foregroundMark x1="15400" y1="48643" x2="11467" y2="47511"/>
                        <a14:foregroundMark x1="6533" y1="49774" x2="6200" y2="22624"/>
                        <a14:foregroundMark x1="6200" y1="22624" x2="6333" y2="21267"/>
                        <a14:foregroundMark x1="2200" y1="43213" x2="5267" y2="35973"/>
                        <a14:foregroundMark x1="55400" y1="21493" x2="51800" y2="13575"/>
                        <a14:foregroundMark x1="92733" y1="46154" x2="96333" y2="40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8" y="2788169"/>
            <a:ext cx="7808772" cy="23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66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85FE6-5C4E-408B-92BE-7F8D801A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190192"/>
            <a:ext cx="7717500" cy="572700"/>
          </a:xfrm>
        </p:spPr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3CA4B-057A-4D24-9456-2B7C04C01847}"/>
              </a:ext>
            </a:extLst>
          </p:cNvPr>
          <p:cNvSpPr txBox="1"/>
          <p:nvPr/>
        </p:nvSpPr>
        <p:spPr>
          <a:xfrm>
            <a:off x="366017" y="545267"/>
            <a:ext cx="8635578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endParaRPr lang="ru-RU" sz="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Гузенко М. А. Развитие фонематического анализа и синтеза у детей с ОВЗ в соответствии с ФГОС // Наука и образование сегодня. – 2021.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Егоров Т. Г. Очерки психологии усвоения грамоты [Текст] / Т. Г. Егоров. – М.: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Уч.пед.гиз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., 1956. – 108 с.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Жуков Н.В.,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Мастюкова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Е.М., Филичева Т.Б. «Логопедия. Преодоление общего недоразвития речи у дошкольников». – Екатеринбург, АРД ЛТД, 1998г.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Жукова    Н.С.,   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Мастюкова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Е.М.,    Филичева    Т.Б.    «Преодоление общего недоразвития речи у дошкольников». Москва, 1990г.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Кислова Т.Р. «По дороге к азбуке». Москва. «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Баласс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», 1999г.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Колесникова   Е.   В.,   Баренцева   Н.   С.   Развитие   фонематического   слуха   у дошкольников. М.: «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Еном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-Пресс», 1995.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Колесникова Е.В. Развитие фонематического слуха у дошкольников. М.: «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Еном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Д», 2000.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Корнев А. Н. Нарушение чтения и письма у детей / А. Н. Корнев. – СПб.: Речь, 2003. – 330 с.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Логопедия: Учебное пособие для студентов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дефектол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фак. пед. ин-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тов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[Текст] / Л. С. Волкова, Р. И.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Лалаева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Е. М.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Мастюкова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др. / Под ред. Л. С. Волковой. – 2-е изд. – В 2-х кн.– М.: Просвещение: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Владос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1995. – Книга I: 384 с.; Книга II: 147 с.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Логопедия: теория и практика / под редакцией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д.п.н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профессора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Т.Б.Филичевой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– Издание 3-е, исправленное и дополненное. – Москва: Эксмо, 2022. – 608с.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Лурия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А. Р. Психологическое содержание процесса письма / А. Р.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Лурия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– М.: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Уч.пед.гиз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., 1956. – С. 625.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Парамонова Л. Г. Логопедия для всех [Текст] / Л. Г. Парамонова. – М., изд. АСТ, СПб., Дельта, 1997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Солдатов Д. В.,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Роденкова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Л. Н.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Логопсихологические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аспекты фонематического онтогенеза и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дизонтогенеза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// Азимут научных исследований: педагогика и психология. – 2018. №3.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Филичева Т.Б., Чиркина Г.В. «Коррекционное обучение и воспитание детей 5-7-летнего возраста с общим недоразвитием речи» (программа). – М., 1991г.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Филичева Т.Б., Туманова Т.В. «Дети с общим недоразвитием речи.  Воспитание и обучение». – М., «Гном - Пресс», 1999г.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Цветкова Л. С. Нейропсихология счета, письма и чтения: нарушение и восстановление: учеб. пособие / Л. С. Цветкова;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Моск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психол.-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социал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Ин-т. – 3-е изд., </a:t>
            </a:r>
            <a:r>
              <a:rPr lang="ru-RU" sz="800" kern="1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испр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и доп. – Москва: МОДЭК, 2005. – 360 с.</a:t>
            </a:r>
          </a:p>
          <a:p>
            <a:pPr marL="342900" marR="26924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Эльконин, Д. Б. Как учить детей читать / Д. Б. Эльконин. – Москва: Знание, 1976. – 64 с, ISBN 5-07-001840-X, 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314786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480DD-CFCE-49E7-8B9A-2DC42B1F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39" y="782304"/>
            <a:ext cx="7936075" cy="572700"/>
          </a:xfrm>
        </p:spPr>
        <p:txBody>
          <a:bodyPr/>
          <a:lstStyle/>
          <a:p>
            <a:r>
              <a:rPr lang="ru-RU" dirty="0"/>
              <a:t>Понятия «фонематическое восприятие» и «звуковой анализ»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A964-D0BA-4901-975A-46433F00C29D}"/>
              </a:ext>
            </a:extLst>
          </p:cNvPr>
          <p:cNvSpPr txBox="1"/>
          <p:nvPr/>
        </p:nvSpPr>
        <p:spPr>
          <a:xfrm>
            <a:off x="3740046" y="1425573"/>
            <a:ext cx="4999220" cy="3608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Данные понятия следует различать: 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восприятия происходит раньше, чем развитие фонематического анализа;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восприятия не нуждается в специальном обучении, а сложный звуковой анализ, как упоминалось ранее, наоборот, нуждается.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endParaRPr lang="ru-RU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нормальном речевом онтогенезе развитие фонематического восприятия завершается появлением элементарного (простого) звукобуквенного анализа и синтеза.</a:t>
            </a:r>
            <a:endPara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5C3068B3-67BE-4B8B-A979-F5CF39EB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7" b="94965" l="2973" r="95946">
                        <a14:foregroundMark x1="19595" y1="92727" x2="75135" y2="83357"/>
                        <a14:foregroundMark x1="11757" y1="64755" x2="28649" y2="62797"/>
                        <a14:foregroundMark x1="3243" y1="72168" x2="13649" y2="62098"/>
                        <a14:foregroundMark x1="88378" y1="33147" x2="91486" y2="45874"/>
                        <a14:foregroundMark x1="91486" y1="45874" x2="91081" y2="46014"/>
                        <a14:foregroundMark x1="94730" y1="36643" x2="95946" y2="32867"/>
                        <a14:foregroundMark x1="49865" y1="11049" x2="71216" y2="4476"/>
                        <a14:foregroundMark x1="49459" y1="5315" x2="50405" y2="3217"/>
                        <a14:foregroundMark x1="70000" y1="83077" x2="54324" y2="92168"/>
                        <a14:foregroundMark x1="54324" y1="92168" x2="34595" y2="85594"/>
                        <a14:foregroundMark x1="34595" y1="85594" x2="33108" y2="81399"/>
                        <a14:foregroundMark x1="25676" y1="94965" x2="79865" y2="88252"/>
                        <a14:foregroundMark x1="79865" y1="88252" x2="79459" y2="77343"/>
                        <a14:foregroundMark x1="79459" y1="77343" x2="79730" y2="76503"/>
                        <a14:foregroundMark x1="78378" y1="23636" x2="81622" y2="1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4" y="1425573"/>
            <a:ext cx="3414515" cy="329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67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EBA99-9A14-4D02-AF74-634C1C82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67833"/>
            <a:ext cx="7717500" cy="572700"/>
          </a:xfrm>
        </p:spPr>
        <p:txBody>
          <a:bodyPr/>
          <a:lstStyle/>
          <a:p>
            <a:r>
              <a:rPr lang="ru-RU" sz="3200" dirty="0"/>
              <a:t>Звуковой анализ – </a:t>
            </a:r>
            <a:r>
              <a:rPr lang="ru-RU" sz="3200" dirty="0" err="1"/>
              <a:t>сукцессивный</a:t>
            </a:r>
            <a:r>
              <a:rPr lang="ru-RU" sz="3200" dirty="0"/>
              <a:t> процесс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403D2-B35D-45C2-AE3F-205E43AFA70A}"/>
              </a:ext>
            </a:extLst>
          </p:cNvPr>
          <p:cNvSpPr txBox="1"/>
          <p:nvPr/>
        </p:nvSpPr>
        <p:spPr>
          <a:xfrm>
            <a:off x="662065" y="1261436"/>
            <a:ext cx="4062335" cy="23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Сукцессивные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функции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операции различения, запоминания и воспроизведения временных и пространственных последовательностей, различных вербальных стимулов, действий, символов, звуковых ритмов, изображений, предъявленных в определенной последовательности.</a:t>
            </a:r>
          </a:p>
        </p:txBody>
      </p:sp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C4F56DE3-03D4-4C9C-8A32-DD20571A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D4C31F72-F480-4588-9E75-B3C51018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5421"/>
            <a:ext cx="4062335" cy="40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3FF6C7-D07D-49E8-95EF-075E652EA604}"/>
              </a:ext>
            </a:extLst>
          </p:cNvPr>
          <p:cNvSpPr txBox="1"/>
          <p:nvPr/>
        </p:nvSpPr>
        <p:spPr>
          <a:xfrm>
            <a:off x="670575" y="3783972"/>
            <a:ext cx="78028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записывать и воспроизводить цифры, слова, предложения, речевые ряды, последовательность во времени звуков и слогов, которые составляют слово, а также временную последовательность слов, составляющих фразу, отражающихся на письме в соответствующей последовательности и располагающихся на тетрадных строках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4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B1F55-48C9-4991-AC47-DF3ED0C2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Понятие «звуковой синтез»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BBF42-183B-41B8-AF78-B4EC69876B77}"/>
              </a:ext>
            </a:extLst>
          </p:cNvPr>
          <p:cNvSpPr txBox="1"/>
          <p:nvPr/>
        </p:nvSpPr>
        <p:spPr>
          <a:xfrm>
            <a:off x="714845" y="1775384"/>
            <a:ext cx="4826834" cy="209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Звуковой синтез – это способность объединять отдельные звуки в целое слово, а после – узнавать данное слово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Л.Г. Парамонова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Советский психолог Т.Г. Егоров отмечал, что процесс звукового синтеза не уступает по сложности звуковому анализу, а наоборот – превышает его.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227D3602-A30F-45E3-9DA5-0874A51A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" b="97361" l="3989" r="95442">
                        <a14:foregroundMark x1="58405" y1="36950" x2="61681" y2="27175"/>
                        <a14:foregroundMark x1="12821" y1="73998" x2="33333" y2="67644"/>
                        <a14:foregroundMark x1="33333" y1="67644" x2="91738" y2="72727"/>
                        <a14:foregroundMark x1="91738" y1="72727" x2="85897" y2="88563"/>
                        <a14:foregroundMark x1="85897" y1="88563" x2="46154" y2="92571"/>
                        <a14:foregroundMark x1="46154" y1="92571" x2="58120" y2="82698"/>
                        <a14:foregroundMark x1="21795" y1="94917" x2="12251" y2="73998"/>
                        <a14:foregroundMark x1="12251" y1="73998" x2="12393" y2="60508"/>
                        <a14:foregroundMark x1="17949" y1="97361" x2="39031" y2="86901"/>
                        <a14:foregroundMark x1="39031" y1="86901" x2="39031" y2="86901"/>
                        <a14:foregroundMark x1="83333" y1="92864" x2="95442" y2="67840"/>
                        <a14:foregroundMark x1="95442" y1="67840" x2="66239" y2="57380"/>
                        <a14:foregroundMark x1="66239" y1="57380" x2="64530" y2="56207"/>
                        <a14:foregroundMark x1="28348" y1="53763" x2="10256" y2="84164"/>
                        <a14:foregroundMark x1="10256" y1="84164" x2="14103" y2="97165"/>
                        <a14:foregroundMark x1="5271" y1="91105" x2="7550" y2="60704"/>
                        <a14:foregroundMark x1="3989" y1="95992" x2="4701" y2="69306"/>
                        <a14:foregroundMark x1="27635" y1="9971" x2="60826" y2="5083"/>
                        <a14:foregroundMark x1="60826" y1="5083" x2="67806" y2="9580"/>
                        <a14:foregroundMark x1="59402" y1="5083" x2="36467" y2="4888"/>
                        <a14:foregroundMark x1="34473" y1="3128" x2="40598" y2="2444"/>
                        <a14:foregroundMark x1="70798" y1="46921" x2="74359" y2="28250"/>
                        <a14:foregroundMark x1="69373" y1="51320" x2="76211" y2="30890"/>
                        <a14:foregroundMark x1="72365" y1="48680" x2="69088" y2="38221"/>
                        <a14:foregroundMark x1="75214" y1="40860" x2="72934" y2="50049"/>
                        <a14:foregroundMark x1="25071" y1="39492" x2="19943" y2="27957"/>
                        <a14:foregroundMark x1="22080" y1="36461" x2="15527" y2="30010"/>
                        <a14:foregroundMark x1="15527" y1="30010" x2="15527" y2="30010"/>
                        <a14:foregroundMark x1="15527" y1="30010" x2="24217" y2="37243"/>
                        <a14:foregroundMark x1="68234" y1="48778" x2="71795" y2="9873"/>
                        <a14:foregroundMark x1="71795" y1="9873" x2="54131" y2="489"/>
                        <a14:foregroundMark x1="54131" y1="489" x2="46724" y2="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39" y="1124140"/>
            <a:ext cx="2498674" cy="36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70AC18F-064D-473E-86A8-33B8653726B0}"/>
              </a:ext>
            </a:extLst>
          </p:cNvPr>
          <p:cNvSpPr/>
          <p:nvPr/>
        </p:nvSpPr>
        <p:spPr>
          <a:xfrm>
            <a:off x="5946878" y="4360775"/>
            <a:ext cx="2636396" cy="480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Тихон Георгиевич Егоров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65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3862E-370A-4401-A318-E5A91424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56" y="400055"/>
            <a:ext cx="7717500" cy="572700"/>
          </a:xfrm>
        </p:spPr>
        <p:txBody>
          <a:bodyPr/>
          <a:lstStyle/>
          <a:p>
            <a:r>
              <a:rPr lang="ru-RU" dirty="0"/>
              <a:t>Звуковой анализ и синтез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BA5A8-0DAB-48B0-ABAE-945959FA907F}"/>
              </a:ext>
            </a:extLst>
          </p:cNvPr>
          <p:cNvSpPr txBox="1"/>
          <p:nvPr/>
        </p:nvSpPr>
        <p:spPr>
          <a:xfrm>
            <a:off x="3973932" y="1209251"/>
            <a:ext cx="4747563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Звуковой анализ и синтез являются специфическими «устройствами» психики человека.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связаны с различными способностями: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запоминать, удерживать, выделять речевые образцы;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дифференцировать и узнавать фонемы языка, составляющие звуковую оболочку слов;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определять место и позицию конкретного звука, определять количество звуков в словах;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осмыслять последовательность звуков слова;</a:t>
            </a:r>
          </a:p>
          <a:p>
            <a:pPr marL="285750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выделять, удерживать и воспроизводить звуки.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00EF9117-A46F-44F7-A177-9A7EC6C3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2" b="95337" l="1216" r="91486">
                        <a14:foregroundMark x1="7703" y1="68783" x2="7703" y2="71762"/>
                        <a14:foregroundMark x1="7703" y1="61917" x2="7703" y2="67631"/>
                        <a14:foregroundMark x1="7703" y1="71762" x2="47568" y2="95337"/>
                        <a14:foregroundMark x1="47568" y1="95337" x2="60946" y2="88601"/>
                        <a14:foregroundMark x1="60946" y1="88601" x2="82838" y2="84974"/>
                        <a14:foregroundMark x1="5112" y1="73372" x2="5135" y2="74223"/>
                        <a14:foregroundMark x1="5093" y1="72677" x2="5106" y2="73141"/>
                        <a14:foregroundMark x1="4892" y1="65276" x2="4911" y2="65985"/>
                        <a14:foregroundMark x1="2088" y1="75329" x2="8919" y2="73187"/>
                        <a14:foregroundMark x1="37297" y1="8161" x2="47162" y2="5181"/>
                        <a14:foregroundMark x1="47162" y1="5181" x2="47432" y2="6347"/>
                        <a14:foregroundMark x1="49189" y1="15415" x2="49459" y2="13990"/>
                        <a14:foregroundMark x1="91486" y1="84715" x2="91216" y2="75648"/>
                        <a14:backgroundMark x1="6081" y1="67746" x2="2703" y2="67746"/>
                        <a14:backgroundMark x1="5946" y1="71114" x2="7703" y2="68782"/>
                        <a14:backgroundMark x1="4730" y1="70855" x2="7162" y2="69948"/>
                        <a14:backgroundMark x1="7162" y1="69948" x2="7432" y2="66062"/>
                        <a14:backgroundMark x1="5405" y1="60363" x2="2703" y2="60363"/>
                        <a14:backgroundMark x1="5000" y1="62953" x2="2973" y2="62953"/>
                        <a14:backgroundMark x1="2432" y1="76166" x2="270" y2="73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9" y="972755"/>
            <a:ext cx="3785852" cy="39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4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C9531-77B6-48D7-AED5-0CD04568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99" y="812284"/>
            <a:ext cx="8580677" cy="572700"/>
          </a:xfrm>
        </p:spPr>
        <p:txBody>
          <a:bodyPr/>
          <a:lstStyle/>
          <a:p>
            <a:r>
              <a:rPr lang="ru-RU" dirty="0"/>
              <a:t>Понятие </a:t>
            </a:r>
            <a:br>
              <a:rPr lang="ru-RU" dirty="0"/>
            </a:br>
            <a:r>
              <a:rPr lang="ru-RU" dirty="0"/>
              <a:t>«фонематические представления»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61638-351A-4BE7-A585-0162F8B70C27}"/>
              </a:ext>
            </a:extLst>
          </p:cNvPr>
          <p:cNvSpPr txBox="1"/>
          <p:nvPr/>
        </p:nvSpPr>
        <p:spPr>
          <a:xfrm>
            <a:off x="629587" y="1477780"/>
            <a:ext cx="7884826" cy="2950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Реализацией процессов звукового анализа и синтеза на уровне умственных действий являются фонематические представления.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Р.И.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Лалаева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выделяла понятие «фонематические представления». Под ним она подразумевала умение реализовывать звуковой анализ и синтез, основываясь на представлениях, мысленных соображениях.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Фонематические представления – это образы тех звуковых оболочек слов, которые сохранились в сознании и образовались на основе раннего восприятий данных слов.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59314"/>
      </p:ext>
    </p:extLst>
  </p:cSld>
  <p:clrMapOvr>
    <a:masterClrMapping/>
  </p:clrMapOvr>
</p:sld>
</file>

<file path=ppt/theme/theme1.xml><?xml version="1.0" encoding="utf-8"?>
<a:theme xmlns:a="http://schemas.openxmlformats.org/drawingml/2006/main" name="Federal Law Enforcement Training Center by Slidesgo">
  <a:themeElements>
    <a:clrScheme name="Simple Light">
      <a:dk1>
        <a:srgbClr val="000000"/>
      </a:dk1>
      <a:lt1>
        <a:srgbClr val="FFFFFF"/>
      </a:lt1>
      <a:dk2>
        <a:srgbClr val="FFF7EA"/>
      </a:dk2>
      <a:lt2>
        <a:srgbClr val="EEEEEE"/>
      </a:lt2>
      <a:accent1>
        <a:srgbClr val="EAD2C3"/>
      </a:accent1>
      <a:accent2>
        <a:srgbClr val="0D4A80"/>
      </a:accent2>
      <a:accent3>
        <a:srgbClr val="BF7C63"/>
      </a:accent3>
      <a:accent4>
        <a:srgbClr val="C2CBE6"/>
      </a:accent4>
      <a:accent5>
        <a:srgbClr val="D9AE5F"/>
      </a:accent5>
      <a:accent6>
        <a:srgbClr val="67000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3040</Words>
  <Application>Microsoft Office PowerPoint</Application>
  <PresentationFormat>Экран (16:9)</PresentationFormat>
  <Paragraphs>201</Paragraphs>
  <Slides>43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Arial</vt:lpstr>
      <vt:lpstr>Calibri</vt:lpstr>
      <vt:lpstr>Courier New</vt:lpstr>
      <vt:lpstr>Passion One</vt:lpstr>
      <vt:lpstr>Poppins</vt:lpstr>
      <vt:lpstr>Poppins Black</vt:lpstr>
      <vt:lpstr>Poppins ExtraBold</vt:lpstr>
      <vt:lpstr>Symbol</vt:lpstr>
      <vt:lpstr>Times New Roman</vt:lpstr>
      <vt:lpstr>Vazirmatn Black</vt:lpstr>
      <vt:lpstr>Zen Kaku Gothic New</vt:lpstr>
      <vt:lpstr>Federal Law Enforcement Training Center by Slidesgo</vt:lpstr>
      <vt:lpstr> Сообщение из опыта работы  Тема: «Формирование звукового анализа и синтеза посредством игровых технологий у детей старшего дошкольного возраста с ОНР» </vt:lpstr>
      <vt:lpstr>Введение</vt:lpstr>
      <vt:lpstr>Понятие «звуковой анализ»</vt:lpstr>
      <vt:lpstr>Звуковой анализ</vt:lpstr>
      <vt:lpstr>Понятия «фонематическое восприятие» и «звуковой анализ»</vt:lpstr>
      <vt:lpstr>Звуковой анализ – сукцессивный процесс</vt:lpstr>
      <vt:lpstr>Понятие «звуковой синтез»</vt:lpstr>
      <vt:lpstr>Звуковой анализ и синтез</vt:lpstr>
      <vt:lpstr>Понятие  «фонематические представления»</vt:lpstr>
      <vt:lpstr>Трудности в овладении звуковым анализом и синтезом детьми с ОНР</vt:lpstr>
      <vt:lpstr>Работа над звуковым анализом и синтезом</vt:lpstr>
      <vt:lpstr>Игровые технологии</vt:lpstr>
      <vt:lpstr>Методы логопедической работы</vt:lpstr>
      <vt:lpstr>Направления коррекционной работы по формированию навыков звукового анализа и синтеза</vt:lpstr>
      <vt:lpstr>Направления коррекционной работы по формированию навыков звукового анализа и синтеза</vt:lpstr>
      <vt:lpstr>Презентация PowerPoint</vt:lpstr>
      <vt:lpstr>Развитие фонематических представлений</vt:lpstr>
      <vt:lpstr>Словесные игры и упражнения для формирования звукового анализа и синтеза у детей с ОНР с посредствам игровых технологий</vt:lpstr>
      <vt:lpstr>Презентация PowerPoint</vt:lpstr>
      <vt:lpstr>Презентация PowerPoint</vt:lpstr>
      <vt:lpstr>02</vt:lpstr>
      <vt:lpstr>Презентация PowerPoint</vt:lpstr>
      <vt:lpstr>Презентация PowerPoint</vt:lpstr>
      <vt:lpstr>03</vt:lpstr>
      <vt:lpstr>Игра «Звуковые часы»</vt:lpstr>
      <vt:lpstr>Презентация PowerPoint</vt:lpstr>
      <vt:lpstr>Игра «Змейка»</vt:lpstr>
      <vt:lpstr>«Карточки-символы»</vt:lpstr>
      <vt:lpstr>«Ребусы»</vt:lpstr>
      <vt:lpstr>Игра «Угадай букву»</vt:lpstr>
      <vt:lpstr>Игра «Веселые буквы-слова»</vt:lpstr>
      <vt:lpstr>Игра «Буквы-паззлы»</vt:lpstr>
      <vt:lpstr>Игра «Звуковой поезд»</vt:lpstr>
      <vt:lpstr>Игра «Цветик-семицветик»</vt:lpstr>
      <vt:lpstr>Игра «Умные колокольчики»</vt:lpstr>
      <vt:lpstr>Презентация PowerPoint</vt:lpstr>
      <vt:lpstr>Игра «Алфавит»</vt:lpstr>
      <vt:lpstr>Игра «Стану отличником»</vt:lpstr>
      <vt:lpstr>Игра «Собери урожай»</vt:lpstr>
      <vt:lpstr>Игра «Новоселье»</vt:lpstr>
      <vt:lpstr>Презентация PowerPoint</vt:lpstr>
      <vt:lpstr>Заключение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Сообщение из опыта работы  Тема: «Формирование звукового анализа и синтеза посредством игровых технологий у детей старшего дошкольного возраста с ОНР» </dc:title>
  <cp:lastModifiedBy>Юлия Комарова</cp:lastModifiedBy>
  <cp:revision>21</cp:revision>
  <dcterms:modified xsi:type="dcterms:W3CDTF">2026-02-26T17:02:58Z</dcterms:modified>
</cp:coreProperties>
</file>