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4"/>
  </p:notesMasterIdLst>
  <p:sldIdLst>
    <p:sldId id="356" r:id="rId2"/>
    <p:sldId id="377" r:id="rId3"/>
    <p:sldId id="376" r:id="rId4"/>
    <p:sldId id="381" r:id="rId5"/>
    <p:sldId id="383" r:id="rId6"/>
    <p:sldId id="257" r:id="rId7"/>
    <p:sldId id="379" r:id="rId8"/>
    <p:sldId id="366" r:id="rId9"/>
    <p:sldId id="357" r:id="rId10"/>
    <p:sldId id="382" r:id="rId11"/>
    <p:sldId id="358" r:id="rId12"/>
    <p:sldId id="384" r:id="rId13"/>
    <p:sldId id="359" r:id="rId14"/>
    <p:sldId id="360" r:id="rId15"/>
    <p:sldId id="385" r:id="rId16"/>
    <p:sldId id="368" r:id="rId17"/>
    <p:sldId id="361" r:id="rId18"/>
    <p:sldId id="354" r:id="rId19"/>
    <p:sldId id="345" r:id="rId20"/>
    <p:sldId id="370" r:id="rId21"/>
    <p:sldId id="346" r:id="rId22"/>
    <p:sldId id="369" r:id="rId23"/>
    <p:sldId id="331" r:id="rId24"/>
    <p:sldId id="348" r:id="rId25"/>
    <p:sldId id="333" r:id="rId26"/>
    <p:sldId id="355" r:id="rId27"/>
    <p:sldId id="334" r:id="rId28"/>
    <p:sldId id="335" r:id="rId29"/>
    <p:sldId id="338" r:id="rId30"/>
    <p:sldId id="336" r:id="rId31"/>
    <p:sldId id="337" r:id="rId32"/>
    <p:sldId id="349" r:id="rId33"/>
    <p:sldId id="371" r:id="rId34"/>
    <p:sldId id="351" r:id="rId35"/>
    <p:sldId id="343" r:id="rId36"/>
    <p:sldId id="362" r:id="rId37"/>
    <p:sldId id="363" r:id="rId38"/>
    <p:sldId id="372" r:id="rId39"/>
    <p:sldId id="364" r:id="rId40"/>
    <p:sldId id="365" r:id="rId41"/>
    <p:sldId id="380" r:id="rId42"/>
    <p:sldId id="35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990033"/>
    <a:srgbClr val="FF0066"/>
    <a:srgbClr val="993366"/>
    <a:srgbClr val="D60093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Входная</a:t>
            </a:r>
            <a:r>
              <a:rPr lang="ru-RU" baseline="0" dirty="0"/>
              <a:t> диагностика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Н.И Озерецкого, Н.И. Гуревич</c:v>
                </c:pt>
                <c:pt idx="1">
                  <c:v>Методика И.И.Аргинской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 formatCode="0.00%">
                  <c:v>0.27</c:v>
                </c:pt>
                <c:pt idx="1">
                  <c:v>0.21</c:v>
                </c:pt>
                <c:pt idx="2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EFD-43B7-B048-CA22046BEB5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Н.И Озерецкого, Н.И. Гуревич</c:v>
                </c:pt>
                <c:pt idx="1">
                  <c:v>Методика И.И.Аргинской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0.25</c:v>
                </c:pt>
                <c:pt idx="1">
                  <c:v>0.27</c:v>
                </c:pt>
                <c:pt idx="2">
                  <c:v>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EFD-43B7-B048-CA22046BEB5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Н.И Озерецкого, Н.И. Гуревич</c:v>
                </c:pt>
                <c:pt idx="1">
                  <c:v>Методика И.И.Аргинской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0.48</c:v>
                </c:pt>
                <c:pt idx="1">
                  <c:v>0.52</c:v>
                </c:pt>
                <c:pt idx="2">
                  <c:v>0.67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EFD-43B7-B048-CA22046BE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985728"/>
        <c:axId val="138434176"/>
      </c:barChart>
      <c:catAx>
        <c:axId val="13498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434176"/>
        <c:crosses val="autoZero"/>
        <c:auto val="1"/>
        <c:lblAlgn val="ctr"/>
        <c:lblOffset val="100"/>
        <c:noMultiLvlLbl val="0"/>
      </c:catAx>
      <c:valAx>
        <c:axId val="13843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4985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Выходная</a:t>
            </a:r>
            <a:r>
              <a:rPr lang="ru-RU" sz="14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7023549139690872E-2"/>
          <c:y val="0.24051012608856107"/>
          <c:w val="0.90056904345290167"/>
          <c:h val="0.651449403372039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Н.О. Озерецкого, Н.И. Гуревич</c:v>
                </c:pt>
                <c:pt idx="1">
                  <c:v>Методика И.И. 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0.37</c:v>
                </c:pt>
                <c:pt idx="1">
                  <c:v>0.3</c:v>
                </c:pt>
                <c:pt idx="2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C0-4D78-ACA2-59C292F376B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Н.О. Озерецкого, Н.И. Гуревич</c:v>
                </c:pt>
                <c:pt idx="1">
                  <c:v>Методика И.И. 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0.39</c:v>
                </c:pt>
                <c:pt idx="1">
                  <c:v>0.43</c:v>
                </c:pt>
                <c:pt idx="2">
                  <c:v>0.27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C0-4D78-ACA2-59C292F376B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Н.О. Озерецкого, Н.И. Гуревич</c:v>
                </c:pt>
                <c:pt idx="1">
                  <c:v>Методика И.И. 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0.24</c:v>
                </c:pt>
                <c:pt idx="1">
                  <c:v>0.27</c:v>
                </c:pt>
                <c:pt idx="2">
                  <c:v>0.48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C0-4D78-ACA2-59C292F376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183616"/>
        <c:axId val="192781632"/>
      </c:barChart>
      <c:catAx>
        <c:axId val="13918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781632"/>
        <c:crosses val="autoZero"/>
        <c:auto val="1"/>
        <c:lblAlgn val="ctr"/>
        <c:lblOffset val="100"/>
        <c:noMultiLvlLbl val="0"/>
      </c:catAx>
      <c:valAx>
        <c:axId val="19278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18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304224992709244"/>
          <c:y val="0.83016377462289159"/>
          <c:w val="0.65391550014581512"/>
          <c:h val="8.46869474115027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</a:t>
            </a:r>
            <a:r>
              <a:rPr lang="ru-RU" sz="14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диагностика</a:t>
            </a:r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 входной диагностики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Н.О. Озерецкого, Н.И. Гуревич</c:v>
                </c:pt>
                <c:pt idx="1">
                  <c:v>Методика И.И. 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 formatCode="0.00%">
                  <c:v>0.27</c:v>
                </c:pt>
                <c:pt idx="1">
                  <c:v>0.21</c:v>
                </c:pt>
                <c:pt idx="2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82E-4F91-9484-3A6A3F9CC0C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высокий уровень выходной диагностики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Н.О. Озерецкого, Н.И. Гуревич</c:v>
                </c:pt>
                <c:pt idx="1">
                  <c:v>Методика И.И. 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0.37</c:v>
                </c:pt>
                <c:pt idx="1">
                  <c:v>0.3</c:v>
                </c:pt>
                <c:pt idx="2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82E-4F91-9484-3A6A3F9CC0C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уровень входной диагностики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Н.О. Озерецкого, Н.И. Гуревич</c:v>
                </c:pt>
                <c:pt idx="1">
                  <c:v>Методика И.И. 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0.25</c:v>
                </c:pt>
                <c:pt idx="1">
                  <c:v>0.27</c:v>
                </c:pt>
                <c:pt idx="2">
                  <c:v>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82E-4F91-9484-3A6A3F9CC0C8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средний уровень выходной диагностики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Н.О. Озерецкого, Н.И. Гуревич</c:v>
                </c:pt>
                <c:pt idx="1">
                  <c:v>Методика И.И. 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Лист1!$E$2:$E$4</c:f>
              <c:numCache>
                <c:formatCode>0%</c:formatCode>
                <c:ptCount val="3"/>
                <c:pt idx="0">
                  <c:v>0.39</c:v>
                </c:pt>
                <c:pt idx="1">
                  <c:v>0.43</c:v>
                </c:pt>
                <c:pt idx="2">
                  <c:v>0.27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82E-4F91-9484-3A6A3F9CC0C8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низкий уровень входной диагностики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Н.О. Озерецкого, Н.И. Гуревич</c:v>
                </c:pt>
                <c:pt idx="1">
                  <c:v>Методика И.И. 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Лист1!$F$2:$F$4</c:f>
              <c:numCache>
                <c:formatCode>0%</c:formatCode>
                <c:ptCount val="3"/>
                <c:pt idx="0">
                  <c:v>0.48</c:v>
                </c:pt>
                <c:pt idx="1">
                  <c:v>0.52</c:v>
                </c:pt>
                <c:pt idx="2">
                  <c:v>0.67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82E-4F91-9484-3A6A3F9CC0C8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низкий уровень выходной диагностики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Методика Н.О. Озерецкого, Н.И. Гуревич</c:v>
                </c:pt>
                <c:pt idx="1">
                  <c:v>Методика И.И. Аргинской</c:v>
                </c:pt>
                <c:pt idx="2">
                  <c:v>Методика Г.Ф. Кумариной</c:v>
                </c:pt>
              </c:strCache>
            </c:strRef>
          </c:cat>
          <c:val>
            <c:numRef>
              <c:f>Лист1!$G$2:$G$4</c:f>
              <c:numCache>
                <c:formatCode>0%</c:formatCode>
                <c:ptCount val="3"/>
                <c:pt idx="0">
                  <c:v>0.24</c:v>
                </c:pt>
                <c:pt idx="1">
                  <c:v>0.27</c:v>
                </c:pt>
                <c:pt idx="2">
                  <c:v>0.48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82E-4F91-9484-3A6A3F9CC0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9182080"/>
        <c:axId val="139470528"/>
      </c:barChart>
      <c:catAx>
        <c:axId val="13918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9470528"/>
        <c:crosses val="autoZero"/>
        <c:auto val="1"/>
        <c:lblAlgn val="ctr"/>
        <c:lblOffset val="100"/>
        <c:noMultiLvlLbl val="0"/>
      </c:catAx>
      <c:valAx>
        <c:axId val="13947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18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algn="just"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DBDB5-6BDB-4C80-A65C-565769088B3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8882B1-2861-4ACD-AD4E-5FE4E534A356}">
      <dgm:prSet phldrT="[Текст]"/>
      <dgm:spPr/>
      <dgm:t>
        <a:bodyPr/>
        <a:lstStyle/>
        <a:p>
          <a:pPr algn="ctr"/>
          <a:r>
            <a:rPr lang="ru-RU" b="1" i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с педагогами</a:t>
          </a:r>
        </a:p>
      </dgm:t>
    </dgm:pt>
    <dgm:pt modelId="{7B6E315D-FF4A-46EC-8CB0-CCED662AA458}" type="parTrans" cxnId="{02E8862E-D2D6-4C96-9FDA-13DDB899B694}">
      <dgm:prSet/>
      <dgm:spPr/>
      <dgm:t>
        <a:bodyPr/>
        <a:lstStyle/>
        <a:p>
          <a:endParaRPr lang="ru-RU"/>
        </a:p>
      </dgm:t>
    </dgm:pt>
    <dgm:pt modelId="{FA843034-DB82-43B9-A6B4-38609455A130}" type="sibTrans" cxnId="{02E8862E-D2D6-4C96-9FDA-13DDB899B694}">
      <dgm:prSet/>
      <dgm:spPr/>
      <dgm:t>
        <a:bodyPr/>
        <a:lstStyle/>
        <a:p>
          <a:endParaRPr lang="ru-RU"/>
        </a:p>
      </dgm:t>
    </dgm:pt>
    <dgm:pt modelId="{C3FD4C46-0564-4A54-8046-D09D7242D2DE}">
      <dgm:prSet phldrT="[Текст]"/>
      <dgm:spPr/>
      <dgm:t>
        <a:bodyPr/>
        <a:lstStyle/>
        <a:p>
          <a:r>
            <a: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Консультация «Познавательное развитие дошкольников через использование </a:t>
          </a:r>
          <a:r>
            <a:rPr lang="ru-RU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кинезиологических</a:t>
          </a:r>
          <a:r>
            <a: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упражнений»</a:t>
          </a:r>
        </a:p>
      </dgm:t>
    </dgm:pt>
    <dgm:pt modelId="{DD5417BE-C017-47A1-BEC8-D3774C5122C3}" type="parTrans" cxnId="{FE9C11F5-58C6-4F29-AF00-3D75B228323D}">
      <dgm:prSet/>
      <dgm:spPr/>
      <dgm:t>
        <a:bodyPr/>
        <a:lstStyle/>
        <a:p>
          <a:endParaRPr lang="ru-RU"/>
        </a:p>
      </dgm:t>
    </dgm:pt>
    <dgm:pt modelId="{DA386475-FA89-4775-81EB-83AF680F192E}" type="sibTrans" cxnId="{FE9C11F5-58C6-4F29-AF00-3D75B228323D}">
      <dgm:prSet/>
      <dgm:spPr/>
      <dgm:t>
        <a:bodyPr/>
        <a:lstStyle/>
        <a:p>
          <a:endParaRPr lang="ru-RU"/>
        </a:p>
      </dgm:t>
    </dgm:pt>
    <dgm:pt modelId="{B7F9B384-8B72-4A63-AFF9-ED0E991EB172}">
      <dgm:prSet phldrT="[Текст]"/>
      <dgm:spPr/>
      <dgm:t>
        <a:bodyPr/>
        <a:lstStyle/>
        <a:p>
          <a:pPr algn="ctr"/>
          <a:r>
            <a:rPr lang="ru-RU" b="1" i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Работа с родителями </a:t>
          </a:r>
        </a:p>
      </dgm:t>
    </dgm:pt>
    <dgm:pt modelId="{69D55121-8075-4FD6-B09D-A43547A8FFC1}" type="parTrans" cxnId="{5533AD7D-7ADB-4297-9FE5-EEA5EE1A4A68}">
      <dgm:prSet/>
      <dgm:spPr/>
      <dgm:t>
        <a:bodyPr/>
        <a:lstStyle/>
        <a:p>
          <a:endParaRPr lang="ru-RU"/>
        </a:p>
      </dgm:t>
    </dgm:pt>
    <dgm:pt modelId="{149FEBB0-F049-4C09-96EA-5BAFE77F8D36}" type="sibTrans" cxnId="{5533AD7D-7ADB-4297-9FE5-EEA5EE1A4A68}">
      <dgm:prSet/>
      <dgm:spPr/>
      <dgm:t>
        <a:bodyPr/>
        <a:lstStyle/>
        <a:p>
          <a:endParaRPr lang="ru-RU"/>
        </a:p>
      </dgm:t>
    </dgm:pt>
    <dgm:pt modelId="{B2922F89-CBC5-4D6C-818A-129A9C211278}">
      <dgm:prSet phldrT="[Текст]"/>
      <dgm:spPr/>
      <dgm:t>
        <a:bodyPr/>
        <a:lstStyle/>
        <a:p>
          <a:r>
            <a:rPr lang="ru-RU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Онлайн консультация «Развитие мелкой моторики дома» </a:t>
          </a:r>
          <a:endParaRPr lang="ru-RU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B61780-40D5-4A75-AB18-EDDDB69414EC}" type="parTrans" cxnId="{DCACE59B-150A-415C-AFBA-5EE9509362B0}">
      <dgm:prSet/>
      <dgm:spPr/>
      <dgm:t>
        <a:bodyPr/>
        <a:lstStyle/>
        <a:p>
          <a:endParaRPr lang="ru-RU"/>
        </a:p>
      </dgm:t>
    </dgm:pt>
    <dgm:pt modelId="{CD6FE585-3F54-4A97-8AA1-51B1B9742DAB}" type="sibTrans" cxnId="{DCACE59B-150A-415C-AFBA-5EE9509362B0}">
      <dgm:prSet/>
      <dgm:spPr/>
      <dgm:t>
        <a:bodyPr/>
        <a:lstStyle/>
        <a:p>
          <a:endParaRPr lang="ru-RU"/>
        </a:p>
      </dgm:t>
    </dgm:pt>
    <dgm:pt modelId="{D6E0C231-E43F-46C6-AF2A-CDEA2321E1CF}">
      <dgm:prSet phldrT="[Текст]"/>
      <dgm:spPr/>
      <dgm:t>
        <a:bodyPr/>
        <a:lstStyle/>
        <a:p>
          <a:r>
            <a: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Мастер-класс «Использование </a:t>
          </a:r>
          <a:r>
            <a:rPr lang="ru-RU" i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кинезиологических</a:t>
          </a:r>
          <a:r>
            <a: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упражнений в работе с детьми». </a:t>
          </a:r>
        </a:p>
      </dgm:t>
    </dgm:pt>
    <dgm:pt modelId="{328A2EE9-6B64-4D4C-99B4-360ACFB4C5B0}" type="parTrans" cxnId="{C695D831-52CF-46C9-8814-DCBEED079614}">
      <dgm:prSet/>
      <dgm:spPr/>
      <dgm:t>
        <a:bodyPr/>
        <a:lstStyle/>
        <a:p>
          <a:endParaRPr lang="ru-RU"/>
        </a:p>
      </dgm:t>
    </dgm:pt>
    <dgm:pt modelId="{A0EF9042-7567-4B93-A270-622962F23BE4}" type="sibTrans" cxnId="{C695D831-52CF-46C9-8814-DCBEED079614}">
      <dgm:prSet/>
      <dgm:spPr/>
      <dgm:t>
        <a:bodyPr/>
        <a:lstStyle/>
        <a:p>
          <a:endParaRPr lang="ru-RU"/>
        </a:p>
      </dgm:t>
    </dgm:pt>
    <dgm:pt modelId="{E6CAB0EA-BDDC-4DF3-B7A2-E852C2E7319E}">
      <dgm:prSet phldrT="[Текст]"/>
      <dgm:spPr/>
      <dgm:t>
        <a:bodyPr/>
        <a:lstStyle/>
        <a:p>
          <a:r>
            <a:rPr lang="ru-RU" baseline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буклеты о пользе упражнений с примерами</a:t>
          </a:r>
          <a:endParaRPr lang="ru-RU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B09268-D2DE-481A-A79D-F4E0A558FBB5}" type="parTrans" cxnId="{B22016E0-47FB-48AA-B906-282D49163912}">
      <dgm:prSet/>
      <dgm:spPr/>
      <dgm:t>
        <a:bodyPr/>
        <a:lstStyle/>
        <a:p>
          <a:endParaRPr lang="ru-RU"/>
        </a:p>
      </dgm:t>
    </dgm:pt>
    <dgm:pt modelId="{7F641042-090A-443B-8554-95F3057C7656}" type="sibTrans" cxnId="{B22016E0-47FB-48AA-B906-282D49163912}">
      <dgm:prSet/>
      <dgm:spPr/>
      <dgm:t>
        <a:bodyPr/>
        <a:lstStyle/>
        <a:p>
          <a:endParaRPr lang="ru-RU"/>
        </a:p>
      </dgm:t>
    </dgm:pt>
    <dgm:pt modelId="{8F805F62-50C1-425F-B019-684FE4B071C1}" type="pres">
      <dgm:prSet presAssocID="{A2FDBDB5-6BDB-4C80-A65C-565769088B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971ED96-692B-4BD2-A57F-868F6F0CCBFF}" type="pres">
      <dgm:prSet presAssocID="{AF8882B1-2861-4ACD-AD4E-5FE4E534A35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876D4-8A05-41AA-BB1F-D8DA2B32EAED}" type="pres">
      <dgm:prSet presAssocID="{AF8882B1-2861-4ACD-AD4E-5FE4E534A356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7B6585-2BBC-4F1B-BBB7-D51D9CAABBF4}" type="pres">
      <dgm:prSet presAssocID="{B7F9B384-8B72-4A63-AFF9-ED0E991EB17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BAFED1-476B-4D81-939C-2CA6B2906B40}" type="pres">
      <dgm:prSet presAssocID="{B7F9B384-8B72-4A63-AFF9-ED0E991EB17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ACE59B-150A-415C-AFBA-5EE9509362B0}" srcId="{B7F9B384-8B72-4A63-AFF9-ED0E991EB172}" destId="{B2922F89-CBC5-4D6C-818A-129A9C211278}" srcOrd="0" destOrd="0" parTransId="{87B61780-40D5-4A75-AB18-EDDDB69414EC}" sibTransId="{CD6FE585-3F54-4A97-8AA1-51B1B9742DAB}"/>
    <dgm:cxn modelId="{B22016E0-47FB-48AA-B906-282D49163912}" srcId="{B7F9B384-8B72-4A63-AFF9-ED0E991EB172}" destId="{E6CAB0EA-BDDC-4DF3-B7A2-E852C2E7319E}" srcOrd="1" destOrd="0" parTransId="{A4B09268-D2DE-481A-A79D-F4E0A558FBB5}" sibTransId="{7F641042-090A-443B-8554-95F3057C7656}"/>
    <dgm:cxn modelId="{02E8862E-D2D6-4C96-9FDA-13DDB899B694}" srcId="{A2FDBDB5-6BDB-4C80-A65C-565769088B3A}" destId="{AF8882B1-2861-4ACD-AD4E-5FE4E534A356}" srcOrd="0" destOrd="0" parTransId="{7B6E315D-FF4A-46EC-8CB0-CCED662AA458}" sibTransId="{FA843034-DB82-43B9-A6B4-38609455A130}"/>
    <dgm:cxn modelId="{C695D831-52CF-46C9-8814-DCBEED079614}" srcId="{AF8882B1-2861-4ACD-AD4E-5FE4E534A356}" destId="{D6E0C231-E43F-46C6-AF2A-CDEA2321E1CF}" srcOrd="1" destOrd="0" parTransId="{328A2EE9-6B64-4D4C-99B4-360ACFB4C5B0}" sibTransId="{A0EF9042-7567-4B93-A270-622962F23BE4}"/>
    <dgm:cxn modelId="{FE9C11F5-58C6-4F29-AF00-3D75B228323D}" srcId="{AF8882B1-2861-4ACD-AD4E-5FE4E534A356}" destId="{C3FD4C46-0564-4A54-8046-D09D7242D2DE}" srcOrd="0" destOrd="0" parTransId="{DD5417BE-C017-47A1-BEC8-D3774C5122C3}" sibTransId="{DA386475-FA89-4775-81EB-83AF680F192E}"/>
    <dgm:cxn modelId="{33261688-3332-4CB3-851F-A1F811A92A58}" type="presOf" srcId="{D6E0C231-E43F-46C6-AF2A-CDEA2321E1CF}" destId="{1AE876D4-8A05-41AA-BB1F-D8DA2B32EAED}" srcOrd="0" destOrd="1" presId="urn:microsoft.com/office/officeart/2005/8/layout/vList2"/>
    <dgm:cxn modelId="{BA42CA62-650F-4751-8784-B05EDEA6FD0D}" type="presOf" srcId="{B7F9B384-8B72-4A63-AFF9-ED0E991EB172}" destId="{707B6585-2BBC-4F1B-BBB7-D51D9CAABBF4}" srcOrd="0" destOrd="0" presId="urn:microsoft.com/office/officeart/2005/8/layout/vList2"/>
    <dgm:cxn modelId="{6BF61DFE-4A23-427F-8900-B414D808C251}" type="presOf" srcId="{C3FD4C46-0564-4A54-8046-D09D7242D2DE}" destId="{1AE876D4-8A05-41AA-BB1F-D8DA2B32EAED}" srcOrd="0" destOrd="0" presId="urn:microsoft.com/office/officeart/2005/8/layout/vList2"/>
    <dgm:cxn modelId="{A0B72CBA-7286-4495-8CC9-A92030C9D683}" type="presOf" srcId="{AF8882B1-2861-4ACD-AD4E-5FE4E534A356}" destId="{3971ED96-692B-4BD2-A57F-868F6F0CCBFF}" srcOrd="0" destOrd="0" presId="urn:microsoft.com/office/officeart/2005/8/layout/vList2"/>
    <dgm:cxn modelId="{138458D7-98B9-464F-84B9-226B740BE8DF}" type="presOf" srcId="{A2FDBDB5-6BDB-4C80-A65C-565769088B3A}" destId="{8F805F62-50C1-425F-B019-684FE4B071C1}" srcOrd="0" destOrd="0" presId="urn:microsoft.com/office/officeart/2005/8/layout/vList2"/>
    <dgm:cxn modelId="{5B3B4ECF-5B24-4339-93CC-2AE6D9C02FD4}" type="presOf" srcId="{E6CAB0EA-BDDC-4DF3-B7A2-E852C2E7319E}" destId="{D1BAFED1-476B-4D81-939C-2CA6B2906B40}" srcOrd="0" destOrd="1" presId="urn:microsoft.com/office/officeart/2005/8/layout/vList2"/>
    <dgm:cxn modelId="{84FB982C-5466-47E7-84A9-84F6E7560330}" type="presOf" srcId="{B2922F89-CBC5-4D6C-818A-129A9C211278}" destId="{D1BAFED1-476B-4D81-939C-2CA6B2906B40}" srcOrd="0" destOrd="0" presId="urn:microsoft.com/office/officeart/2005/8/layout/vList2"/>
    <dgm:cxn modelId="{5533AD7D-7ADB-4297-9FE5-EEA5EE1A4A68}" srcId="{A2FDBDB5-6BDB-4C80-A65C-565769088B3A}" destId="{B7F9B384-8B72-4A63-AFF9-ED0E991EB172}" srcOrd="1" destOrd="0" parTransId="{69D55121-8075-4FD6-B09D-A43547A8FFC1}" sibTransId="{149FEBB0-F049-4C09-96EA-5BAFE77F8D36}"/>
    <dgm:cxn modelId="{851D5B40-6D50-4204-8343-4672A862DE74}" type="presParOf" srcId="{8F805F62-50C1-425F-B019-684FE4B071C1}" destId="{3971ED96-692B-4BD2-A57F-868F6F0CCBFF}" srcOrd="0" destOrd="0" presId="urn:microsoft.com/office/officeart/2005/8/layout/vList2"/>
    <dgm:cxn modelId="{2CE5129F-FEBF-44FF-AA10-79B432F83F89}" type="presParOf" srcId="{8F805F62-50C1-425F-B019-684FE4B071C1}" destId="{1AE876D4-8A05-41AA-BB1F-D8DA2B32EAED}" srcOrd="1" destOrd="0" presId="urn:microsoft.com/office/officeart/2005/8/layout/vList2"/>
    <dgm:cxn modelId="{26E7474F-689D-4B37-8DC2-BD2AA3149684}" type="presParOf" srcId="{8F805F62-50C1-425F-B019-684FE4B071C1}" destId="{707B6585-2BBC-4F1B-BBB7-D51D9CAABBF4}" srcOrd="2" destOrd="0" presId="urn:microsoft.com/office/officeart/2005/8/layout/vList2"/>
    <dgm:cxn modelId="{40DEAB75-2FEB-4FC8-9BCB-01B6DFE229D3}" type="presParOf" srcId="{8F805F62-50C1-425F-B019-684FE4B071C1}" destId="{D1BAFED1-476B-4D81-939C-2CA6B2906B4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B1E37B-D7C3-473D-91CD-067BCC530489}" type="datetimeFigureOut">
              <a:rPr lang="ru-RU" smtClean="0"/>
              <a:t>23.11.2022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DE554-0D25-4588-97CD-ED65441341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789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DE554-0D25-4588-97CD-ED65441341C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857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DE554-0D25-4588-97CD-ED65441341C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203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6B74CFD-9677-49DD-8611-0EBD350EDDE3}" type="datetimeFigureOut">
              <a:rPr lang="ru-RU" smtClean="0"/>
              <a:pPr/>
              <a:t>23.11.2022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48240C4-A1EC-476E-8D2C-D7BC5E2FF1F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0-tub-ru.yandex.net/i?id=c60abb39cc54c6f043ca707399068064-l&amp;ref=rim&amp;n=13&amp;w=1024&amp;h=76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00100" y="214290"/>
            <a:ext cx="7572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«Детский сад №40 общеразвивающего вида с приоритетным осуществлением художественно-эстетического развития воспитанников «Голубок»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714488"/>
            <a:ext cx="83582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sz="3600" b="1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как метод интеллектуального развития детей</a:t>
            </a:r>
            <a:r>
              <a:rPr lang="ru-RU" sz="3600" b="1" cap="none" spc="50" dirty="0" smtClean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spc="50" dirty="0">
                <a:ln w="1143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возраста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43372" y="457200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1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Вирановская</a:t>
            </a: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Яна Валерьевна</a:t>
            </a:r>
          </a:p>
        </p:txBody>
      </p:sp>
    </p:spTree>
    <p:extLst>
      <p:ext uri="{BB962C8B-B14F-4D97-AF65-F5344CB8AC3E}">
        <p14:creationId xmlns:p14="http://schemas.microsoft.com/office/powerpoint/2010/main" val="15788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результаты: 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помогут развить сообразительность, повысить уровень развития внимания, памяти, восприятия, сформировать гибкое мышление, с помощью которого ребенок сможет оперативно находить нестандартные решения и правильные выходы из любой жизненной ситуации, что даст возможность ребенку почувствовать свою самостоятельность.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подготовительного этапа-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исходного уровня развития межполушарного взаимодействия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173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методики: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определения уровня психомоторного развития Н. О.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Озерецкого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Н. И. Гуревич «Кулак-ребро-ладонь», «Обведи кисти рук»;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для изучения уровня графических навыков И.И.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Аргинской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«Рисование бус»;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для изучения уровня графических навыков Г.Ф.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Кумариной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«Продолжи узор».</a:t>
            </a:r>
          </a:p>
          <a:p>
            <a:endParaRPr lang="ru-RU" sz="2400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9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развития определяются на основании результатов сбора информации о воспитаннике: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92488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ребенком во время занятий, свободной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и игре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Беседы </a:t>
            </a:r>
            <a:r>
              <a:rPr lang="ru-RU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педагогами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родителями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 результатов тестовых заданий.</a:t>
            </a:r>
          </a:p>
          <a:p>
            <a:pPr marL="0" indent="0" algn="ctr">
              <a:buNone/>
            </a:pPr>
            <a:endParaRPr lang="ru-RU" sz="2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 (коррекционно-развивающие занятия)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семьей (онлайн-консультации, беседы, буклеты о пользе упражнений для интеллектуального развития).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2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3334254"/>
              </p:ext>
            </p:extLst>
          </p:nvPr>
        </p:nvGraphicFramePr>
        <p:xfrm>
          <a:off x="1187624" y="1772815"/>
          <a:ext cx="6553198" cy="16561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6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76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5659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детей в группе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10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27%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5081" y="184419"/>
            <a:ext cx="88694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№1 Общие показатели психомоторного развития 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Н.О. </a:t>
            </a:r>
            <a:r>
              <a:rPr kumimoji="0" lang="ru-RU" altLang="ru-RU" sz="2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Озерецкого</a:t>
            </a: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Н.И. Гуревич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979243"/>
              </p:ext>
            </p:extLst>
          </p:nvPr>
        </p:nvGraphicFramePr>
        <p:xfrm>
          <a:off x="1259632" y="4784810"/>
          <a:ext cx="6553198" cy="17015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6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76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727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Общее количество детей в группе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Высокий уровень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</a:rPr>
                        <a:t>Средний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</a:rPr>
                        <a:t>Низкий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9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Количество детей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Процент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Количество детей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Процент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Количество детей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Процент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33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21%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27%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17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</a:rPr>
                        <a:t>52%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59632" y="2849733"/>
            <a:ext cx="64807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3865396"/>
            <a:ext cx="73448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№2 Общие показатели уровня графических навыков по методике И.И. </a:t>
            </a:r>
            <a:r>
              <a:rPr lang="ru-RU" altLang="ru-RU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Аргинской</a:t>
            </a:r>
            <a: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86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9223021"/>
              </p:ext>
            </p:extLst>
          </p:nvPr>
        </p:nvGraphicFramePr>
        <p:xfrm>
          <a:off x="1331640" y="1670502"/>
          <a:ext cx="6553198" cy="1523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6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76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2056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детей в группе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66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60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15%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18%</a:t>
                      </a:r>
                      <a:endParaRPr lang="ru-RU" sz="1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RU" sz="1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-83824"/>
            <a:ext cx="828092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Aft>
                <a:spcPct val="0"/>
              </a:spcAft>
            </a:pPr>
            <a:r>
              <a:rPr kumimoji="0" lang="ru-RU" altLang="ru-RU" sz="18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18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№3 Общие показатели уровня графических навыков по методике Г.Ф. </a:t>
            </a:r>
            <a:r>
              <a:rPr kumimoji="0" lang="ru-RU" altLang="ru-RU" sz="18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Кумариной</a:t>
            </a:r>
            <a:endParaRPr kumimoji="0" lang="ru-RU" altLang="ru-RU" sz="18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3105835"/>
            <a:ext cx="70567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40A1C3FC-9260-F1BD-9217-597C38AE72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4995095"/>
              </p:ext>
            </p:extLst>
          </p:nvPr>
        </p:nvGraphicFramePr>
        <p:xfrm>
          <a:off x="2080828" y="3424828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725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основного этапа: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3650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литературы по проблеме межполушарного взаимодействия для развития ребенка;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перспективного плана (подбор упражнений в соответствии  с возрастом);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старшего дошкольного возраста;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педагогов и родителей по вопросам значения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 для развития детей;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пособий для применения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03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c60abb39cc54c6f043ca707399068064-l&amp;ref=rim&amp;n=13&amp;w=1024&amp;h=76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150" name="AutoShape 6" descr="https://www.knigi-janzen.de/images/goods/big/024565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2" name="AutoShape 8" descr="https://www.knigi-janzen.de/images/goods/big/024565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4" name="AutoShape 10" descr="https://www.knigi-janzen.de/images/goods/big/024565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https://bookree.org/loader/img.php?dir=12052f26c757132bda7de1ac3659335d&amp;file=1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14348" y="428604"/>
            <a:ext cx="3651362" cy="5865955"/>
          </a:xfrm>
          <a:prstGeom prst="rect">
            <a:avLst/>
          </a:prstGeom>
          <a:noFill/>
          <a:ln>
            <a:solidFill>
              <a:srgbClr val="00B050">
                <a:alpha val="97000"/>
              </a:srgbClr>
            </a:solidFill>
          </a:ln>
        </p:spPr>
      </p:pic>
      <p:pic>
        <p:nvPicPr>
          <p:cNvPr id="1026" name="Picture 2" descr="http://detsadmickeymouse.ru/KIRILL/176/1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8603"/>
            <a:ext cx="3888432" cy="5865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38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3168352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Растяжки</a:t>
            </a:r>
          </a:p>
          <a:p>
            <a:pPr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упражнения</a:t>
            </a:r>
          </a:p>
          <a:p>
            <a:pPr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Глазодвигательные упражнения</a:t>
            </a:r>
          </a:p>
          <a:p>
            <a:pPr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для развития мелкой моторики</a:t>
            </a:r>
          </a:p>
          <a:p>
            <a:pPr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Телесные упражнения</a:t>
            </a:r>
          </a:p>
          <a:p>
            <a:pPr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</a:t>
            </a:r>
          </a:p>
          <a:p>
            <a:pPr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релаксацию</a:t>
            </a:r>
          </a:p>
          <a:p>
            <a:pPr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Зеркальное рисование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12" descr="http://6.detsad-abinsk.ru/wp-content/uploads/2020/04/upldRgGpdF-2048x84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63887" y="4327143"/>
            <a:ext cx="5040559" cy="2016225"/>
          </a:xfrm>
          <a:prstGeom prst="rect">
            <a:avLst/>
          </a:prstGeom>
          <a:noFill/>
          <a:ln>
            <a:solidFill>
              <a:srgbClr val="00B050">
                <a:alpha val="97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345659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96144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Растяжки</a:t>
            </a:r>
            <a:b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нормализуют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гипертонус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гипотонус</a:t>
            </a:r>
            <a:r>
              <a:rPr 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Гипертонус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неконтролируемое чрезмерное мышечное напряжение.</a:t>
            </a:r>
          </a:p>
          <a:p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Гипотонус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-неконтролируемая мышечная вялость.</a:t>
            </a:r>
          </a:p>
          <a:p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Гипертонус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проявляется, как правило, в двигательном беспокойстве, нарушении сна. У детей с </a:t>
            </a:r>
            <a:r>
              <a:rPr lang="ru-RU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гипертонусом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ослаблено произвольное внимание, нарушены двигательные и психические реакции.</a:t>
            </a:r>
          </a:p>
          <a:p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Гипотонус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сочетается с замедленной переключаемостью нервных процессов, эмоциональной вялостью, низкой мотивацией и слабостью волевых усилий. </a:t>
            </a:r>
          </a:p>
        </p:txBody>
      </p:sp>
    </p:spTree>
    <p:extLst>
      <p:ext uri="{BB962C8B-B14F-4D97-AF65-F5344CB8AC3E}">
        <p14:creationId xmlns:p14="http://schemas.microsoft.com/office/powerpoint/2010/main" val="10084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2-конечная звезда 3"/>
          <p:cNvSpPr/>
          <p:nvPr/>
        </p:nvSpPr>
        <p:spPr>
          <a:xfrm>
            <a:off x="323528" y="188640"/>
            <a:ext cx="8820472" cy="1152128"/>
          </a:xfrm>
          <a:prstGeom prst="star3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548680"/>
            <a:ext cx="8208912" cy="4320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«Снеговик»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971600" y="1484784"/>
            <a:ext cx="4320480" cy="453650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Представьте, что каждый из вас только что слепленный снеговик. Тело твердое, как замерзший снег. Пришла весна, пригрело солнце, и снеговик начал таять. Сначала “тает” и повисает голова, затем опускаются плечи, расслабляются руки и т. д. В конце упражнения ребенок мягко падает на пол и изображает лужицу воды. Необходимо расслабиться. Пригрело солнышко, вода в лужице стала испаряться и превратилась в легкое облачко. Дует ветер и гонит облачко по  небу.</a:t>
            </a:r>
          </a:p>
          <a:p>
            <a:pPr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 </a:t>
            </a:r>
          </a:p>
          <a:p>
            <a:endParaRPr lang="ru-RU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62" y="1196752"/>
            <a:ext cx="2609456" cy="347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899" y="3933056"/>
            <a:ext cx="261212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4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81444" y="500042"/>
            <a:ext cx="4576308" cy="5786477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Левое полушарие головного мозга – математическое, знаковое, речевое, логическое, аналитическое –отвечает за восприятие – слуховой информации, постановку целей и построений программ. </a:t>
            </a:r>
          </a:p>
          <a:p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мозга складывается из деятельности двух полушарий, тесно связанных между собой системой нервных волокон (мозолистое тело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межполушарного взаимодействия является основой развития интеллекта.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730" y="500042"/>
            <a:ext cx="4288536" cy="4757759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Правое полушарие головного мозга – гуманитарное, образное, творческое – отвечает </a:t>
            </a:r>
            <a:r>
              <a:rPr lang="ru-RU" dirty="0" smtClean="0">
                <a:solidFill>
                  <a:srgbClr val="002060"/>
                </a:solidFill>
              </a:rPr>
              <a:t>за </a:t>
            </a:r>
            <a:r>
              <a:rPr lang="ru-RU" dirty="0">
                <a:solidFill>
                  <a:srgbClr val="002060"/>
                </a:solidFill>
              </a:rPr>
              <a:t>координацию движений, пространственное зрительное и кинестетическое восприятие. </a:t>
            </a:r>
          </a:p>
        </p:txBody>
      </p:sp>
      <p:pic>
        <p:nvPicPr>
          <p:cNvPr id="4" name="Picture 2" descr="https://vyshe-radugi.ru/images/0717/polushari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3953783" cy="2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971720"/>
      </p:ext>
    </p:extLst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9"/>
            <a:ext cx="2664296" cy="355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2802829" cy="373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00809"/>
            <a:ext cx="2861258" cy="38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35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2-конечная звезда 3"/>
          <p:cNvSpPr/>
          <p:nvPr/>
        </p:nvSpPr>
        <p:spPr>
          <a:xfrm>
            <a:off x="603448" y="188640"/>
            <a:ext cx="8568952" cy="936104"/>
          </a:xfrm>
          <a:prstGeom prst="star3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«Дерево»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1268760"/>
            <a:ext cx="3960440" cy="45365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Сидя на корточках, спрятать голову в колени, обхватить их руками. Представьте, что вы - семечко, которое постепенно прорастает и превращается в дерево. Медленно поднимитесь на ноги, затем распрямите туловище, вытяните руки вверх. Затем напрягите тело и вытянитесь. Подул ветер – вы раскачиваетесь, как дерево.</a:t>
            </a:r>
          </a:p>
        </p:txBody>
      </p:sp>
      <p:pic>
        <p:nvPicPr>
          <p:cNvPr id="3074" name="Picture 2" descr="C:\Users\40DS\Desktop\фото для презентации\IMG_20220927_105622_resized_20221018_1011051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04" y="1124744"/>
            <a:ext cx="3277407" cy="268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14275"/>
            <a:ext cx="2448271" cy="2880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778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88" y="980728"/>
            <a:ext cx="2739984" cy="365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4744"/>
            <a:ext cx="334837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1419022"/>
            <a:ext cx="27003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37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упражнения</a:t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улучшают ритмику организма, развивают самоконтроль и произвольность</a:t>
            </a:r>
            <a:b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5" y="1772816"/>
            <a:ext cx="8229600" cy="45517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Упражнения: «Надувала кошка шар», надувание цветных шаров в животе,  «Горячий чай»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05872"/>
            <a:ext cx="2916532" cy="388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40DS\Desktop\фото для презентации\IMG_20221018_111034_resized_20221018_0205428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10730"/>
            <a:ext cx="3672408" cy="347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8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2-конечная звезда 3"/>
          <p:cNvSpPr/>
          <p:nvPr/>
        </p:nvSpPr>
        <p:spPr>
          <a:xfrm>
            <a:off x="179512" y="114233"/>
            <a:ext cx="8712968" cy="1008112"/>
          </a:xfrm>
          <a:prstGeom prst="star3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92696"/>
            <a:ext cx="6912767" cy="7200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«Ныряльщик» 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b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делать вдох ртом, а выдох - носом</a:t>
            </a:r>
            <a:b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259632" y="1340768"/>
            <a:ext cx="6840760" cy="1224136"/>
          </a:xfrm>
          <a:prstGeom prst="rect">
            <a:avLst/>
          </a:prstGeom>
          <a:gradFill>
            <a:gsLst>
              <a:gs pos="0">
                <a:srgbClr val="FFFF00"/>
              </a:gs>
              <a:gs pos="50000">
                <a:schemeClr val="bg2">
                  <a:lumMod val="75000"/>
                </a:schemeClr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</a:gradFill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sz="2000" dirty="0"/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Стоя, сделать глубокий вдох, задержать дыхание, при этом закрыть нос пальцами. Присесть, как бы нырнуть в воду. Досчитать до 5 и вынырнуть – открыть нос и сделать выдох.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4147"/>
            <a:ext cx="2929104" cy="390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69926"/>
            <a:ext cx="2977270" cy="3969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76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Глазодвигательные упражнения</a:t>
            </a:r>
            <a:br>
              <a:rPr 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расширить поле зрения, улучшить восприятие</a:t>
            </a:r>
            <a:br>
              <a:rPr lang="ru-RU" sz="3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26375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Упражнение: «Глаз- путешественник»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48" y="2636913"/>
            <a:ext cx="2808313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36913"/>
            <a:ext cx="280831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22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«Глазки»</a:t>
            </a:r>
            <a:b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7787208" cy="1728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зоркость не терять,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глазками вращать.</a:t>
            </a:r>
          </a:p>
          <a:p>
            <a:pPr marL="0" indent="0">
              <a:buNone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Вращать глазами по кругу по 2-3 секунды, в стороны, вверх-вниз 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раз)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64746"/>
            <a:ext cx="2886882" cy="384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55051"/>
            <a:ext cx="2886881" cy="384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41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развития мелкой моторики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479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«Кулак-ребро-ладонь» </a:t>
            </a:r>
          </a:p>
          <a:p>
            <a:pPr marL="0" indent="0">
              <a:buNone/>
            </a:pPr>
            <a:r>
              <a:rPr lang="ru-RU" sz="1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 положения руки на плоскости стола, последовательно сменяют друг друга.</a:t>
            </a:r>
            <a:endParaRPr lang="ru-RU" sz="1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2464700" cy="328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8897"/>
            <a:ext cx="2463878" cy="328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9" y="2780928"/>
            <a:ext cx="2469855" cy="329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66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«Оладушки»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Правая рука лежит на колене ладонью вниз, левая – на другом колене ладонью вверх. Одновременная смена: теперь правая – ладонью вверх, левая – ладонью вниз. По мере усвоения – движения ускорять.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8800"/>
            <a:ext cx="3508101" cy="467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0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«Колечко» 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Поочередно и как можно быстрее перебирай­те пальцы рук, соединяя в кольцо с большим пальцем по­следовательно указательный, средний и т.д. </a:t>
            </a:r>
            <a:endParaRPr lang="ru-RU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3292077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7"/>
            <a:ext cx="3394720" cy="452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94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vogazeta.ru/uploads/1586431252-587afa01e22aaf14546e3f09524cd6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179253" cy="55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53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584176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«Дом-ежик-замок» </a:t>
            </a:r>
            <a:b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«Дом» – пальцы рук соединить под углом, большие пальцы соединить. «Ёжик» – поставить ладони под углом друг к другу. Расположить пальцы одной руки между пальцами другой. «Замок» – ладони прижать друг к другу, пальцы переплести.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51004"/>
            <a:ext cx="2698011" cy="359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896627"/>
            <a:ext cx="2448272" cy="32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80928"/>
            <a:ext cx="256726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041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94421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«Ухо-нос-хлопок» </a:t>
            </a:r>
            <a:b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Взяться левой рукой за кончик носа, правой - за противоположное ухо. Одновременно отпустить руки, хлопнуть в ладоши, поменять положение рук «с точностью до наоборот».   </a:t>
            </a:r>
            <a:b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88531"/>
            <a:ext cx="2952328" cy="393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66760"/>
            <a:ext cx="2818656" cy="375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76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712968" cy="9361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Телесные упражнения </a:t>
            </a:r>
            <a:b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развивают межполушарное взаимодействие, снимают непроизвольные, непреднамеренные движения и мышечные зажимы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1628801"/>
            <a:ext cx="2520280" cy="363478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45720" indent="0" algn="ctr">
              <a:buNone/>
            </a:pPr>
            <a:r>
              <a:rPr lang="ru-RU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Перекрестное </a:t>
            </a:r>
            <a:r>
              <a:rPr lang="ru-RU" b="1" i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марширование</a:t>
            </a:r>
            <a:r>
              <a:rPr lang="ru-RU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или «Потанцуем»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 algn="ctr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шагать, высоко поднимая колени попеременно касаясь правой и левой рукой по противоположной ноге. Сделать 6 пар движений. Затем шагать касаясь рукой одноименного колена. Сделать 6 пар движений. Закончить касаниями по противоположной ноге.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1628800"/>
            <a:ext cx="2726085" cy="363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15175"/>
            <a:ext cx="2736304" cy="3648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89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676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Массаж: </a:t>
            </a: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помассировать мочки ушей, затем всю ушную раковину. В конце упражнения растереть уши руками. 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Массажное упражнение «Дождик»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2764650" cy="390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61667"/>
            <a:ext cx="3292077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0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32-конечная звезда 4"/>
          <p:cNvSpPr/>
          <p:nvPr/>
        </p:nvSpPr>
        <p:spPr>
          <a:xfrm>
            <a:off x="0" y="116632"/>
            <a:ext cx="9144000" cy="1296144"/>
          </a:xfrm>
          <a:prstGeom prst="star3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80919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на релаксацию способствуют расслаблению, снятию напряжения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07504" y="1556792"/>
            <a:ext cx="5256584" cy="5301208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ru-RU" sz="4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“Лентяи” </a:t>
            </a:r>
          </a:p>
          <a:p>
            <a:pPr>
              <a:lnSpc>
                <a:spcPct val="80000"/>
              </a:lnSpc>
              <a:spcBef>
                <a:spcPct val="0"/>
              </a:spcBef>
              <a:buNone/>
              <a:defRPr/>
            </a:pPr>
            <a:r>
              <a:rPr lang="ru-RU" sz="1800" dirty="0">
                <a:solidFill>
                  <a:srgbClr val="002060"/>
                </a:solidFill>
              </a:rPr>
              <a:t>      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вы много занима­лись, играли и, наверное, уста­ли. Я предлагаю вам немного полениться. Представьте себе, что вы, лентяи, нежитесь, на мягком-мягком ковре. Вокруг тихо, спокойно, вы дышите лег­ко и свободно.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Ощущение приятного покоя и отдыха охватывает все ваше тело. Вы спокойно отдыхаете, вы лени­тесь. Отдыхают ваши руки, отды­хают ваши ноги... (Пауза — по­глаживание детей.) Отдыхают ручки у ... (имя ребенка), отдыха­ют ножки у ... (имя ребенка). Приятное тепло охватывает все ваше тело, вам лень шевелиться, вам приятно. Ваше дыхание со­вершенно спокойно. Ваши руки, ноги, все тело расслаблено. Чув­ство приятного покоя наполняет вас изнутри. Вы отдыхаете, вы ле­нитесь. Приятная лень разлива­ется по всему телу. Вы наслажда­етесь полным покоем и отдыхом, который приносит вам силы и хорошее настроение. Потянитесь, сбросьте с себя лень и на счет «три» откройте глаза. Вы чувству­ете себя хорошо отдохнувшими, у вас бодрое настроение.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ru-RU" b="1" dirty="0">
                <a:solidFill>
                  <a:srgbClr val="002060"/>
                </a:solidFill>
              </a:rPr>
              <a:t> 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979" y="1628800"/>
            <a:ext cx="3119568" cy="415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857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936104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«Зеркальное рисование» -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двумя руками одновременно</a:t>
            </a:r>
            <a:b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развитие мелкой моторики, пространственного мышления, воображения.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6" y="2029513"/>
            <a:ext cx="3078070" cy="384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4824"/>
            <a:ext cx="2788761" cy="371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40DS\Desktop\фото для презентации\IMG_20221018_110354_resized_20221018_0402518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276872"/>
            <a:ext cx="3252472" cy="433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33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0-tub-ru.yandex.net/i?id=c60abb39cc54c6f043ca707399068064-l&amp;ref=rim&amp;n=13&amp;w=1024&amp;h=76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9818593"/>
              </p:ext>
            </p:extLst>
          </p:nvPr>
        </p:nvGraphicFramePr>
        <p:xfrm>
          <a:off x="500034" y="71435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043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с педагогами «Использование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 в работе с детьми»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" y="1971909"/>
            <a:ext cx="2970329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698" y="2015518"/>
            <a:ext cx="2721575" cy="362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09" y="1984419"/>
            <a:ext cx="3081657" cy="410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1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5598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Кинезиологический</a:t>
            </a: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тренажер и </a:t>
            </a:r>
            <a:r>
              <a:rPr lang="ru-RU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межполушарного взаимодействия,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способствующее активизации мыслительной </a:t>
            </a:r>
          </a:p>
          <a:p>
            <a:pPr marL="0" indent="0">
              <a:buNone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речевой деятельности</a:t>
            </a:r>
            <a:endParaRPr lang="ru-RU" sz="1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i="1" dirty="0"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7" name="Picture 3" descr="C:\Users\40DS\Desktop\фото для презентации\IMG_20221018_110435_resized_20221018_040252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89215"/>
            <a:ext cx="4433055" cy="333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36" y="1556792"/>
            <a:ext cx="3817009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5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332760"/>
              </p:ext>
            </p:extLst>
          </p:nvPr>
        </p:nvGraphicFramePr>
        <p:xfrm>
          <a:off x="1295401" y="1772816"/>
          <a:ext cx="6553198" cy="1944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6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76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634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детей в группе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2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81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9353" y="890868"/>
            <a:ext cx="880529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Завершающий этап</a:t>
            </a:r>
            <a:br>
              <a:rPr kumimoji="0" lang="ru-RU" alt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</a:t>
            </a:r>
            <a:r>
              <a:rPr kumimoji="0" lang="ru-RU" alt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№1 Общие показатели психомоторного развития </a:t>
            </a: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Н.О. </a:t>
            </a:r>
            <a:r>
              <a:rPr kumimoji="0" lang="ru-RU" altLang="ru-RU" sz="2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Озерецкого</a:t>
            </a:r>
            <a:endParaRPr kumimoji="0" lang="ru-RU" altLang="ru-RU" sz="2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232275"/>
              </p:ext>
            </p:extLst>
          </p:nvPr>
        </p:nvGraphicFramePr>
        <p:xfrm>
          <a:off x="1187624" y="4581128"/>
          <a:ext cx="6553198" cy="16652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6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76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636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Общее количество детей в группе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Высокий уровень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Средний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Низкий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2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Количество детей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Процент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Количество детей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Процент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Количество детей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Процент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93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33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10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30%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14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effectLst/>
                        </a:rPr>
                        <a:t>43%</a:t>
                      </a:r>
                      <a:endParaRPr lang="ru-RU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9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effectLst/>
                        </a:rPr>
                        <a:t>27%</a:t>
                      </a:r>
                      <a:endParaRPr lang="ru-RU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27584" y="3835918"/>
            <a:ext cx="79208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№2 Общие показатели уровня графических навыков по методике И.И. </a:t>
            </a:r>
            <a:r>
              <a:rPr kumimoji="0" lang="ru-RU" altLang="ru-RU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Аргинской</a:t>
            </a:r>
            <a:endParaRPr kumimoji="0" lang="ru-RU" altLang="ru-RU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39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40DS\Desktop\o-CHILDREN-ANGRY-faceboo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752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710958"/>
              </p:ext>
            </p:extLst>
          </p:nvPr>
        </p:nvGraphicFramePr>
        <p:xfrm>
          <a:off x="1331640" y="1700808"/>
          <a:ext cx="6553198" cy="1656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60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38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476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681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детей в группе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уровень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9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детей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85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5735" y="952423"/>
            <a:ext cx="78325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Таблица №3 Общие показатели уровня графических навыков по методике </a:t>
            </a:r>
            <a:br>
              <a:rPr kumimoji="0" lang="ru-RU" altLang="ru-RU" sz="18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8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Г.Ф. </a:t>
            </a:r>
            <a:r>
              <a:rPr kumimoji="0" lang="ru-RU" altLang="ru-RU" sz="18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Кумариной</a:t>
            </a:r>
            <a:endParaRPr kumimoji="0" lang="ru-RU" altLang="ru-RU" sz="18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12AD86FD-FA7A-B407-1C62-73AB54F550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8615019"/>
              </p:ext>
            </p:extLst>
          </p:nvPr>
        </p:nvGraphicFramePr>
        <p:xfrm>
          <a:off x="755576" y="3387490"/>
          <a:ext cx="7632848" cy="343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65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057D15-5848-8122-4567-DAA54F82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Сравнительные результаты входной и выходной диагностик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AC128EE0-F5D0-BC97-C533-39D4705817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3264461"/>
              </p:ext>
            </p:extLst>
          </p:nvPr>
        </p:nvGraphicFramePr>
        <p:xfrm>
          <a:off x="539552" y="1988840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48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869160"/>
            <a:ext cx="7905944" cy="151216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</a:t>
            </a:r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работе!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768437"/>
            <a:ext cx="3353594" cy="4471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3622397" cy="3634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40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5"/>
    </mc:Choice>
    <mc:Fallback xmlns="">
      <p:transition spd="slow" advTm="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808312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поддержать познавательную активность ребенка, развить его мыслительные процессы, не перегружая излишней информацией?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помочь развить умственные способности, сохраняя и улучшая при этом его психическое и физическое здоровье?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5" y="3501008"/>
            <a:ext cx="8229600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Ответом на данные вопросы оказалась такая наука, как </a:t>
            </a:r>
            <a:r>
              <a:rPr lang="ru-RU" sz="3200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кинезиология</a:t>
            </a:r>
            <a:r>
              <a:rPr lang="ru-RU" sz="3200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op-ugroza.ru/wp-content/uploads/2021/06/question-mark-2405202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37112"/>
            <a:ext cx="3456385" cy="23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67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363272" cy="324036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FF0000"/>
                </a:solidFill>
              </a:rPr>
              <a:t> </a:t>
            </a:r>
            <a:r>
              <a:rPr lang="ru-RU" sz="27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Кинезиология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о развитии умственных способностей и  физического здоровья через определенные двигательные упражнения. </a:t>
            </a:r>
            <a:b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sz="2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упражнения </a:t>
            </a:r>
            <a:r>
              <a:rPr lang="ru-RU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движений, позволяющих активизировать межполушарное взаимодействие, при котором полушария обмениваются информацией, происходит синхронизация их работы. </a:t>
            </a:r>
            <a:r>
              <a:rPr lang="ru-RU" sz="2700" i="1" dirty="0">
                <a:solidFill>
                  <a:srgbClr val="660033"/>
                </a:solidFill>
              </a:rPr>
              <a:t/>
            </a:r>
            <a:br>
              <a:rPr lang="ru-RU" sz="2700" i="1" dirty="0">
                <a:solidFill>
                  <a:srgbClr val="660033"/>
                </a:solidFill>
              </a:rPr>
            </a:br>
            <a:endParaRPr lang="ru-RU" sz="2700" i="1" dirty="0">
              <a:solidFill>
                <a:srgbClr val="66003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30" y="4005064"/>
            <a:ext cx="2952328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686800" cy="61206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Положительное влияние </a:t>
            </a:r>
            <a:r>
              <a:rPr lang="ru-RU" sz="27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упражнений:</a:t>
            </a:r>
            <a:b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повышают стрессоустойчивость</a:t>
            </a:r>
            <a:b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-синхронизируют работу полушарий</a:t>
            </a:r>
            <a:b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-улучшают мыслительную </a:t>
            </a:r>
            <a: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b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развивают мелкую и крупную моторику</a:t>
            </a: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-способствуют улучшению памяти и внимания</a:t>
            </a:r>
            <a:b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-облегчают процесс чтения и </a:t>
            </a:r>
            <a: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</a:t>
            </a:r>
            <a:b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снижают утомляемость</a:t>
            </a:r>
            <a:b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-повышают работоспособность </a:t>
            </a:r>
            <a:endParaRPr lang="ru-RU" sz="27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5819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305800" cy="5989190"/>
          </a:xfrm>
        </p:spPr>
        <p:txBody>
          <a:bodyPr>
            <a:noAutofit/>
          </a:bodyPr>
          <a:lstStyle/>
          <a:p>
            <a:pPr lvl="8" algn="l" rtl="0">
              <a:spcBef>
                <a:spcPct val="0"/>
              </a:spcBef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интеллектуальное развитие детей старшего дошкольного возраста посредством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1.Изучить опыт работы специалистов по данной проблеме.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2.Провести диагностическое исследование с целью выявления уровня развития межполушарного взаимодействия у детей старшего дошкольного возраста.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3.Провести работу с детьми по использованию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 в интеллектуальном развитии дошкольников.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3.Дать практические рекомендации педагогам и родителям по использованию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упражнений в совместной деятельности с детьми.</a:t>
            </a: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2060"/>
                </a:solidFill>
              </a:rPr>
              <a:t/>
            </a:r>
            <a:br>
              <a:rPr lang="ru-RU" sz="2400" b="1" i="1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3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931224" cy="187220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работы: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1-й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2-й этап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–основной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3-й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завершающий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70892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работы: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консультирование, просвещение,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работа.</a:t>
            </a:r>
          </a:p>
        </p:txBody>
      </p:sp>
    </p:spTree>
    <p:extLst>
      <p:ext uri="{BB962C8B-B14F-4D97-AF65-F5344CB8AC3E}">
        <p14:creationId xmlns:p14="http://schemas.microsoft.com/office/powerpoint/2010/main" val="414443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2|2.3|26.4|3.2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3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1.6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6|2.2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5|2|1.9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1685</TotalTime>
  <Words>1033</Words>
  <Application>Microsoft Office PowerPoint</Application>
  <PresentationFormat>Экран (4:3)</PresentationFormat>
  <Paragraphs>214</Paragraphs>
  <Slides>42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   Как поддержать познавательную активность ребенка, развить его мыслительные процессы, не перегружая излишней информацией? Как помочь развить умственные способности, сохраняя и улучшая при этом его психическое и физическое здоровье?</vt:lpstr>
      <vt:lpstr> Кинезиология – наука о развитии умственных способностей и  физического здоровья через определенные двигательные упражнения.   Кинезиологические упражнения - комплекс движений, позволяющих активизировать межполушарное взаимодействие, при котором полушария обмениваются информацией, происходит синхронизация их работы.  </vt:lpstr>
      <vt:lpstr>   Положительное влияние кинезиологических упражнений: -повышают стрессоустойчивость  -синхронизируют работу полушарий  -улучшают мыслительную деятельность  - развивают мелкую и крупную моторику  -способствуют улучшению памяти и внимания   -облегчают процесс чтения и письма  - снижают утомляемость  -повышают работоспособность </vt:lpstr>
      <vt:lpstr>Цель работы: интеллектуальное развитие детей старшего дошкольного возраста посредством кинезиологических упражнений. Задачи: 1.Изучить опыт работы специалистов по данной проблеме. 2.Провести диагностическое исследование с целью выявления уровня развития межполушарного взаимодействия у детей старшего дошкольного возраста. 3.Провести работу с детьми по использованию кинезиологических упражнений в интеллектуальном развитии дошкольников. 3.Дать практические рекомендации педагогам и родителям по использованию кинезиологических упражнений в совместной деятельности с детьми.  </vt:lpstr>
      <vt:lpstr>Этапы работы: 1-й этап – подготовительный 2-й этап –основной 3-й этап – завершающий </vt:lpstr>
      <vt:lpstr>Ожидаемые результаты: </vt:lpstr>
      <vt:lpstr>Цель подготовительного этапа- выявление исходного уровня развития межполушарного взаимодействия </vt:lpstr>
      <vt:lpstr>Особенности развития определяются на основании результатов сбора информации о воспитаннике:</vt:lpstr>
      <vt:lpstr>  Таблица №1 Общие показатели психомоторного развития Н.О. Озерецкого, Н.И. Гуревич </vt:lpstr>
      <vt:lpstr>    Таблица №3 Общие показатели уровня графических навыков по методике Г.Ф. Кумариной</vt:lpstr>
      <vt:lpstr>Задачи основного этапа:</vt:lpstr>
      <vt:lpstr>Презентация PowerPoint</vt:lpstr>
      <vt:lpstr>Методы и приемы кинезиологических упражнений:</vt:lpstr>
      <vt:lpstr>Растяжки  нормализуют гипертонус и гипотонус  </vt:lpstr>
      <vt:lpstr>          «Снеговик»</vt:lpstr>
      <vt:lpstr>Презентация PowerPoint</vt:lpstr>
      <vt:lpstr>«Дерево»</vt:lpstr>
      <vt:lpstr>Презентация PowerPoint</vt:lpstr>
      <vt:lpstr>  Дыхательные упражнения улучшают ритмику организма, развивают самоконтроль и произвольность </vt:lpstr>
      <vt:lpstr> «Ныряльщик»  Цель: учить детей делать вдох ртом, а выдох - носом </vt:lpstr>
      <vt:lpstr>Глазодвигательные упражнения позволяют расширить поле зрения, улучшить восприятие </vt:lpstr>
      <vt:lpstr>«Глазки» </vt:lpstr>
      <vt:lpstr>Упражнения для развития мелкой моторики</vt:lpstr>
      <vt:lpstr>«Оладушки»  Правая рука лежит на колене ладонью вниз, левая – на другом колене ладонью вверх. Одновременная смена: теперь правая – ладонью вверх, левая – ладонью вниз. По мере усвоения – движения ускорять.</vt:lpstr>
      <vt:lpstr>«Колечко»  Поочередно и как можно быстрее перебирай­те пальцы рук, соединяя в кольцо с большим пальцем по­следовательно указательный, средний и т.д. </vt:lpstr>
      <vt:lpstr> «Дом-ежик-замок»  «Дом» – пальцы рук соединить под углом, большие пальцы соединить. «Ёжик» – поставить ладони под углом друг к другу. Расположить пальцы одной руки между пальцами другой. «Замок» – ладони прижать друг к другу, пальцы переплести. </vt:lpstr>
      <vt:lpstr>«Ухо-нос-хлопок»  Взяться левой рукой за кончик носа, правой - за противоположное ухо. Одновременно отпустить руки, хлопнуть в ладоши, поменять положение рук «с точностью до наоборот».    </vt:lpstr>
      <vt:lpstr>Телесные упражнения   развивают межполушарное взаимодействие, снимают непроизвольные, непреднамеренные движения и мышечные зажимы</vt:lpstr>
      <vt:lpstr>Массаж:  помассировать мочки ушей, затем всю ушную раковину. В конце упражнения растереть уши руками.  </vt:lpstr>
      <vt:lpstr>Упражнения на релаксацию способствуют расслаблению, снятию напряжения</vt:lpstr>
      <vt:lpstr>  «Зеркальное рисование» - рисование двумя руками одновременно Цель: развитие мелкой моторики, пространственного мышления, воображения.</vt:lpstr>
      <vt:lpstr>Презентация PowerPoint</vt:lpstr>
      <vt:lpstr>Мастер-класс с педагогами «Использование кинезиологических упражнений в работе с детьми»</vt:lpstr>
      <vt:lpstr>Презентация PowerPoint</vt:lpstr>
      <vt:lpstr>Завершающий этап Таблица №1 Общие показатели психомоторного развития Н.О. Озерецкого</vt:lpstr>
      <vt:lpstr>Таблица №3 Общие показатели уровня графических навыков по методике  Г.Ф. Кумариной</vt:lpstr>
      <vt:lpstr>Сравнительные результаты входной и выходной диагностик</vt:lpstr>
      <vt:lpstr>  Спасибо за внимание! Успехов в работе!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Кинезиологические упражнения для детей</dc:title>
  <dc:creator>Mezenceva</dc:creator>
  <cp:lastModifiedBy>Пользователь Windows</cp:lastModifiedBy>
  <cp:revision>132</cp:revision>
  <dcterms:created xsi:type="dcterms:W3CDTF">2017-04-03T06:16:27Z</dcterms:created>
  <dcterms:modified xsi:type="dcterms:W3CDTF">2022-11-23T14:15:57Z</dcterms:modified>
</cp:coreProperties>
</file>