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72" r:id="rId5"/>
    <p:sldId id="271" r:id="rId6"/>
    <p:sldId id="275" r:id="rId7"/>
    <p:sldId id="274" r:id="rId8"/>
    <p:sldId id="276" r:id="rId9"/>
    <p:sldId id="277" r:id="rId10"/>
    <p:sldId id="280" r:id="rId11"/>
    <p:sldId id="262" r:id="rId12"/>
    <p:sldId id="279" r:id="rId13"/>
    <p:sldId id="269" r:id="rId14"/>
    <p:sldId id="270" r:id="rId15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A0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17" autoAdjust="0"/>
  </p:normalViewPr>
  <p:slideViewPr>
    <p:cSldViewPr>
      <p:cViewPr>
        <p:scale>
          <a:sx n="80" d="100"/>
          <a:sy n="80" d="100"/>
        </p:scale>
        <p:origin x="-1272" y="-6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C3C58-BB52-40BC-8043-DDF25564B4CC}" type="datetimeFigureOut">
              <a:rPr lang="en-US"/>
              <a:pPr>
                <a:defRPr/>
              </a:pPr>
              <a:t>2/18/2022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54F1B-E452-45DE-9786-702042719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89BF6-C287-4737-9D83-7DDEA133FFE0}" type="datetimeFigureOut">
              <a:rPr lang="en-US"/>
              <a:pPr>
                <a:defRPr/>
              </a:pPr>
              <a:t>2/18/2022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389BC-F33B-4AAD-8E29-29DBC903C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502E3-9386-4E99-A404-6FBC0145A905}" type="datetimeFigureOut">
              <a:rPr lang="en-US"/>
              <a:pPr>
                <a:defRPr/>
              </a:pPr>
              <a:t>2/18/2022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C1CA5-EBE0-43B4-AF4C-B129C443B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4B1C1-A488-4DB2-AAB2-9210096267AA}" type="datetimeFigureOut">
              <a:rPr lang="en-US"/>
              <a:pPr>
                <a:defRPr/>
              </a:pPr>
              <a:t>2/18/2022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B14F7-E271-4958-9741-627268F0C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22712-4741-4BE1-822B-E20505116516}" type="datetimeFigureOut">
              <a:rPr lang="en-US"/>
              <a:pPr>
                <a:defRPr/>
              </a:pPr>
              <a:t>2/18/2022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AB157-904F-4FB3-A542-EF98EFE94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7D1E3-3E8B-457C-98C1-5B6457A9980F}" type="datetimeFigureOut">
              <a:rPr lang="en-US"/>
              <a:pPr>
                <a:defRPr/>
              </a:pPr>
              <a:t>2/18/2022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DA963-A978-4F81-9627-C55F3907E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D2694-9C05-40CD-95D4-BDD4DC672C79}" type="datetimeFigureOut">
              <a:rPr lang="en-US"/>
              <a:pPr>
                <a:defRPr/>
              </a:pPr>
              <a:t>2/18/2022</a:t>
            </a:fld>
            <a:endParaRPr 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B8C0-E406-480F-B365-E561E50DB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C1220-E61E-45F8-9D9C-C389344E0916}" type="datetimeFigureOut">
              <a:rPr lang="en-US"/>
              <a:pPr>
                <a:defRPr/>
              </a:pPr>
              <a:t>2/18/2022</a:t>
            </a:fld>
            <a:endParaRPr lang="en-US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C2216-0B93-4FF9-A1EE-846CE7FE6D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8EBAC-B129-4F7B-ADF8-A91B7E358F84}" type="datetimeFigureOut">
              <a:rPr lang="en-US"/>
              <a:pPr>
                <a:defRPr/>
              </a:pPr>
              <a:t>2/18/2022</a:t>
            </a:fld>
            <a:endParaRPr lang="en-US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1E529-C671-40D1-9A06-604785709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755A8-446E-4F5D-AAAD-E8A3154954D1}" type="datetimeFigureOut">
              <a:rPr lang="en-US"/>
              <a:pPr>
                <a:defRPr/>
              </a:pPr>
              <a:t>2/18/2022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AF349-8282-4632-B601-2CAACA471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90018-9F6A-418D-9760-C5E50A6A416B}" type="datetimeFigureOut">
              <a:rPr lang="en-US"/>
              <a:pPr>
                <a:defRPr/>
              </a:pPr>
              <a:t>2/18/2022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46FF7-7BB9-421C-A9CD-08F016C71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02FEEF-B985-48A4-B978-312D4AA357B5}" type="datetimeFigureOut">
              <a:rPr lang="en-US"/>
              <a:pPr>
                <a:defRPr/>
              </a:pPr>
              <a:t>2/18/2022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384582-D542-41C3-8978-24C9713EB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95263"/>
            <a:ext cx="7918450" cy="7207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00B0F0"/>
                </a:solidFill>
              </a:rPr>
              <a:t>                      </a:t>
            </a:r>
            <a:r>
              <a:rPr lang="ru-RU" sz="1800" b="1" dirty="0" smtClean="0">
                <a:solidFill>
                  <a:srgbClr val="00B0F0"/>
                </a:solidFill>
                <a:cs typeface="BakerSignet HUN" pitchFamily="34" charset="0"/>
              </a:rPr>
              <a:t>МДОАУ    </a:t>
            </a:r>
            <a:r>
              <a:rPr lang="ru-RU" sz="1800" b="1" dirty="0" smtClean="0">
                <a:solidFill>
                  <a:srgbClr val="00B0F0"/>
                </a:solidFill>
                <a:cs typeface="BakerSignet HUN" pitchFamily="34" charset="0"/>
              </a:rPr>
              <a:t>«Детский сад </a:t>
            </a:r>
            <a:r>
              <a:rPr lang="ru-RU" sz="1800" b="1" dirty="0" smtClean="0">
                <a:solidFill>
                  <a:srgbClr val="00B0F0"/>
                </a:solidFill>
                <a:cs typeface="BakerSignet HUN" pitchFamily="34" charset="0"/>
              </a:rPr>
              <a:t>№ 98 </a:t>
            </a:r>
            <a:r>
              <a:rPr lang="ru-RU" sz="1800" b="1" dirty="0" smtClean="0">
                <a:solidFill>
                  <a:srgbClr val="00B0F0"/>
                </a:solidFill>
                <a:cs typeface="BakerSignet HUN" pitchFamily="34" charset="0"/>
              </a:rPr>
              <a:t>г. </a:t>
            </a:r>
            <a:r>
              <a:rPr lang="ru-RU" sz="1800" b="1" dirty="0" smtClean="0">
                <a:solidFill>
                  <a:srgbClr val="00B0F0"/>
                </a:solidFill>
                <a:cs typeface="BakerSignet HUN" pitchFamily="34" charset="0"/>
              </a:rPr>
              <a:t>Орска»</a:t>
            </a:r>
            <a:endParaRPr lang="en-US" sz="1800" b="1" dirty="0" smtClean="0">
              <a:solidFill>
                <a:srgbClr val="00B0F0"/>
              </a:solidFill>
              <a:cs typeface="BakerSignet HUN" pitchFamily="34" charset="0"/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142976" y="1000114"/>
            <a:ext cx="7056437" cy="3312641"/>
          </a:xfrm>
        </p:spPr>
        <p:txBody>
          <a:bodyPr/>
          <a:lstStyle/>
          <a:p>
            <a:pPr eaLnBrk="1" hangingPunct="1"/>
            <a:r>
              <a:rPr lang="ru-RU" sz="4400" dirty="0" smtClean="0">
                <a:solidFill>
                  <a:srgbClr val="7030A0"/>
                </a:solidFill>
                <a:latin typeface="BakerSignet HUN" pitchFamily="34" charset="0"/>
                <a:cs typeface="BakerSignet HUN" pitchFamily="34" charset="0"/>
              </a:rPr>
              <a:t>      </a:t>
            </a:r>
            <a:r>
              <a:rPr lang="ru-RU" sz="4000" b="1" i="1" dirty="0" smtClean="0">
                <a:solidFill>
                  <a:srgbClr val="7030A0"/>
                </a:solidFill>
                <a:latin typeface="+mj-lt"/>
                <a:cs typeface="BakerSignet HUN" pitchFamily="34" charset="0"/>
              </a:rPr>
              <a:t>Экологический макет</a:t>
            </a:r>
          </a:p>
          <a:p>
            <a:pPr eaLnBrk="1" hangingPunct="1"/>
            <a:r>
              <a:rPr lang="ru-RU" sz="4000" b="1" i="1" dirty="0" smtClean="0">
                <a:solidFill>
                  <a:srgbClr val="7030A0"/>
                </a:solidFill>
                <a:latin typeface="+mj-lt"/>
                <a:cs typeface="BakerSignet HUN" pitchFamily="34" charset="0"/>
              </a:rPr>
              <a:t>«Природные зоны России»       </a:t>
            </a:r>
          </a:p>
          <a:p>
            <a:pPr eaLnBrk="1" hangingPunct="1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kerSignet HUN" pitchFamily="34" charset="0"/>
                <a:cs typeface="BakerSignet HUN" pitchFamily="34" charset="0"/>
              </a:rPr>
              <a:t> (старший дошкольный возраст)</a:t>
            </a:r>
          </a:p>
          <a:p>
            <a:pPr eaLnBrk="1" hangingPunct="1"/>
            <a:endParaRPr lang="ru-RU" sz="1400" dirty="0" smtClean="0">
              <a:solidFill>
                <a:schemeClr val="tx1"/>
              </a:solidFill>
              <a:latin typeface="BakerSignet HUN" pitchFamily="34" charset="0"/>
              <a:cs typeface="BakerSignet HUN" pitchFamily="34" charset="0"/>
            </a:endParaRPr>
          </a:p>
          <a:p>
            <a:pPr algn="l" eaLnBrk="1" hangingPunct="1"/>
            <a:endParaRPr lang="ru-RU" sz="1400" b="1" dirty="0" smtClean="0">
              <a:solidFill>
                <a:schemeClr val="tx1"/>
              </a:solidFill>
              <a:latin typeface="+mj-lt"/>
              <a:cs typeface="BakerSignet HUN" pitchFamily="34" charset="0"/>
            </a:endParaRPr>
          </a:p>
          <a:p>
            <a:pPr algn="l" eaLnBrk="1" hangingPunct="1"/>
            <a:endParaRPr lang="ru-RU" sz="1400" b="1" dirty="0" smtClean="0">
              <a:solidFill>
                <a:schemeClr val="tx1"/>
              </a:solidFill>
              <a:latin typeface="+mj-lt"/>
              <a:cs typeface="BakerSignet HUN" pitchFamily="34" charset="0"/>
            </a:endParaRPr>
          </a:p>
          <a:p>
            <a:pPr algn="l" eaLnBrk="1" hangingPunct="1"/>
            <a:endParaRPr lang="ru-RU" sz="1400" b="1" dirty="0" smtClean="0">
              <a:solidFill>
                <a:schemeClr val="tx1"/>
              </a:solidFill>
              <a:latin typeface="+mj-lt"/>
              <a:cs typeface="BakerSignet HUN" pitchFamily="34" charset="0"/>
            </a:endParaRPr>
          </a:p>
          <a:p>
            <a:pPr algn="l" eaLnBrk="1" hangingPunct="1"/>
            <a:r>
              <a:rPr lang="ru-RU" sz="1400" b="1" dirty="0" smtClean="0">
                <a:solidFill>
                  <a:srgbClr val="00B0F0"/>
                </a:solidFill>
                <a:latin typeface="+mj-lt"/>
                <a:cs typeface="BakerSignet HUN" pitchFamily="34" charset="0"/>
              </a:rPr>
              <a:t>Подготовила  воспитатель ВКК:</a:t>
            </a:r>
          </a:p>
          <a:p>
            <a:pPr algn="l" eaLnBrk="1" hangingPunct="1"/>
            <a:r>
              <a:rPr lang="ru-RU" sz="1600" b="1" i="1" dirty="0" smtClean="0">
                <a:solidFill>
                  <a:srgbClr val="00B0F0"/>
                </a:solidFill>
                <a:latin typeface="+mj-lt"/>
                <a:cs typeface="BakerSignet HUN" pitchFamily="34" charset="0"/>
              </a:rPr>
              <a:t>Ваулина Любовь Михайловна</a:t>
            </a:r>
          </a:p>
          <a:p>
            <a:pPr eaLnBrk="1" hangingPunct="1"/>
            <a:endParaRPr lang="ru-RU" sz="1600" b="1" dirty="0" smtClean="0">
              <a:solidFill>
                <a:schemeClr val="tx1"/>
              </a:solidFill>
              <a:latin typeface="Ariston" pitchFamily="66" charset="0"/>
              <a:cs typeface="BakerSignet HUN" pitchFamily="34" charset="0"/>
            </a:endParaRPr>
          </a:p>
          <a:p>
            <a:pPr eaLnBrk="1" hangingPunct="1"/>
            <a:endParaRPr lang="ru-RU" sz="1600" b="1" dirty="0" smtClean="0">
              <a:solidFill>
                <a:schemeClr val="tx1"/>
              </a:solidFill>
              <a:latin typeface="Ariston" pitchFamily="66" charset="0"/>
              <a:cs typeface="BakerSignet HUN" pitchFamily="34" charset="0"/>
            </a:endParaRPr>
          </a:p>
          <a:p>
            <a:pPr eaLnBrk="1" hangingPunct="1"/>
            <a:r>
              <a:rPr lang="ru-RU" sz="1400" b="1" dirty="0" smtClean="0">
                <a:solidFill>
                  <a:srgbClr val="00B0F0"/>
                </a:solidFill>
                <a:latin typeface="+mj-lt"/>
                <a:cs typeface="BakerSignet HUN" pitchFamily="34" charset="0"/>
              </a:rPr>
              <a:t>Орск, 2022 </a:t>
            </a:r>
            <a:r>
              <a:rPr lang="ru-RU" sz="1400" b="1" dirty="0" smtClean="0">
                <a:solidFill>
                  <a:srgbClr val="00B0F0"/>
                </a:solidFill>
                <a:latin typeface="+mj-lt"/>
                <a:cs typeface="BakerSignet HUN" pitchFamily="34" charset="0"/>
              </a:rPr>
              <a:t>г.</a:t>
            </a:r>
          </a:p>
        </p:txBody>
      </p:sp>
      <p:pic>
        <p:nvPicPr>
          <p:cNvPr id="2052" name="Picture 4" descr="C:\Татьяна\Загрузки\Картинки\Экология\Картинки и анимации на прозр. фоне\hello_html_m3aa30fd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844399"/>
            <a:ext cx="3071833" cy="250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s://acegif.com/wp-content/uploads/butterfly-animation-10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714494"/>
            <a:ext cx="2116648" cy="205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907704" y="123479"/>
            <a:ext cx="4392488" cy="360039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</a:t>
            </a:r>
            <a:endParaRPr lang="en-U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" name="Picture 2" descr="L:\Загрузки\Картинки\Экология\Картинки и анимации на прозр. фоне\0_116fe1_33920715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208532"/>
            <a:ext cx="2643206" cy="1934968"/>
          </a:xfrm>
          <a:prstGeom prst="rect">
            <a:avLst/>
          </a:prstGeom>
          <a:noFill/>
        </p:spPr>
      </p:pic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2714612" y="285734"/>
            <a:ext cx="271464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>
              <a:solidFill>
                <a:srgbClr val="00B0F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500034" y="428610"/>
            <a:ext cx="8229600" cy="3394075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Описание игровых действий: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«Где живут эти животные?»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«Назови природную зону» 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«Помоги животным и растениям найти свой дом»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«Найди лишнее»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«Помоги исправить ошибку», (пример: «Что случится, если животные Севера окажутся в пустыне или наоборот и т.д.)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«Узнай по описанию»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«Составь рассказ»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«Установи соответствие».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4" name="Picture 2" descr="L:\Загрузки\Картинки\Экология\Картинки и анимации на прозр. фоне\0_116fe1_33920715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3783816"/>
            <a:ext cx="1857356" cy="1359684"/>
          </a:xfrm>
          <a:prstGeom prst="rect">
            <a:avLst/>
          </a:prstGeom>
          <a:noFill/>
        </p:spPr>
      </p:pic>
      <p:pic>
        <p:nvPicPr>
          <p:cNvPr id="15" name="Picture 4" descr="https://i.gifer.com/XfPx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40292"/>
            <a:ext cx="8001024" cy="70320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907704" y="123479"/>
            <a:ext cx="4392488" cy="360039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</a:t>
            </a:r>
            <a:endParaRPr lang="en-U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" name="Picture 2" descr="L:\Загрузки\Картинки\Экология\Картинки и анимации на прозр. фоне\0_116fe1_33920715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67109"/>
            <a:ext cx="2699792" cy="1976392"/>
          </a:xfrm>
          <a:prstGeom prst="rect">
            <a:avLst/>
          </a:prstGeom>
          <a:noFill/>
        </p:spPr>
      </p:pic>
      <p:pic>
        <p:nvPicPr>
          <p:cNvPr id="3074" name="Picture 2" descr="C:\Users\Леха\Downloads\музыка для тренировок\IMG_20220209_1636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571486"/>
            <a:ext cx="3143259" cy="4191012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</p:pic>
      <p:sp>
        <p:nvSpPr>
          <p:cNvPr id="3077" name="AutoShape 5" descr="https://e.mail.ru/api/v1/messages/attaches/view?id=fkN7aUdXCB2Y8S4UV7Uc2ZLE:gRC9mbwm6ev&amp;type=cloud_stock&amp;x-email=moiseenkolyubov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C:\Users\Леха\Downloads\музыка для тренировок\IMG_20220214_1408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032" y="357172"/>
            <a:ext cx="2881332" cy="2161000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</p:pic>
      <p:pic>
        <p:nvPicPr>
          <p:cNvPr id="10" name="Содержимое 5" descr="IMG_20220214_1412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rot="10800000">
            <a:off x="2500298" y="2857502"/>
            <a:ext cx="2500330" cy="1875248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2857488" y="285734"/>
            <a:ext cx="271464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 про Оренбургскую область не забываем!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помощью нашей игры  её изучаем!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907704" y="123479"/>
            <a:ext cx="4392488" cy="360039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</a:t>
            </a:r>
            <a:endParaRPr lang="en-U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" name="Picture 2" descr="L:\Загрузки\Картинки\Экология\Картинки и анимации на прозр. фоне\0_116fe1_33920715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67109"/>
            <a:ext cx="2699792" cy="1976392"/>
          </a:xfrm>
          <a:prstGeom prst="rect">
            <a:avLst/>
          </a:prstGeom>
          <a:noFill/>
        </p:spPr>
      </p:pic>
      <p:pic>
        <p:nvPicPr>
          <p:cNvPr id="28675" name="Picture 3" descr="C:\Users\Леха\Downloads\музыка для тренировок\IMG_20220214_14123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357158" y="142858"/>
            <a:ext cx="2571768" cy="1928826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</p:pic>
      <p:pic>
        <p:nvPicPr>
          <p:cNvPr id="10" name="Рисунок 9" descr="IMG_20220209_162829.jpg"/>
          <p:cNvPicPr>
            <a:picLocks noChangeAspect="1"/>
          </p:cNvPicPr>
          <p:nvPr/>
        </p:nvPicPr>
        <p:blipFill>
          <a:blip r:embed="rId4"/>
          <a:srcRect l="14537" t="15506"/>
          <a:stretch>
            <a:fillRect/>
          </a:stretch>
        </p:blipFill>
        <p:spPr>
          <a:xfrm>
            <a:off x="4786314" y="214296"/>
            <a:ext cx="2857520" cy="2118949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  <p:pic>
        <p:nvPicPr>
          <p:cNvPr id="11" name="Рисунок 10" descr="IMG_20220214_1546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2714626"/>
            <a:ext cx="2857496" cy="2143122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2714612" y="285734"/>
            <a:ext cx="271464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>
              <a:solidFill>
                <a:srgbClr val="00B0F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85918" y="2143122"/>
            <a:ext cx="32146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вопросы, и загадки</a:t>
            </a:r>
          </a:p>
          <a:p>
            <a:pPr lvl="0" algn="ctr" eaLnBrk="0" hangingPunct="0">
              <a:defRPr/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Очень много вариантов!</a:t>
            </a:r>
          </a:p>
          <a:p>
            <a:pPr lvl="0" algn="ctr" eaLnBrk="0" hangingPunct="0">
              <a:defRPr/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любимый наш макет играем.</a:t>
            </a:r>
          </a:p>
          <a:p>
            <a:pPr lvl="0" algn="ctr" eaLnBrk="0" hangingPunct="0">
              <a:defRPr/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природу Родины нашей изучаем!</a:t>
            </a:r>
          </a:p>
          <a:p>
            <a:pPr lvl="0" algn="ctr" eaLnBrk="0" hangingPunct="0">
              <a:defRPr/>
            </a:pPr>
            <a:endParaRPr lang="ru-RU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714744" y="357172"/>
            <a:ext cx="4978896" cy="3384376"/>
          </a:xfrm>
        </p:spPr>
        <p:txBody>
          <a:bodyPr/>
          <a:lstStyle/>
          <a:p>
            <a:pPr algn="r">
              <a:buNone/>
            </a:pPr>
            <a:endParaRPr lang="ru-RU" sz="1800" b="1" i="1" dirty="0" smtClean="0">
              <a:solidFill>
                <a:srgbClr val="7030A0"/>
              </a:solidFill>
            </a:endParaRPr>
          </a:p>
          <a:p>
            <a:pPr algn="r">
              <a:buNone/>
            </a:pPr>
            <a:r>
              <a:rPr lang="ru-RU" sz="2000" b="1" i="1" dirty="0" smtClean="0">
                <a:solidFill>
                  <a:srgbClr val="7030A0"/>
                </a:solidFill>
              </a:rPr>
              <a:t>Всё хорошее в людях из детства!</a:t>
            </a:r>
          </a:p>
          <a:p>
            <a:pPr algn="r">
              <a:buNone/>
            </a:pPr>
            <a:r>
              <a:rPr lang="ru-RU" sz="2000" b="1" i="1" dirty="0" smtClean="0">
                <a:solidFill>
                  <a:srgbClr val="7030A0"/>
                </a:solidFill>
              </a:rPr>
              <a:t>Как истоки добра пробудить?</a:t>
            </a:r>
          </a:p>
          <a:p>
            <a:pPr algn="r">
              <a:buNone/>
            </a:pPr>
            <a:r>
              <a:rPr lang="ru-RU" sz="2000" b="1" i="1" dirty="0" smtClean="0">
                <a:solidFill>
                  <a:srgbClr val="7030A0"/>
                </a:solidFill>
              </a:rPr>
              <a:t>Прикоснуться к природе всем сердцем:</a:t>
            </a:r>
          </a:p>
          <a:p>
            <a:pPr algn="r">
              <a:buNone/>
            </a:pPr>
            <a:r>
              <a:rPr lang="ru-RU" sz="2000" b="1" i="1" dirty="0" smtClean="0">
                <a:solidFill>
                  <a:srgbClr val="7030A0"/>
                </a:solidFill>
              </a:rPr>
              <a:t>Удивиться, узнать, полюбить!</a:t>
            </a:r>
          </a:p>
          <a:p>
            <a:pPr algn="r">
              <a:buNone/>
            </a:pPr>
            <a:r>
              <a:rPr lang="ru-RU" sz="2000" b="1" i="1" dirty="0" smtClean="0">
                <a:solidFill>
                  <a:srgbClr val="7030A0"/>
                </a:solidFill>
              </a:rPr>
              <a:t>Мы хотим, чтоб земля расцветала,</a:t>
            </a:r>
          </a:p>
          <a:p>
            <a:pPr algn="r">
              <a:buNone/>
            </a:pPr>
            <a:r>
              <a:rPr lang="ru-RU" sz="2000" b="1" i="1" dirty="0" smtClean="0">
                <a:solidFill>
                  <a:srgbClr val="7030A0"/>
                </a:solidFill>
              </a:rPr>
              <a:t>И росли как цветы, малыши,</a:t>
            </a:r>
          </a:p>
          <a:p>
            <a:pPr algn="r">
              <a:buNone/>
            </a:pPr>
            <a:r>
              <a:rPr lang="ru-RU" sz="2000" b="1" i="1" dirty="0" smtClean="0">
                <a:solidFill>
                  <a:srgbClr val="7030A0"/>
                </a:solidFill>
              </a:rPr>
              <a:t>Чтоб для них экология стала – не наукой,</a:t>
            </a:r>
          </a:p>
          <a:p>
            <a:pPr algn="r">
              <a:buNone/>
            </a:pPr>
            <a:r>
              <a:rPr lang="ru-RU" sz="2000" b="1" i="1" dirty="0" smtClean="0">
                <a:solidFill>
                  <a:srgbClr val="7030A0"/>
                </a:solidFill>
              </a:rPr>
              <a:t>А частью души.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pic>
        <p:nvPicPr>
          <p:cNvPr id="2052" name="Picture 4" descr="L:\Загрузки\Картинки\Экология\Картинки и анимации на прозр. фоне\0_b15bb_19b1bc92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9662"/>
            <a:ext cx="3822543" cy="3363838"/>
          </a:xfrm>
          <a:prstGeom prst="rect">
            <a:avLst/>
          </a:prstGeom>
          <a:noFill/>
        </p:spPr>
      </p:pic>
      <p:pic>
        <p:nvPicPr>
          <p:cNvPr id="2050" name="Picture 2" descr="https://acegif.com/wp-content/gifs/ladybug-4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71486"/>
            <a:ext cx="2381250" cy="2381250"/>
          </a:xfrm>
          <a:prstGeom prst="rect">
            <a:avLst/>
          </a:prstGeom>
          <a:noFill/>
        </p:spPr>
      </p:pic>
      <p:pic>
        <p:nvPicPr>
          <p:cNvPr id="2" name="Picture 4" descr="https://i.gifer.com/XfPx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3648074"/>
            <a:ext cx="5214942" cy="14954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28860" y="2000246"/>
            <a:ext cx="56166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         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       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Спасибо за внимание!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https://acegif.com/wp-content/uploads/butterfly-animation-10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6"/>
            <a:ext cx="4395021" cy="4271960"/>
          </a:xfrm>
          <a:prstGeom prst="rect">
            <a:avLst/>
          </a:prstGeom>
          <a:noFill/>
        </p:spPr>
      </p:pic>
      <p:pic>
        <p:nvPicPr>
          <p:cNvPr id="1028" name="Picture 4" descr="https://proza.ru/pics/2021/07/30/43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-285770"/>
            <a:ext cx="2701913" cy="2751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3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04056"/>
          </a:xfrm>
        </p:spPr>
        <p:txBody>
          <a:bodyPr/>
          <a:lstStyle/>
          <a:p>
            <a:pPr eaLnBrk="1" hangingPunct="1"/>
            <a:endParaRPr lang="en-US" sz="2400" b="1" dirty="0" smtClean="0">
              <a:solidFill>
                <a:srgbClr val="00B050"/>
              </a:solidFill>
              <a:cs typeface="BakerSignet HUN" pitchFamily="34" charset="0"/>
            </a:endParaRPr>
          </a:p>
        </p:txBody>
      </p:sp>
      <p:pic>
        <p:nvPicPr>
          <p:cNvPr id="3075" name="Picture 4" descr="C:\Татьяна\Загрузки\Картинки\Экология\Картинки и анимации на прозр. фоне\0_116fe1_33920715_ori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640431"/>
            <a:ext cx="3563888" cy="2503070"/>
          </a:xfrm>
          <a:noFill/>
        </p:spPr>
      </p:pic>
      <p:sp>
        <p:nvSpPr>
          <p:cNvPr id="3076" name="Прямоугольник 8"/>
          <p:cNvSpPr>
            <a:spLocks noChangeArrowheads="1"/>
          </p:cNvSpPr>
          <p:nvPr/>
        </p:nvSpPr>
        <p:spPr bwMode="auto">
          <a:xfrm>
            <a:off x="2286000" y="842963"/>
            <a:ext cx="6678613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buFont typeface="Arial" charset="0"/>
              <a:buNone/>
            </a:pPr>
            <a:r>
              <a:rPr lang="ru-RU" dirty="0"/>
              <a:t> </a:t>
            </a:r>
            <a:r>
              <a:rPr lang="ru-RU" sz="1600" b="1" i="1" dirty="0">
                <a:solidFill>
                  <a:srgbClr val="7030A0"/>
                </a:solidFill>
                <a:latin typeface="+mj-lt"/>
                <a:cs typeface="BakerSignet HUN" pitchFamily="34" charset="0"/>
              </a:rPr>
              <a:t>Нас в любое время года</a:t>
            </a:r>
          </a:p>
          <a:p>
            <a:pPr algn="r">
              <a:buFont typeface="Arial" charset="0"/>
              <a:buNone/>
            </a:pPr>
            <a:r>
              <a:rPr lang="ru-RU" sz="1600" b="1" i="1" dirty="0">
                <a:solidFill>
                  <a:srgbClr val="7030A0"/>
                </a:solidFill>
                <a:latin typeface="+mj-lt"/>
                <a:cs typeface="BakerSignet HUN" pitchFamily="34" charset="0"/>
              </a:rPr>
              <a:t>Учит  мудрая природа.</a:t>
            </a:r>
          </a:p>
          <a:p>
            <a:pPr algn="r">
              <a:buFont typeface="Arial" charset="0"/>
              <a:buNone/>
            </a:pPr>
            <a:r>
              <a:rPr lang="ru-RU" sz="1600" b="1" i="1" dirty="0">
                <a:solidFill>
                  <a:srgbClr val="7030A0"/>
                </a:solidFill>
                <a:latin typeface="+mj-lt"/>
                <a:cs typeface="BakerSignet HUN" pitchFamily="34" charset="0"/>
              </a:rPr>
              <a:t>Птицы учат пению,</a:t>
            </a:r>
          </a:p>
          <a:p>
            <a:pPr algn="r">
              <a:buFont typeface="Arial" charset="0"/>
              <a:buNone/>
            </a:pPr>
            <a:r>
              <a:rPr lang="ru-RU" sz="1600" b="1" i="1" dirty="0">
                <a:solidFill>
                  <a:srgbClr val="7030A0"/>
                </a:solidFill>
                <a:latin typeface="+mj-lt"/>
                <a:cs typeface="BakerSignet HUN" pitchFamily="34" charset="0"/>
              </a:rPr>
              <a:t>Паучок терпению.</a:t>
            </a:r>
          </a:p>
          <a:p>
            <a:pPr algn="r">
              <a:buFont typeface="Arial" charset="0"/>
              <a:buNone/>
            </a:pPr>
            <a:r>
              <a:rPr lang="ru-RU" sz="1600" b="1" i="1" dirty="0">
                <a:solidFill>
                  <a:srgbClr val="7030A0"/>
                </a:solidFill>
                <a:latin typeface="+mj-lt"/>
                <a:cs typeface="BakerSignet HUN" pitchFamily="34" charset="0"/>
              </a:rPr>
              <a:t>Пчёлы в поле и саду обучают нас труду.</a:t>
            </a:r>
          </a:p>
          <a:p>
            <a:pPr algn="r">
              <a:buFont typeface="Arial" charset="0"/>
              <a:buNone/>
            </a:pPr>
            <a:r>
              <a:rPr lang="ru-RU" sz="1600" b="1" i="1" dirty="0">
                <a:solidFill>
                  <a:srgbClr val="7030A0"/>
                </a:solidFill>
                <a:latin typeface="+mj-lt"/>
                <a:cs typeface="BakerSignet HUN" pitchFamily="34" charset="0"/>
              </a:rPr>
              <a:t>И к тому же в их труде всё  - по справедливости.</a:t>
            </a:r>
          </a:p>
          <a:p>
            <a:pPr algn="r">
              <a:buFont typeface="Arial" charset="0"/>
              <a:buNone/>
            </a:pPr>
            <a:r>
              <a:rPr lang="ru-RU" sz="1600" b="1" i="1" dirty="0">
                <a:solidFill>
                  <a:srgbClr val="7030A0"/>
                </a:solidFill>
                <a:latin typeface="+mj-lt"/>
                <a:cs typeface="BakerSignet HUN" pitchFamily="34" charset="0"/>
              </a:rPr>
              <a:t>Отражение в воде</a:t>
            </a:r>
          </a:p>
          <a:p>
            <a:pPr algn="r">
              <a:buFont typeface="Arial" charset="0"/>
              <a:buNone/>
            </a:pPr>
            <a:r>
              <a:rPr lang="ru-RU" sz="1600" b="1" i="1" dirty="0">
                <a:solidFill>
                  <a:srgbClr val="7030A0"/>
                </a:solidFill>
                <a:latin typeface="+mj-lt"/>
                <a:cs typeface="BakerSignet HUN" pitchFamily="34" charset="0"/>
              </a:rPr>
              <a:t>Учат нас правдивости,</a:t>
            </a:r>
          </a:p>
          <a:p>
            <a:pPr algn="r">
              <a:buFont typeface="Arial" charset="0"/>
              <a:buNone/>
            </a:pPr>
            <a:r>
              <a:rPr lang="ru-RU" sz="1600" b="1" i="1" dirty="0">
                <a:solidFill>
                  <a:srgbClr val="7030A0"/>
                </a:solidFill>
                <a:latin typeface="+mj-lt"/>
                <a:cs typeface="BakerSignet HUN" pitchFamily="34" charset="0"/>
              </a:rPr>
              <a:t>Учит снег нас чистоте, учит солнце доброте,</a:t>
            </a:r>
          </a:p>
          <a:p>
            <a:pPr algn="r">
              <a:buFont typeface="Arial" charset="0"/>
              <a:buNone/>
            </a:pPr>
            <a:r>
              <a:rPr lang="ru-RU" sz="1600" b="1" i="1" dirty="0">
                <a:solidFill>
                  <a:srgbClr val="7030A0"/>
                </a:solidFill>
                <a:latin typeface="+mj-lt"/>
                <a:cs typeface="BakerSignet HUN" pitchFamily="34" charset="0"/>
              </a:rPr>
              <a:t>И при всей огромности обучает скромности.</a:t>
            </a:r>
          </a:p>
          <a:p>
            <a:pPr algn="r">
              <a:buFont typeface="Arial" charset="0"/>
              <a:buNone/>
            </a:pPr>
            <a:r>
              <a:rPr lang="ru-RU" sz="1600" b="1" i="1" dirty="0">
                <a:solidFill>
                  <a:srgbClr val="7030A0"/>
                </a:solidFill>
                <a:latin typeface="+mj-lt"/>
                <a:cs typeface="BakerSignet HUN" pitchFamily="34" charset="0"/>
              </a:rPr>
              <a:t>У природы круглый год обучаться нужно.</a:t>
            </a:r>
          </a:p>
          <a:p>
            <a:pPr algn="r">
              <a:buFont typeface="Arial" charset="0"/>
              <a:buNone/>
            </a:pPr>
            <a:r>
              <a:rPr lang="ru-RU" sz="1600" b="1" i="1" dirty="0">
                <a:solidFill>
                  <a:srgbClr val="7030A0"/>
                </a:solidFill>
                <a:latin typeface="+mj-lt"/>
                <a:cs typeface="BakerSignet HUN" pitchFamily="34" charset="0"/>
              </a:rPr>
              <a:t>Нас деревья всех пород</a:t>
            </a:r>
          </a:p>
          <a:p>
            <a:pPr algn="r">
              <a:buFont typeface="Arial" charset="0"/>
              <a:buNone/>
            </a:pPr>
            <a:r>
              <a:rPr lang="ru-RU" sz="1600" b="1" i="1" dirty="0">
                <a:solidFill>
                  <a:srgbClr val="7030A0"/>
                </a:solidFill>
                <a:latin typeface="+mj-lt"/>
                <a:cs typeface="BakerSignet HUN" pitchFamily="34" charset="0"/>
              </a:rPr>
              <a:t>Весь большой лесной народ,</a:t>
            </a:r>
          </a:p>
          <a:p>
            <a:pPr algn="r">
              <a:buFont typeface="Arial" charset="0"/>
              <a:buNone/>
            </a:pPr>
            <a:r>
              <a:rPr lang="ru-RU" sz="1600" b="1" i="1" dirty="0">
                <a:solidFill>
                  <a:srgbClr val="7030A0"/>
                </a:solidFill>
                <a:latin typeface="+mj-lt"/>
                <a:cs typeface="BakerSignet HUN" pitchFamily="34" charset="0"/>
              </a:rPr>
              <a:t>Учат крепкой дружбе.</a:t>
            </a:r>
          </a:p>
          <a:p>
            <a:pPr algn="r">
              <a:buFont typeface="Arial" charset="0"/>
              <a:buNone/>
            </a:pPr>
            <a:r>
              <a:rPr lang="ru-RU" sz="1600" b="1" i="1" dirty="0">
                <a:solidFill>
                  <a:srgbClr val="7030A0"/>
                </a:solidFill>
                <a:latin typeface="+mj-lt"/>
              </a:rPr>
              <a:t>                            </a:t>
            </a:r>
            <a:r>
              <a:rPr lang="ru-RU" sz="1600" b="1" i="1" dirty="0">
                <a:solidFill>
                  <a:srgbClr val="7030A0"/>
                </a:solidFill>
                <a:latin typeface="+mj-lt"/>
                <a:cs typeface="BakerSignet HUN" pitchFamily="34" charset="0"/>
              </a:rPr>
              <a:t>М. Пришвин</a:t>
            </a:r>
          </a:p>
        </p:txBody>
      </p:sp>
      <p:pic>
        <p:nvPicPr>
          <p:cNvPr id="5" name="Picture 2" descr="https://acegif.com/wp-content/gifs/ladybug-4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643188"/>
            <a:ext cx="2381250" cy="2381250"/>
          </a:xfrm>
          <a:prstGeom prst="rect">
            <a:avLst/>
          </a:prstGeom>
          <a:noFill/>
        </p:spPr>
      </p:pic>
      <p:pic>
        <p:nvPicPr>
          <p:cNvPr id="13314" name="Picture 2" descr="https://avatars.mds.yandex.net/get-pdb/2731240/68716443-c02f-40b7-b3e0-d17edbeb27e6/ori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28676"/>
            <a:ext cx="2545225" cy="1908322"/>
          </a:xfrm>
          <a:prstGeom prst="rect">
            <a:avLst/>
          </a:prstGeom>
          <a:noFill/>
        </p:spPr>
      </p:pic>
      <p:pic>
        <p:nvPicPr>
          <p:cNvPr id="13316" name="Picture 4" descr="https://i.gifer.com/ZJt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3" y="3429006"/>
            <a:ext cx="2124172" cy="1943096"/>
          </a:xfrm>
          <a:prstGeom prst="rect">
            <a:avLst/>
          </a:prstGeom>
          <a:noFill/>
        </p:spPr>
      </p:pic>
      <p:pic>
        <p:nvPicPr>
          <p:cNvPr id="2" name="Picture 2" descr="https://img1.picmix.com/output/stamp/thumb/9/9/5/6/1626599_263e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74" y="642924"/>
            <a:ext cx="3361788" cy="11430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расширение преставлений детей старшего дошкольного возраста о природных зонах России.</a:t>
            </a:r>
            <a:endParaRPr lang="en-US" sz="1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Espace réservé du contenu 4"/>
          <p:cNvSpPr>
            <a:spLocks noGrp="1"/>
          </p:cNvSpPr>
          <p:nvPr>
            <p:ph idx="1"/>
          </p:nvPr>
        </p:nvSpPr>
        <p:spPr>
          <a:xfrm>
            <a:off x="500034" y="1142990"/>
            <a:ext cx="8229600" cy="2513019"/>
          </a:xfrm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marL="0" lvl="0" indent="0">
              <a:spcBef>
                <a:spcPct val="0"/>
              </a:spcBef>
              <a:buNone/>
            </a:pP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ct val="0"/>
              </a:spcBef>
              <a:buFont typeface="Wingdings" pitchFamily="2" charset="2"/>
              <a:buChar char="ü"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Познакомить детей с животными и растениями разных уголков природы   России;</a:t>
            </a:r>
            <a:endParaRPr lang="ru-RU" sz="1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ct val="0"/>
              </a:spcBef>
              <a:buFont typeface="Wingdings" pitchFamily="2" charset="2"/>
              <a:buChar char="ü"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Способствовать повышению познавательной активности детей;</a:t>
            </a:r>
          </a:p>
          <a:p>
            <a:pPr marL="0" lvl="0" indent="0">
              <a:spcBef>
                <a:spcPct val="0"/>
              </a:spcBef>
              <a:buFont typeface="Wingdings" pitchFamily="2" charset="2"/>
              <a:buChar char="ü"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Формировать систему экологических знаний и представлений;</a:t>
            </a:r>
          </a:p>
          <a:p>
            <a:pPr marL="0" lvl="0" indent="0">
              <a:spcBef>
                <a:spcPct val="0"/>
              </a:spcBef>
              <a:buFont typeface="Wingdings" pitchFamily="2" charset="2"/>
              <a:buChar char="ü"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Развивать эстетические чувства (умения увидеть и прочувствовать красоту природы, восхититься ею, желания сохранить её).</a:t>
            </a:r>
          </a:p>
          <a:p>
            <a:pPr marL="0" lvl="0" indent="0">
              <a:spcBef>
                <a:spcPct val="0"/>
              </a:spcBef>
              <a:buFont typeface="Wingdings" pitchFamily="2" charset="2"/>
              <a:buChar char="ü"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учебно-познавательную, природоохранную и исследовательскую деятельность.</a:t>
            </a:r>
            <a:endParaRPr lang="ru-RU" sz="1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1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1800" b="1" dirty="0" smtClean="0">
              <a:solidFill>
                <a:srgbClr val="00B050"/>
              </a:solidFill>
              <a:latin typeface="BakerSignet HUN" pitchFamily="34" charset="0"/>
              <a:cs typeface="BakerSignet HUN" pitchFamily="34" charset="0"/>
            </a:endParaRPr>
          </a:p>
        </p:txBody>
      </p:sp>
      <p:pic>
        <p:nvPicPr>
          <p:cNvPr id="5" name="Picture 4" descr="https://i.gifer.com/XfPx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71948"/>
            <a:ext cx="9144000" cy="1071552"/>
          </a:xfrm>
          <a:prstGeom prst="rect">
            <a:avLst/>
          </a:prstGeom>
          <a:noFill/>
        </p:spPr>
      </p:pic>
      <p:pic>
        <p:nvPicPr>
          <p:cNvPr id="8" name="Picture 4" descr="https://stihi.ru/pics/2017/10/18/725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071" y="627961"/>
            <a:ext cx="1315202" cy="1039742"/>
          </a:xfrm>
          <a:prstGeom prst="rect">
            <a:avLst/>
          </a:prstGeom>
          <a:noFill/>
        </p:spPr>
      </p:pic>
      <p:pic>
        <p:nvPicPr>
          <p:cNvPr id="11270" name="Picture 6" descr="https://www.gifki.org/data/media/558/strekoza-animatsionnaya-kartinka-000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3429006"/>
            <a:ext cx="2692648" cy="833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3"/>
          <p:cNvSpPr>
            <a:spLocks noGrp="1"/>
          </p:cNvSpPr>
          <p:nvPr>
            <p:ph type="title"/>
          </p:nvPr>
        </p:nvSpPr>
        <p:spPr>
          <a:xfrm>
            <a:off x="3428992" y="1428742"/>
            <a:ext cx="5929354" cy="1289874"/>
          </a:xfrm>
        </p:spPr>
        <p:txBody>
          <a:bodyPr/>
          <a:lstStyle/>
          <a:p>
            <a:pPr algn="l" eaLnBrk="1" hangingPunct="1"/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Что придумать? Как же быть?</a:t>
            </a:r>
            <a:b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Есть у нас идейка!</a:t>
            </a:r>
            <a:b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Мы на диск прикрепим круг,</a:t>
            </a:r>
            <a:b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Чтоб волшебным встал он вдруг</a:t>
            </a:r>
            <a:b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макет наш стал подвижным.</a:t>
            </a:r>
            <a:b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Может он крутиться !</a:t>
            </a:r>
            <a:b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Будем  мы  в макет играть</a:t>
            </a:r>
            <a:b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Родину изучать!</a:t>
            </a:r>
            <a:b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Радоваться и веселиться!</a:t>
            </a:r>
            <a:b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cs typeface="BakerSignet HUN" pitchFamily="34" charset="0"/>
              </a:rPr>
              <a:t/>
            </a:r>
            <a:br>
              <a:rPr lang="ru-RU" sz="2400" b="1" dirty="0" smtClean="0">
                <a:solidFill>
                  <a:srgbClr val="00B050"/>
                </a:solidFill>
                <a:cs typeface="BakerSignet HUN" pitchFamily="34" charset="0"/>
              </a:rPr>
            </a:br>
            <a:r>
              <a:rPr lang="ru-RU" sz="2400" b="1" dirty="0" smtClean="0">
                <a:solidFill>
                  <a:srgbClr val="00B050"/>
                </a:solidFill>
                <a:cs typeface="BakerSignet HUN" pitchFamily="34" charset="0"/>
              </a:rPr>
              <a:t/>
            </a:r>
            <a:br>
              <a:rPr lang="ru-RU" sz="2400" b="1" dirty="0" smtClean="0">
                <a:solidFill>
                  <a:srgbClr val="00B050"/>
                </a:solidFill>
                <a:cs typeface="BakerSignet HUN" pitchFamily="34" charset="0"/>
              </a:rPr>
            </a:br>
            <a:endParaRPr lang="en-US" sz="2400" b="1" dirty="0" smtClean="0">
              <a:solidFill>
                <a:srgbClr val="00B050"/>
              </a:solidFill>
              <a:cs typeface="BakerSignet HUN" pitchFamily="34" charset="0"/>
            </a:endParaRPr>
          </a:p>
        </p:txBody>
      </p:sp>
      <p:pic>
        <p:nvPicPr>
          <p:cNvPr id="5122" name="Picture 2" descr="C:\Users\Леха\Downloads\музыка для тренировок\IMG_20220211_1623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14560"/>
            <a:ext cx="3143272" cy="2357454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</p:pic>
      <p:pic>
        <p:nvPicPr>
          <p:cNvPr id="5123" name="Picture 3" descr="C:\Users\Леха\Downloads\музыка для тренировок\IMG_20220211_1624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893221"/>
            <a:ext cx="2643206" cy="1982405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</p:pic>
      <p:pic>
        <p:nvPicPr>
          <p:cNvPr id="5127" name="Picture 7" descr="https://i.mycdn.me/i?r=AzEPZsRbOZEKgBhR0XGMT1Rk-nPSeKy1QET-upwGfJ28UKaKTM5SRkZCeTgDn6uOyic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071816"/>
            <a:ext cx="428628" cy="1285884"/>
          </a:xfrm>
          <a:prstGeom prst="rect">
            <a:avLst/>
          </a:prstGeom>
          <a:noFill/>
        </p:spPr>
      </p:pic>
      <p:pic>
        <p:nvPicPr>
          <p:cNvPr id="5129" name="Picture 9" descr="https://urok.1sept.ru/articles/654403/img1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4" y="0"/>
            <a:ext cx="1000132" cy="1852096"/>
          </a:xfrm>
          <a:prstGeom prst="rect">
            <a:avLst/>
          </a:prstGeom>
          <a:noFill/>
        </p:spPr>
      </p:pic>
      <p:pic>
        <p:nvPicPr>
          <p:cNvPr id="11" name="Рисунок 10" descr="IMG_20220209_163011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285734"/>
            <a:ext cx="2286016" cy="1714512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214296"/>
            <a:ext cx="4371948" cy="928688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Мы создали «природный дом»,</a:t>
            </a:r>
            <a:br>
              <a:rPr lang="ru-RU" sz="1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каждый день играем в нём!</a:t>
            </a:r>
            <a:endParaRPr lang="ru-RU" sz="1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Леха\Downloads\музыка для тренировок\IMG_20220214_20203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357304"/>
            <a:ext cx="4000528" cy="2857520"/>
          </a:xfrm>
          <a:prstGeom prst="rect">
            <a:avLst/>
          </a:prstGeom>
          <a:noFill/>
          <a:ln w="50800">
            <a:solidFill>
              <a:schemeClr val="accent4"/>
            </a:solidFill>
          </a:ln>
        </p:spPr>
      </p:pic>
      <p:pic>
        <p:nvPicPr>
          <p:cNvPr id="14" name="Picture 5" descr="C:\Users\Леха\Desktop\IMG_20220214_155434.jpg"/>
          <p:cNvPicPr>
            <a:picLocks noChangeAspect="1" noChangeArrowheads="1"/>
          </p:cNvPicPr>
          <p:nvPr/>
        </p:nvPicPr>
        <p:blipFill>
          <a:blip r:embed="rId3" cstate="print"/>
          <a:srcRect l="4833"/>
          <a:stretch>
            <a:fillRect/>
          </a:stretch>
        </p:blipFill>
        <p:spPr bwMode="auto">
          <a:xfrm>
            <a:off x="4822582" y="1643056"/>
            <a:ext cx="3996082" cy="3149279"/>
          </a:xfrm>
          <a:prstGeom prst="rect">
            <a:avLst/>
          </a:prstGeom>
          <a:noFill/>
          <a:ln w="44450">
            <a:solidFill>
              <a:schemeClr val="accent1"/>
            </a:solidFill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Леха\Downloads\музыка для тренировок\IMG_20220214_1405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7026"/>
          <a:stretch>
            <a:fillRect/>
          </a:stretch>
        </p:blipFill>
        <p:spPr bwMode="auto">
          <a:xfrm>
            <a:off x="428596" y="357172"/>
            <a:ext cx="3995492" cy="2786082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</p:pic>
      <p:pic>
        <p:nvPicPr>
          <p:cNvPr id="9219" name="Picture 3" descr="C:\Users\Леха\Downloads\музыка для тренировок\i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785932"/>
            <a:ext cx="4000528" cy="29457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Леха\Downloads\музыка для тренировок\phpc5ukEP_PRIRODYE-ZOY_html_df30530a508c80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500048"/>
            <a:ext cx="4214842" cy="3101421"/>
          </a:xfrm>
          <a:prstGeom prst="rect">
            <a:avLst/>
          </a:prstGeom>
          <a:noFill/>
        </p:spPr>
      </p:pic>
      <p:pic>
        <p:nvPicPr>
          <p:cNvPr id="8194" name="Picture 2" descr="C:\Users\Леха\Downloads\музыка для тренировок\IMG_20220214_140529.jpg"/>
          <p:cNvPicPr>
            <a:picLocks noChangeAspect="1" noChangeArrowheads="1"/>
          </p:cNvPicPr>
          <p:nvPr/>
        </p:nvPicPr>
        <p:blipFill>
          <a:blip r:embed="rId3" cstate="print"/>
          <a:srcRect t="5330"/>
          <a:stretch>
            <a:fillRect/>
          </a:stretch>
        </p:blipFill>
        <p:spPr bwMode="auto">
          <a:xfrm>
            <a:off x="285720" y="1643056"/>
            <a:ext cx="4095638" cy="2907983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еха\Downloads\музыка для тренировок\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214428"/>
            <a:ext cx="4661029" cy="3294765"/>
          </a:xfrm>
          <a:prstGeom prst="rect">
            <a:avLst/>
          </a:prstGeom>
          <a:noFill/>
        </p:spPr>
      </p:pic>
      <p:pic>
        <p:nvPicPr>
          <p:cNvPr id="4" name="Рисунок 3" descr="IMG_20220214_1413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191" y="642924"/>
            <a:ext cx="2964677" cy="3952903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еха\Downloads\музыка для тренировок\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428742"/>
            <a:ext cx="4446716" cy="3143272"/>
          </a:xfrm>
          <a:prstGeom prst="rect">
            <a:avLst/>
          </a:prstGeom>
          <a:noFill/>
        </p:spPr>
      </p:pic>
      <p:pic>
        <p:nvPicPr>
          <p:cNvPr id="8" name="Picture 1" descr="C:\Users\Леха\Downloads\музыка для тренировок\IMG_20220214_1553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785800"/>
            <a:ext cx="3143272" cy="3249688"/>
          </a:xfrm>
          <a:prstGeom prst="rect">
            <a:avLst/>
          </a:prstGeom>
          <a:noFill/>
          <a:ln w="349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164</Template>
  <TotalTime>960</TotalTime>
  <Words>365</Words>
  <Application>Microsoft Office PowerPoint</Application>
  <PresentationFormat>Экран (16:9)</PresentationFormat>
  <Paragraphs>67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164</vt:lpstr>
      <vt:lpstr>                      МДОАУ    «Детский сад № 98 г. Орска»</vt:lpstr>
      <vt:lpstr>Презентация PowerPoint</vt:lpstr>
      <vt:lpstr>Цель: расширение преставлений детей старшего дошкольного возраста о природных зонах России.</vt:lpstr>
      <vt:lpstr>Что придумать? Как же быть? Есть у нас идейка! Мы на диск прикрепим круг, Чтоб волшебным встал он вдруг И макет наш стал подвижным. Может он крутиться ! Будем  мы  в макет играть И Родину изучать! Радоваться и веселиться!    </vt:lpstr>
      <vt:lpstr>Мы создали «природный дом», каждый день играем в нём!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</vt:lpstr>
      <vt:lpstr>                   </vt:lpstr>
      <vt:lpstr>                   </vt:lpstr>
      <vt:lpstr>Презентация PowerPoint</vt:lpstr>
      <vt:lpstr>Презентация PowerPoint</vt:lpstr>
    </vt:vector>
  </TitlesOfParts>
  <Company>Twoja nazwa firmy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ppsworld.ru</dc:creator>
  <cp:lastModifiedBy>Детсад-98</cp:lastModifiedBy>
  <cp:revision>141</cp:revision>
  <dcterms:created xsi:type="dcterms:W3CDTF">2013-05-07T09:54:37Z</dcterms:created>
  <dcterms:modified xsi:type="dcterms:W3CDTF">2022-02-18T06:44:50Z</dcterms:modified>
</cp:coreProperties>
</file>