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56" r:id="rId4"/>
    <p:sldId id="265" r:id="rId5"/>
    <p:sldId id="259" r:id="rId6"/>
    <p:sldId id="263" r:id="rId7"/>
    <p:sldId id="258" r:id="rId8"/>
    <p:sldId id="261" r:id="rId9"/>
    <p:sldId id="262"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28.01.2025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28.01.2025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28.01.2025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28.01.2025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28.01.2025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28.01.2025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2451125" y="1556792"/>
            <a:ext cx="5409493" cy="2308324"/>
          </a:xfrm>
          <a:prstGeom prst="rect">
            <a:avLst/>
          </a:prstGeom>
          <a:noFill/>
        </p:spPr>
        <p:txBody>
          <a:bodyPr wrap="none" rtlCol="0">
            <a:spAutoFit/>
          </a:bodyPr>
          <a:lstStyle/>
          <a:p>
            <a:pPr algn="ctr"/>
            <a:r>
              <a:rPr lang="ru-RU" sz="3600" dirty="0" err="1" smtClean="0">
                <a:latin typeface="Times New Roman" panose="02020603050405020304" pitchFamily="18" charset="0"/>
                <a:cs typeface="Times New Roman" panose="02020603050405020304" pitchFamily="18" charset="0"/>
              </a:rPr>
              <a:t>Лепбук</a:t>
            </a:r>
            <a:r>
              <a:rPr lang="ru-RU" sz="3600" dirty="0" smtClean="0">
                <a:latin typeface="Times New Roman" panose="02020603050405020304" pitchFamily="18" charset="0"/>
                <a:cs typeface="Times New Roman" panose="02020603050405020304" pitchFamily="18" charset="0"/>
              </a:rPr>
              <a:t>  </a:t>
            </a:r>
          </a:p>
          <a:p>
            <a:pPr algn="ctr"/>
            <a:r>
              <a:rPr lang="ru-RU" sz="3600" dirty="0" smtClean="0">
                <a:latin typeface="Times New Roman" panose="02020603050405020304" pitchFamily="18" charset="0"/>
                <a:cs typeface="Times New Roman" panose="02020603050405020304" pitchFamily="18" charset="0"/>
              </a:rPr>
              <a:t>для </a:t>
            </a:r>
            <a:r>
              <a:rPr lang="ru-RU" sz="3600" dirty="0" smtClean="0">
                <a:latin typeface="Times New Roman" panose="02020603050405020304" pitchFamily="18" charset="0"/>
                <a:cs typeface="Times New Roman" panose="02020603050405020304" pitchFamily="18" charset="0"/>
              </a:rPr>
              <a:t>детей старшего </a:t>
            </a:r>
          </a:p>
          <a:p>
            <a:pPr algn="ctr"/>
            <a:r>
              <a:rPr lang="ru-RU" sz="3600" dirty="0" smtClean="0">
                <a:latin typeface="Times New Roman" panose="02020603050405020304" pitchFamily="18" charset="0"/>
                <a:cs typeface="Times New Roman" panose="02020603050405020304" pitchFamily="18" charset="0"/>
              </a:rPr>
              <a:t>дошкольного возраста</a:t>
            </a:r>
          </a:p>
          <a:p>
            <a:pPr algn="ctr"/>
            <a:r>
              <a:rPr lang="ru-RU" sz="3600" dirty="0" smtClean="0">
                <a:latin typeface="Times New Roman" panose="02020603050405020304" pitchFamily="18" charset="0"/>
                <a:cs typeface="Times New Roman" panose="02020603050405020304" pitchFamily="18" charset="0"/>
              </a:rPr>
              <a:t>«По дороге безопасности»</a:t>
            </a:r>
            <a:endParaRPr lang="ru-RU" sz="36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3203848" y="5083295"/>
            <a:ext cx="4839082" cy="1015663"/>
          </a:xfrm>
          <a:prstGeom prst="rect">
            <a:avLst/>
          </a:prstGeom>
          <a:noFill/>
        </p:spPr>
        <p:txBody>
          <a:bodyPr wrap="none" rtlCol="0">
            <a:spAutoFit/>
          </a:bodyPr>
          <a:lstStyle/>
          <a:p>
            <a:pPr algn="r"/>
            <a:r>
              <a:rPr lang="ru-RU" sz="2000" b="1" dirty="0">
                <a:latin typeface="Times New Roman" panose="02020603050405020304" pitchFamily="18" charset="0"/>
                <a:cs typeface="Times New Roman" panose="02020603050405020304" pitchFamily="18" charset="0"/>
              </a:rPr>
              <a:t>в</a:t>
            </a:r>
            <a:r>
              <a:rPr lang="ru-RU" sz="2000" b="1" dirty="0" smtClean="0">
                <a:latin typeface="Times New Roman" panose="02020603050405020304" pitchFamily="18" charset="0"/>
                <a:cs typeface="Times New Roman" panose="02020603050405020304" pitchFamily="18" charset="0"/>
              </a:rPr>
              <a:t>оспитатель МДОАУ «Детский сад №</a:t>
            </a:r>
            <a:r>
              <a:rPr lang="ru-RU" sz="2000" b="1" dirty="0" smtClean="0">
                <a:latin typeface="Times New Roman" panose="02020603050405020304" pitchFamily="18" charset="0"/>
                <a:cs typeface="Times New Roman" panose="02020603050405020304" pitchFamily="18" charset="0"/>
              </a:rPr>
              <a:t>99</a:t>
            </a:r>
          </a:p>
          <a:p>
            <a:pPr algn="r"/>
            <a:r>
              <a:rPr lang="ru-RU" sz="2000" b="1" dirty="0" smtClean="0">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г. Орска»</a:t>
            </a:r>
          </a:p>
          <a:p>
            <a:pPr algn="r"/>
            <a:r>
              <a:rPr lang="ru-RU" sz="2000" b="1" dirty="0" smtClean="0">
                <a:latin typeface="Times New Roman" panose="02020603050405020304" pitchFamily="18" charset="0"/>
                <a:cs typeface="Times New Roman" panose="02020603050405020304" pitchFamily="18" charset="0"/>
              </a:rPr>
              <a:t>Сидякина Вера Ивановна </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4490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E:\IMG-20250124-WA0022.jpg"/>
          <p:cNvPicPr>
            <a:picLocks noChangeAspect="1" noChangeArrowheads="1"/>
          </p:cNvPicPr>
          <p:nvPr/>
        </p:nvPicPr>
        <p:blipFill rotWithShape="1">
          <a:blip r:embed="rId3">
            <a:extLst>
              <a:ext uri="{28A0092B-C50C-407E-A947-70E740481C1C}">
                <a14:useLocalDpi xmlns:a14="http://schemas.microsoft.com/office/drawing/2010/main" val="0"/>
              </a:ext>
            </a:extLst>
          </a:blip>
          <a:srcRect r="7613"/>
          <a:stretch/>
        </p:blipFill>
        <p:spPr bwMode="auto">
          <a:xfrm>
            <a:off x="2046868" y="1556792"/>
            <a:ext cx="6556805" cy="39957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64077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Прямоугольник 4"/>
          <p:cNvSpPr/>
          <p:nvPr/>
        </p:nvSpPr>
        <p:spPr>
          <a:xfrm>
            <a:off x="2195736" y="692696"/>
            <a:ext cx="5958408" cy="5909310"/>
          </a:xfrm>
          <a:prstGeom prst="rect">
            <a:avLst/>
          </a:prstGeom>
        </p:spPr>
        <p:txBody>
          <a:bodyPr wrap="square">
            <a:spAutoFit/>
          </a:bodyPr>
          <a:lstStyle/>
          <a:p>
            <a:pPr algn="ctr"/>
            <a:r>
              <a:rPr lang="ru-RU" b="1" dirty="0">
                <a:latin typeface="Times New Roman" panose="02020603050405020304" pitchFamily="18" charset="0"/>
                <a:cs typeface="Times New Roman" panose="02020603050405020304" pitchFamily="18" charset="0"/>
              </a:rPr>
              <a:t> Д/и «Весёлый жезл»</a:t>
            </a:r>
          </a:p>
          <a:p>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Возраст: 5-7 лет.  </a:t>
            </a:r>
          </a:p>
          <a:p>
            <a:r>
              <a:rPr lang="ru-RU" b="1" dirty="0">
                <a:latin typeface="Times New Roman" panose="02020603050405020304" pitchFamily="18" charset="0"/>
                <a:cs typeface="Times New Roman" panose="02020603050405020304" pitchFamily="18" charset="0"/>
              </a:rPr>
              <a:t>Материал: </a:t>
            </a:r>
            <a:r>
              <a:rPr lang="ru-RU" dirty="0">
                <a:latin typeface="Times New Roman" panose="02020603050405020304" pitchFamily="18" charset="0"/>
                <a:cs typeface="Times New Roman" panose="02020603050405020304" pitchFamily="18" charset="0"/>
              </a:rPr>
              <a:t>игровой жезл.</a:t>
            </a:r>
          </a:p>
          <a:p>
            <a:r>
              <a:rPr lang="ru-RU" b="1" dirty="0">
                <a:latin typeface="Times New Roman" panose="02020603050405020304" pitchFamily="18" charset="0"/>
                <a:cs typeface="Times New Roman" panose="02020603050405020304" pitchFamily="18" charset="0"/>
              </a:rPr>
              <a:t>Цель: </a:t>
            </a:r>
            <a:r>
              <a:rPr lang="ru-RU" dirty="0">
                <a:latin typeface="Times New Roman" panose="02020603050405020304" pitchFamily="18" charset="0"/>
                <a:cs typeface="Times New Roman" panose="02020603050405020304" pitchFamily="18" charset="0"/>
              </a:rPr>
              <a:t>Закрепление знаний ПДД</a:t>
            </a:r>
          </a:p>
          <a:p>
            <a:r>
              <a:rPr lang="ru-RU" b="1" dirty="0">
                <a:latin typeface="Times New Roman" panose="02020603050405020304" pitchFamily="18" charset="0"/>
                <a:cs typeface="Times New Roman" panose="02020603050405020304" pitchFamily="18" charset="0"/>
              </a:rPr>
              <a:t>Задачи:</a:t>
            </a:r>
          </a:p>
          <a:p>
            <a:r>
              <a:rPr lang="ru-RU" dirty="0">
                <a:latin typeface="Times New Roman" panose="02020603050405020304" pitchFamily="18" charset="0"/>
                <a:cs typeface="Times New Roman" panose="02020603050405020304" pitchFamily="18" charset="0"/>
              </a:rPr>
              <a:t>1.Обобщать знания о правилах поведения пешеходов на улице.</a:t>
            </a:r>
          </a:p>
          <a:p>
            <a:r>
              <a:rPr lang="ru-RU" dirty="0">
                <a:latin typeface="Times New Roman" panose="02020603050405020304" pitchFamily="18" charset="0"/>
                <a:cs typeface="Times New Roman" panose="02020603050405020304" pitchFamily="18" charset="0"/>
              </a:rPr>
              <a:t>2.Активировать речь и память</a:t>
            </a:r>
          </a:p>
          <a:p>
            <a:r>
              <a:rPr lang="ru-RU" dirty="0">
                <a:latin typeface="Times New Roman" panose="02020603050405020304" pitchFamily="18" charset="0"/>
                <a:cs typeface="Times New Roman" panose="02020603050405020304" pitchFamily="18" charset="0"/>
              </a:rPr>
              <a:t>3.Воспитывать желание выполнять ПДД в жизни.</a:t>
            </a:r>
          </a:p>
          <a:p>
            <a:r>
              <a:rPr lang="ru-RU" b="1" dirty="0">
                <a:latin typeface="Times New Roman" panose="02020603050405020304" pitchFamily="18" charset="0"/>
                <a:cs typeface="Times New Roman" panose="02020603050405020304" pitchFamily="18" charset="0"/>
              </a:rPr>
              <a:t>Ход игры:</a:t>
            </a:r>
          </a:p>
          <a:p>
            <a:r>
              <a:rPr lang="ru-RU" dirty="0">
                <a:latin typeface="Times New Roman" panose="02020603050405020304" pitchFamily="18" charset="0"/>
                <a:cs typeface="Times New Roman" panose="02020603050405020304" pitchFamily="18" charset="0"/>
              </a:rPr>
              <a:t>Воспитатель делит детей на две соревнующиеся команды, сообщает:</a:t>
            </a:r>
          </a:p>
          <a:p>
            <a:r>
              <a:rPr lang="ru-RU" dirty="0">
                <a:latin typeface="Times New Roman" panose="02020603050405020304" pitchFamily="18" charset="0"/>
                <a:cs typeface="Times New Roman" panose="02020603050405020304" pitchFamily="18" charset="0"/>
              </a:rPr>
              <a:t>-Тот, кому я дам в руки жезл, должен будет назвать одно из правил поведения пешехода на улице. Названые правила повторять нельзя.</a:t>
            </a:r>
          </a:p>
          <a:p>
            <a:r>
              <a:rPr lang="ru-RU" dirty="0">
                <a:latin typeface="Times New Roman" panose="02020603050405020304" pitchFamily="18" charset="0"/>
                <a:cs typeface="Times New Roman" panose="02020603050405020304" pitchFamily="18" charset="0"/>
              </a:rPr>
              <a:t>Победит команда, которая назовёт больше правил и не повторится. Жезл переходит из одной команды в другую. Дети называют правила. Пример: - Нельзя играть около дороги и на проезжей части.</a:t>
            </a:r>
          </a:p>
          <a:p>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10295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050" name="Picture 2" descr="E:\IMG-20250124-WA002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3768" y="836712"/>
            <a:ext cx="5906970" cy="54006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55589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Прямоугольник 4"/>
          <p:cNvSpPr/>
          <p:nvPr/>
        </p:nvSpPr>
        <p:spPr>
          <a:xfrm>
            <a:off x="2311508" y="394692"/>
            <a:ext cx="6220932" cy="6463308"/>
          </a:xfrm>
          <a:prstGeom prst="rect">
            <a:avLst/>
          </a:prstGeom>
        </p:spPr>
        <p:txBody>
          <a:bodyPr wrap="square">
            <a:spAutoFit/>
          </a:bodyPr>
          <a:lstStyle/>
          <a:p>
            <a:pPr algn="ct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Викторина: «Я знаю ПДД»</a:t>
            </a:r>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Возраст участников:</a:t>
            </a:r>
            <a:r>
              <a:rPr lang="ru-RU" dirty="0">
                <a:latin typeface="Times New Roman" panose="02020603050405020304" pitchFamily="18" charset="0"/>
                <a:cs typeface="Times New Roman" panose="02020603050405020304" pitchFamily="18" charset="0"/>
              </a:rPr>
              <a:t> дети 5-7 лет.</a:t>
            </a:r>
          </a:p>
          <a:p>
            <a:r>
              <a:rPr lang="ru-RU" b="1" dirty="0">
                <a:latin typeface="Times New Roman" panose="02020603050405020304" pitchFamily="18" charset="0"/>
                <a:cs typeface="Times New Roman" panose="02020603050405020304" pitchFamily="18" charset="0"/>
              </a:rPr>
              <a:t>Игровой материал:</a:t>
            </a:r>
            <a:r>
              <a:rPr lang="ru-RU" dirty="0">
                <a:latin typeface="Times New Roman" panose="02020603050405020304" pitchFamily="18" charset="0"/>
                <a:cs typeface="Times New Roman" panose="02020603050405020304" pitchFamily="18" charset="0"/>
              </a:rPr>
              <a:t> карточки с вопросами, игровое поле, фишки.</a:t>
            </a:r>
          </a:p>
          <a:p>
            <a:r>
              <a:rPr lang="ru-RU" b="1" dirty="0">
                <a:latin typeface="Times New Roman" panose="02020603050405020304" pitchFamily="18" charset="0"/>
                <a:cs typeface="Times New Roman" panose="02020603050405020304" pitchFamily="18" charset="0"/>
              </a:rPr>
              <a:t>Цель:</a:t>
            </a:r>
            <a:r>
              <a:rPr lang="ru-RU" dirty="0">
                <a:latin typeface="Times New Roman" panose="02020603050405020304" pitchFamily="18" charset="0"/>
                <a:cs typeface="Times New Roman" panose="02020603050405020304" pitchFamily="18" charset="0"/>
              </a:rPr>
              <a:t> Обучение правилам дорожного движения.</a:t>
            </a:r>
          </a:p>
          <a:p>
            <a:r>
              <a:rPr lang="ru-RU" b="1" dirty="0">
                <a:latin typeface="Times New Roman" panose="02020603050405020304" pitchFamily="18" charset="0"/>
                <a:cs typeface="Times New Roman" panose="02020603050405020304" pitchFamily="18" charset="0"/>
              </a:rPr>
              <a:t>Задачи:</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1.Совершенствовать знания о правилах поведения на улицах и дорогах.</a:t>
            </a:r>
          </a:p>
          <a:p>
            <a:r>
              <a:rPr lang="ru-RU" dirty="0">
                <a:latin typeface="Times New Roman" panose="02020603050405020304" pitchFamily="18" charset="0"/>
                <a:cs typeface="Times New Roman" panose="02020603050405020304" pitchFamily="18" charset="0"/>
              </a:rPr>
              <a:t>2.Развивать умения умение решать проблемные ситуации.</a:t>
            </a:r>
          </a:p>
          <a:p>
            <a:r>
              <a:rPr lang="ru-RU" dirty="0">
                <a:latin typeface="Times New Roman" panose="02020603050405020304" pitchFamily="18" charset="0"/>
                <a:cs typeface="Times New Roman" panose="02020603050405020304" pitchFamily="18" charset="0"/>
              </a:rPr>
              <a:t>3.Закреплять умение работать в команде.</a:t>
            </a:r>
          </a:p>
          <a:p>
            <a:r>
              <a:rPr lang="ru-RU" dirty="0">
                <a:latin typeface="Times New Roman" panose="02020603050405020304" pitchFamily="18" charset="0"/>
                <a:cs typeface="Times New Roman" panose="02020603050405020304" pitchFamily="18" charset="0"/>
              </a:rPr>
              <a:t>4. Воспитывать интерес к выполнению правил дорожного движения.</a:t>
            </a:r>
          </a:p>
          <a:p>
            <a:r>
              <a:rPr lang="ru-RU" b="1" dirty="0">
                <a:latin typeface="Times New Roman" panose="02020603050405020304" pitchFamily="18" charset="0"/>
                <a:cs typeface="Times New Roman" panose="02020603050405020304" pitchFamily="18" charset="0"/>
              </a:rPr>
              <a:t>Ход игры:</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Каждый из участников выбирает себе фишку и ставит её на игровое поле. Воспитатель поочерёдно задаёт вопрос из карточки участникам. Если игрок отвечает правильно, то он передвигает свою фишку по игровому полю, на первую свободную клетку. Если ответ неверный, то ему сообщают правильный ответ, игрок пропускает ход. Побеждает тот, кто первым дойдёт до финиша.</a:t>
            </a:r>
          </a:p>
          <a:p>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684506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074" name="Picture 2" descr="E:\IMG-20250124-WA002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63888" y="503134"/>
            <a:ext cx="3416893" cy="5851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16754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Прямоугольник 5"/>
          <p:cNvSpPr/>
          <p:nvPr/>
        </p:nvSpPr>
        <p:spPr>
          <a:xfrm>
            <a:off x="2051720" y="404664"/>
            <a:ext cx="6840760" cy="6577634"/>
          </a:xfrm>
          <a:prstGeom prst="rect">
            <a:avLst/>
          </a:prstGeom>
        </p:spPr>
        <p:txBody>
          <a:bodyPr wrap="square">
            <a:spAutoFit/>
          </a:bodyPr>
          <a:lstStyle/>
          <a:p>
            <a:pPr algn="ctr">
              <a:lnSpc>
                <a:spcPct val="107000"/>
              </a:lnSpc>
              <a:spcAft>
                <a:spcPts val="800"/>
              </a:spcAft>
            </a:pPr>
            <a:r>
              <a:rPr lang="ru-RU" sz="1600" b="1" dirty="0">
                <a:latin typeface="Times New Roman" panose="02020603050405020304" pitchFamily="18" charset="0"/>
                <a:ea typeface="Calibri"/>
                <a:cs typeface="Times New Roman" panose="02020603050405020304" pitchFamily="18" charset="0"/>
              </a:rPr>
              <a:t> Д/и «Поставь дорожный знак» </a:t>
            </a:r>
            <a:endParaRPr lang="ru-RU" sz="1600" dirty="0">
              <a:latin typeface="Times New Roman" panose="02020603050405020304" pitchFamily="18" charset="0"/>
              <a:ea typeface="Calibri"/>
              <a:cs typeface="Times New Roman" panose="02020603050405020304" pitchFamily="18" charset="0"/>
            </a:endParaRPr>
          </a:p>
          <a:p>
            <a:pPr algn="ctr">
              <a:lnSpc>
                <a:spcPct val="107000"/>
              </a:lnSpc>
              <a:spcAft>
                <a:spcPts val="800"/>
              </a:spcAft>
            </a:pPr>
            <a:r>
              <a:rPr lang="ru-RU" sz="1600" b="1" dirty="0">
                <a:latin typeface="Times New Roman" panose="02020603050405020304" pitchFamily="18" charset="0"/>
                <a:ea typeface="Calibri"/>
                <a:cs typeface="Times New Roman" panose="02020603050405020304" pitchFamily="18" charset="0"/>
              </a:rPr>
              <a:t> </a:t>
            </a:r>
            <a:endParaRPr lang="ru-RU" sz="1600" dirty="0">
              <a:latin typeface="Times New Roman" panose="02020603050405020304" pitchFamily="18" charset="0"/>
              <a:ea typeface="Calibri"/>
              <a:cs typeface="Times New Roman" panose="02020603050405020304" pitchFamily="18" charset="0"/>
            </a:endParaRPr>
          </a:p>
          <a:p>
            <a:pPr>
              <a:lnSpc>
                <a:spcPct val="107000"/>
              </a:lnSpc>
              <a:spcAft>
                <a:spcPts val="800"/>
              </a:spcAft>
            </a:pPr>
            <a:r>
              <a:rPr lang="ru-RU" sz="1600" b="1" dirty="0">
                <a:latin typeface="Times New Roman" panose="02020603050405020304" pitchFamily="18" charset="0"/>
                <a:ea typeface="Calibri"/>
                <a:cs typeface="Times New Roman" panose="02020603050405020304" pitchFamily="18" charset="0"/>
              </a:rPr>
              <a:t>Возраст:</a:t>
            </a:r>
            <a:r>
              <a:rPr lang="ru-RU" sz="1600" dirty="0">
                <a:latin typeface="Times New Roman" panose="02020603050405020304" pitchFamily="18" charset="0"/>
                <a:ea typeface="Calibri"/>
                <a:cs typeface="Times New Roman" panose="02020603050405020304" pitchFamily="18" charset="0"/>
              </a:rPr>
              <a:t> 5-7 лет.</a:t>
            </a:r>
            <a:br>
              <a:rPr lang="ru-RU" sz="1600" dirty="0">
                <a:latin typeface="Times New Roman" panose="02020603050405020304" pitchFamily="18" charset="0"/>
                <a:ea typeface="Calibri"/>
                <a:cs typeface="Times New Roman" panose="02020603050405020304" pitchFamily="18" charset="0"/>
              </a:rPr>
            </a:br>
            <a:endParaRPr lang="ru-RU" sz="1600" dirty="0">
              <a:latin typeface="Times New Roman" panose="02020603050405020304" pitchFamily="18" charset="0"/>
              <a:ea typeface="Calibri"/>
              <a:cs typeface="Times New Roman" panose="02020603050405020304" pitchFamily="18" charset="0"/>
            </a:endParaRPr>
          </a:p>
          <a:p>
            <a:pPr>
              <a:lnSpc>
                <a:spcPct val="107000"/>
              </a:lnSpc>
              <a:spcAft>
                <a:spcPts val="800"/>
              </a:spcAft>
            </a:pPr>
            <a:r>
              <a:rPr lang="ru-RU" sz="1600" b="1" dirty="0">
                <a:latin typeface="Times New Roman" panose="02020603050405020304" pitchFamily="18" charset="0"/>
                <a:ea typeface="Calibri"/>
                <a:cs typeface="Times New Roman" panose="02020603050405020304" pitchFamily="18" charset="0"/>
              </a:rPr>
              <a:t>Игровой материал:</a:t>
            </a:r>
            <a:r>
              <a:rPr lang="ru-RU" sz="1600" dirty="0">
                <a:latin typeface="Times New Roman" panose="02020603050405020304" pitchFamily="18" charset="0"/>
                <a:ea typeface="Calibri"/>
                <a:cs typeface="Times New Roman" panose="02020603050405020304" pitchFamily="18" charset="0"/>
              </a:rPr>
              <a:t> игровое поле «Город», дорожные знаки.</a:t>
            </a:r>
            <a:br>
              <a:rPr lang="ru-RU" sz="1600" dirty="0">
                <a:latin typeface="Times New Roman" panose="02020603050405020304" pitchFamily="18" charset="0"/>
                <a:ea typeface="Calibri"/>
                <a:cs typeface="Times New Roman" panose="02020603050405020304" pitchFamily="18" charset="0"/>
              </a:rPr>
            </a:br>
            <a:endParaRPr lang="ru-RU" sz="1600" dirty="0">
              <a:latin typeface="Times New Roman" panose="02020603050405020304" pitchFamily="18" charset="0"/>
              <a:ea typeface="Calibri"/>
              <a:cs typeface="Times New Roman" panose="02020603050405020304" pitchFamily="18" charset="0"/>
            </a:endParaRPr>
          </a:p>
          <a:p>
            <a:pPr>
              <a:lnSpc>
                <a:spcPct val="107000"/>
              </a:lnSpc>
              <a:spcAft>
                <a:spcPts val="800"/>
              </a:spcAft>
            </a:pPr>
            <a:r>
              <a:rPr lang="ru-RU" sz="1600" b="1" dirty="0">
                <a:latin typeface="Times New Roman" panose="02020603050405020304" pitchFamily="18" charset="0"/>
                <a:ea typeface="Calibri"/>
                <a:cs typeface="Times New Roman" panose="02020603050405020304" pitchFamily="18" charset="0"/>
              </a:rPr>
              <a:t>Цель:</a:t>
            </a:r>
            <a:r>
              <a:rPr lang="ru-RU" sz="1600" dirty="0">
                <a:latin typeface="Times New Roman" panose="02020603050405020304" pitchFamily="18" charset="0"/>
                <a:ea typeface="Calibri"/>
                <a:cs typeface="Times New Roman" panose="02020603050405020304" pitchFamily="18" charset="0"/>
              </a:rPr>
              <a:t> Закрепление знаний детей о дорожных знаках.</a:t>
            </a:r>
            <a:br>
              <a:rPr lang="ru-RU" sz="1600" dirty="0">
                <a:latin typeface="Times New Roman" panose="02020603050405020304" pitchFamily="18" charset="0"/>
                <a:ea typeface="Calibri"/>
                <a:cs typeface="Times New Roman" panose="02020603050405020304" pitchFamily="18" charset="0"/>
              </a:rPr>
            </a:br>
            <a:r>
              <a:rPr lang="ru-RU" sz="1600" dirty="0">
                <a:latin typeface="Times New Roman" panose="02020603050405020304" pitchFamily="18" charset="0"/>
                <a:ea typeface="Calibri"/>
                <a:cs typeface="Times New Roman" panose="02020603050405020304" pitchFamily="18" charset="0"/>
              </a:rPr>
              <a:t/>
            </a:r>
            <a:br>
              <a:rPr lang="ru-RU" sz="1600" dirty="0">
                <a:latin typeface="Times New Roman" panose="02020603050405020304" pitchFamily="18" charset="0"/>
                <a:ea typeface="Calibri"/>
                <a:cs typeface="Times New Roman" panose="02020603050405020304" pitchFamily="18" charset="0"/>
              </a:rPr>
            </a:br>
            <a:r>
              <a:rPr lang="ru-RU" sz="1600" b="1" dirty="0">
                <a:latin typeface="Times New Roman" panose="02020603050405020304" pitchFamily="18" charset="0"/>
                <a:ea typeface="Calibri"/>
                <a:cs typeface="Times New Roman" panose="02020603050405020304" pitchFamily="18" charset="0"/>
              </a:rPr>
              <a:t>Задачи:</a:t>
            </a:r>
            <a:r>
              <a:rPr lang="ru-RU" sz="1600" dirty="0">
                <a:latin typeface="Times New Roman" panose="02020603050405020304" pitchFamily="18" charset="0"/>
                <a:ea typeface="Calibri"/>
                <a:cs typeface="Times New Roman" panose="02020603050405020304" pitchFamily="18" charset="0"/>
              </a:rPr>
              <a:t/>
            </a:r>
            <a:br>
              <a:rPr lang="ru-RU" sz="1600" dirty="0">
                <a:latin typeface="Times New Roman" panose="02020603050405020304" pitchFamily="18" charset="0"/>
                <a:ea typeface="Calibri"/>
                <a:cs typeface="Times New Roman" panose="02020603050405020304" pitchFamily="18" charset="0"/>
              </a:rPr>
            </a:br>
            <a:r>
              <a:rPr lang="ru-RU" sz="1600" dirty="0">
                <a:latin typeface="Times New Roman" panose="02020603050405020304" pitchFamily="18" charset="0"/>
                <a:ea typeface="Calibri"/>
                <a:cs typeface="Times New Roman" panose="02020603050405020304" pitchFamily="18" charset="0"/>
              </a:rPr>
              <a:t>1.Учить детей различать дорожные знаки, объяснять, для чего они нужны.</a:t>
            </a:r>
          </a:p>
          <a:p>
            <a:pPr>
              <a:lnSpc>
                <a:spcPct val="107000"/>
              </a:lnSpc>
              <a:spcAft>
                <a:spcPts val="800"/>
              </a:spcAft>
            </a:pPr>
            <a:r>
              <a:rPr lang="ru-RU" sz="1600" dirty="0">
                <a:latin typeface="Times New Roman" panose="02020603050405020304" pitchFamily="18" charset="0"/>
                <a:ea typeface="Calibri"/>
                <a:cs typeface="Times New Roman" panose="02020603050405020304" pitchFamily="18" charset="0"/>
              </a:rPr>
              <a:t>2.Закреплять представления о безопасном поведении на улицах города.</a:t>
            </a:r>
          </a:p>
          <a:p>
            <a:pPr>
              <a:lnSpc>
                <a:spcPct val="107000"/>
              </a:lnSpc>
              <a:spcAft>
                <a:spcPts val="800"/>
              </a:spcAft>
            </a:pPr>
            <a:r>
              <a:rPr lang="ru-RU" sz="1600" dirty="0">
                <a:latin typeface="Times New Roman" panose="02020603050405020304" pitchFamily="18" charset="0"/>
                <a:ea typeface="Calibri"/>
                <a:cs typeface="Times New Roman" panose="02020603050405020304" pitchFamily="18" charset="0"/>
              </a:rPr>
              <a:t>3.Развивать навык ориентировки в пространстве.</a:t>
            </a:r>
            <a:br>
              <a:rPr lang="ru-RU" sz="1600" dirty="0">
                <a:latin typeface="Times New Roman" panose="02020603050405020304" pitchFamily="18" charset="0"/>
                <a:ea typeface="Calibri"/>
                <a:cs typeface="Times New Roman" panose="02020603050405020304" pitchFamily="18" charset="0"/>
              </a:rPr>
            </a:br>
            <a:endParaRPr lang="ru-RU" sz="1600" dirty="0">
              <a:latin typeface="Times New Roman" panose="02020603050405020304" pitchFamily="18" charset="0"/>
              <a:ea typeface="Calibri"/>
              <a:cs typeface="Times New Roman" panose="02020603050405020304" pitchFamily="18" charset="0"/>
            </a:endParaRPr>
          </a:p>
          <a:p>
            <a:pPr>
              <a:lnSpc>
                <a:spcPct val="107000"/>
              </a:lnSpc>
              <a:spcAft>
                <a:spcPts val="800"/>
              </a:spcAft>
            </a:pPr>
            <a:r>
              <a:rPr lang="ru-RU" sz="1600" b="1" dirty="0">
                <a:latin typeface="Times New Roman" panose="02020603050405020304" pitchFamily="18" charset="0"/>
                <a:ea typeface="Calibri"/>
                <a:cs typeface="Times New Roman" panose="02020603050405020304" pitchFamily="18" charset="0"/>
              </a:rPr>
              <a:t>Ход игры:</a:t>
            </a:r>
            <a:r>
              <a:rPr lang="ru-RU" sz="1600" dirty="0">
                <a:latin typeface="Times New Roman" panose="02020603050405020304" pitchFamily="18" charset="0"/>
                <a:ea typeface="Calibri"/>
                <a:cs typeface="Times New Roman" panose="02020603050405020304" pitchFamily="18" charset="0"/>
              </a:rPr>
              <a:t/>
            </a:r>
            <a:br>
              <a:rPr lang="ru-RU" sz="1600" dirty="0">
                <a:latin typeface="Times New Roman" panose="02020603050405020304" pitchFamily="18" charset="0"/>
                <a:ea typeface="Calibri"/>
                <a:cs typeface="Times New Roman" panose="02020603050405020304" pitchFamily="18" charset="0"/>
              </a:rPr>
            </a:br>
            <a:r>
              <a:rPr lang="ru-RU" sz="1600" dirty="0">
                <a:latin typeface="Times New Roman" panose="02020603050405020304" pitchFamily="18" charset="0"/>
                <a:ea typeface="Calibri"/>
                <a:cs typeface="Times New Roman" panose="02020603050405020304" pitchFamily="18" charset="0"/>
              </a:rPr>
              <a:t>Детям предлагается рассмотреть игровое поле и то, что на нём изображено. Расставить нужные дорожные знаки. Например, у школы знак «Дети», у кафе «Пункт питания», на перекрёстке «Пешеходный переход». Выигрывает тот, кто за определённое время успеет расставить все знаки правильно и быстро.</a:t>
            </a:r>
            <a:r>
              <a:rPr lang="ru-RU" dirty="0">
                <a:latin typeface="Times New Roman"/>
                <a:ea typeface="Calibri"/>
                <a:cs typeface="Times New Roman"/>
              </a:rPr>
              <a:t/>
            </a:r>
            <a:br>
              <a:rPr lang="ru-RU" dirty="0">
                <a:latin typeface="Times New Roman"/>
                <a:ea typeface="Calibri"/>
                <a:cs typeface="Times New Roman"/>
              </a:rPr>
            </a:br>
            <a:endParaRPr lang="ru-RU" sz="1200" dirty="0">
              <a:ea typeface="Calibri"/>
              <a:cs typeface="Times New Roman"/>
            </a:endParaRPr>
          </a:p>
          <a:p>
            <a:pPr>
              <a:lnSpc>
                <a:spcPct val="107000"/>
              </a:lnSpc>
              <a:spcAft>
                <a:spcPts val="800"/>
              </a:spcAft>
            </a:pPr>
            <a:r>
              <a:rPr lang="ru-RU" sz="2800" b="1" dirty="0">
                <a:latin typeface="Times New Roman"/>
                <a:ea typeface="Calibri"/>
                <a:cs typeface="Times New Roman"/>
              </a:rPr>
              <a:t>        </a:t>
            </a:r>
            <a:endParaRPr lang="ru-RU" dirty="0"/>
          </a:p>
        </p:txBody>
      </p:sp>
    </p:spTree>
    <p:extLst>
      <p:ext uri="{BB962C8B-B14F-4D97-AF65-F5344CB8AC3E}">
        <p14:creationId xmlns:p14="http://schemas.microsoft.com/office/powerpoint/2010/main" val="10570455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4098" name="Picture 2" descr="E:\IMG-20250124-WA002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929766"/>
            <a:ext cx="6128798" cy="49984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56439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122" name="Picture 2" descr="E:\IMG-20250124-WA002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808" y="548680"/>
            <a:ext cx="5365411" cy="6062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888273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159</Words>
  <Application>Microsoft Office PowerPoint</Application>
  <PresentationFormat>Экран (4:3)</PresentationFormat>
  <Paragraphs>43</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HP</dc:creator>
  <cp:lastModifiedBy>HP</cp:lastModifiedBy>
  <cp:revision>2</cp:revision>
  <dcterms:created xsi:type="dcterms:W3CDTF">2025-01-24T06:46:49Z</dcterms:created>
  <dcterms:modified xsi:type="dcterms:W3CDTF">2025-01-28T08:17:37Z</dcterms:modified>
</cp:coreProperties>
</file>