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16632"/>
            <a:ext cx="7406640" cy="4248472"/>
          </a:xfrm>
        </p:spPr>
        <p:txBody>
          <a:bodyPr>
            <a:noAutofit/>
          </a:bodyPr>
          <a:lstStyle/>
          <a:p>
            <a:pPr marL="27432" lvl="0" algn="ctr">
              <a:spcBef>
                <a:spcPts val="600"/>
              </a:spcBef>
            </a:pPr>
            <a:r>
              <a:rPr lang="ru-RU" sz="2400" dirty="0" smtClean="0"/>
              <a:t>МДОАУ «Детский сад № 98 г. Орска»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>
                <a:solidFill>
                  <a:srgbClr val="4F271C">
                    <a:shade val="30000"/>
                    <a:satMod val="150000"/>
                  </a:srgbClr>
                </a:solidFill>
                <a:effectLst/>
                <a:ea typeface="+mn-ea"/>
                <a:cs typeface="+mn-cs"/>
              </a:rPr>
              <a:t>Психолого-педагогическое сопровождение коммуникативного развития дошкольников в соответствии с требованиями ФГОС ДО</a:t>
            </a:r>
            <a:br>
              <a:rPr lang="ru-RU" sz="3200" b="1" dirty="0">
                <a:solidFill>
                  <a:srgbClr val="4F271C">
                    <a:shade val="30000"/>
                    <a:satMod val="150000"/>
                  </a:srgbClr>
                </a:solidFill>
                <a:effectLst/>
                <a:ea typeface="+mn-ea"/>
                <a:cs typeface="+mn-cs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5780" y="4581128"/>
            <a:ext cx="5106700" cy="2016224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Педагог-психолог</a:t>
            </a:r>
            <a:endParaRPr lang="ru-RU" sz="1600" dirty="0" smtClean="0"/>
          </a:p>
          <a:p>
            <a:pPr algn="r"/>
            <a:r>
              <a:rPr lang="en-US" sz="1600" dirty="0" smtClean="0"/>
              <a:t>I </a:t>
            </a:r>
            <a:r>
              <a:rPr lang="ru-RU" sz="1600" dirty="0" smtClean="0"/>
              <a:t>кв. категории </a:t>
            </a:r>
          </a:p>
          <a:p>
            <a:pPr algn="r"/>
            <a:r>
              <a:rPr lang="ru-RU" sz="1600" dirty="0" smtClean="0"/>
              <a:t>Пушкарева Т.В.</a:t>
            </a:r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r>
              <a:rPr lang="ru-RU" sz="1600" dirty="0" smtClean="0"/>
              <a:t>Орск</a:t>
            </a:r>
            <a:r>
              <a:rPr lang="ru-RU" sz="1600" smtClean="0"/>
              <a:t>, </a:t>
            </a:r>
            <a:r>
              <a:rPr lang="ru-RU" sz="1600" smtClean="0"/>
              <a:t>2023г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742172" cy="281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55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Развитие произвольности поведения и самосознания ребёнка: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формирование регуляции и осознание своих движений и мышечных </a:t>
            </a:r>
            <a:r>
              <a:rPr lang="ru-RU" dirty="0" smtClean="0">
                <a:latin typeface="Times New Roman"/>
                <a:ea typeface="Times New Roman"/>
              </a:rPr>
              <a:t>ощущений</a:t>
            </a:r>
          </a:p>
          <a:p>
            <a:r>
              <a:rPr lang="ru-RU" dirty="0">
                <a:latin typeface="Times New Roman"/>
                <a:ea typeface="Times New Roman"/>
              </a:rPr>
              <a:t>развитие произвольности и осознанности эмоциональной сферы ребенка в процессе взаимодействия с </a:t>
            </a:r>
            <a:r>
              <a:rPr lang="ru-RU" dirty="0" smtClean="0">
                <a:latin typeface="Times New Roman"/>
                <a:ea typeface="Times New Roman"/>
              </a:rPr>
              <a:t>другими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развитие </a:t>
            </a:r>
            <a:r>
              <a:rPr lang="ru-RU" dirty="0">
                <a:latin typeface="Times New Roman"/>
                <a:ea typeface="Times New Roman"/>
              </a:rPr>
              <a:t>произвольного </a:t>
            </a:r>
            <a:r>
              <a:rPr lang="ru-RU" dirty="0" smtClean="0">
                <a:latin typeface="Times New Roman"/>
                <a:ea typeface="Times New Roman"/>
              </a:rPr>
              <a:t>поведения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психолого-педагогическое сопровождение </a:t>
            </a:r>
            <a:r>
              <a:rPr lang="ru-RU" dirty="0">
                <a:latin typeface="Times New Roman"/>
                <a:ea typeface="Times New Roman"/>
              </a:rPr>
              <a:t>коммуникативного развития дошкольника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45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адекватного образа сверстника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pPr marL="82296" indent="0" algn="just">
              <a:buNone/>
            </a:pPr>
            <a:r>
              <a:rPr lang="ru-RU" dirty="0">
                <a:latin typeface="Times New Roman"/>
                <a:ea typeface="Times New Roman"/>
              </a:rPr>
              <a:t>игры, направленные на понимание внешних особенностей сверстника (внешность, одежда, эмоции) и на познание качеств личности, интересов, потребностей </a:t>
            </a:r>
            <a:r>
              <a:rPr lang="ru-RU" dirty="0" smtClean="0">
                <a:latin typeface="Times New Roman"/>
                <a:ea typeface="Times New Roman"/>
              </a:rPr>
              <a:t>сверстников</a:t>
            </a:r>
          </a:p>
          <a:p>
            <a:pPr marL="82296" indent="0" algn="just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75723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1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746064" cy="598775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Игры, направленные на взаимодействие на уровне эмоций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Игры, направленные на понимание не только внешних особенностей, но и особенностей личности, способностей и возможностей </a:t>
            </a:r>
            <a:r>
              <a:rPr lang="ru-RU" dirty="0" smtClean="0">
                <a:latin typeface="Times New Roman"/>
                <a:ea typeface="Times New Roman"/>
              </a:rPr>
              <a:t>сверстников</a:t>
            </a:r>
          </a:p>
          <a:p>
            <a:r>
              <a:rPr lang="ru-RU" dirty="0">
                <a:latin typeface="Times New Roman"/>
                <a:ea typeface="Times New Roman"/>
              </a:rPr>
              <a:t>Игры, направленные на формирование когнитивного образа сверстника, способствуют пониманию внешних особенностей, эмоционального состояния, особенностей личности, интересов, предпочтений сверстников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37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опыта взаимодействия со сверстниками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3672408" cy="4663440"/>
          </a:xfrm>
        </p:spPr>
        <p:txBody>
          <a:bodyPr>
            <a:norm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Невербальное взаимодействие 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marL="82296" indent="0" algn="just"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Игры на формирование </a:t>
            </a:r>
            <a:r>
              <a:rPr lang="ru-RU" sz="2000" dirty="0">
                <a:latin typeface="Times New Roman"/>
                <a:ea typeface="Times New Roman"/>
              </a:rPr>
              <a:t>опыта невербального взаимодействия, эмоционально положительного отношения к сверстнику, чувства общности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524000"/>
            <a:ext cx="3857632" cy="4663440"/>
          </a:xfrm>
        </p:spPr>
        <p:txBody>
          <a:bodyPr>
            <a:normAutofit/>
          </a:bodyPr>
          <a:lstStyle/>
          <a:p>
            <a:pPr lvl="0" indent="540385" algn="just">
              <a:lnSpc>
                <a:spcPct val="115000"/>
              </a:lnSpc>
              <a:buClr>
                <a:srgbClr val="3891A7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Вербальное взаимодействие </a:t>
            </a:r>
          </a:p>
          <a:p>
            <a:pPr lvl="0" indent="0" algn="just">
              <a:lnSpc>
                <a:spcPct val="115000"/>
              </a:lnSpc>
              <a:buClr>
                <a:srgbClr val="3891A7"/>
              </a:buClr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Игры</a:t>
            </a:r>
            <a:r>
              <a:rPr lang="ru-RU" sz="2000" dirty="0">
                <a:latin typeface="Times New Roman"/>
                <a:ea typeface="Times New Roman"/>
              </a:rPr>
              <a:t>, где ребенок реализует взаимодействие, направленное на достижение определенных целей общения</a:t>
            </a: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4772781" cy="246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40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Игры и задания, направленные на формирование способности действовать в рамках единой цели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24076"/>
          </a:xfrm>
        </p:spPr>
        <p:txBody>
          <a:bodyPr/>
          <a:lstStyle/>
          <a:p>
            <a:r>
              <a:rPr lang="ru-RU" dirty="0" smtClean="0"/>
              <a:t>Простые игры на согласованность действий (повторить эмоцию…)</a:t>
            </a:r>
          </a:p>
          <a:p>
            <a:r>
              <a:rPr lang="ru-RU" dirty="0" smtClean="0"/>
              <a:t>Формирование опыта сочувствия, содействия, сопереживания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643314"/>
            <a:ext cx="51457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19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285992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Segoe Script" pitchFamily="34" charset="0"/>
              </a:rPr>
              <a:t>СПАСИБО ЗА ВНИМАНИЕ!</a:t>
            </a:r>
            <a:endParaRPr lang="ru-RU" sz="3600" dirty="0">
              <a:latin typeface="Segoe Script" pitchFamily="34" charset="0"/>
            </a:endParaRPr>
          </a:p>
        </p:txBody>
      </p:sp>
      <p:pic>
        <p:nvPicPr>
          <p:cNvPr id="2050" name="Picture 2" descr="https://heaclub.ru/tim/d855c5938eded78079cc5f265c7af0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14686"/>
            <a:ext cx="3123544" cy="3143272"/>
          </a:xfrm>
          <a:prstGeom prst="rect">
            <a:avLst/>
          </a:prstGeom>
          <a:noFill/>
        </p:spPr>
      </p:pic>
      <p:pic>
        <p:nvPicPr>
          <p:cNvPr id="2052" name="Picture 4" descr="http://raduga.volozhin-edu.gov.by/files/00824/obj/140/15213/ico/mult-2.jpg"/>
          <p:cNvPicPr>
            <a:picLocks noChangeAspect="1" noChangeArrowheads="1"/>
          </p:cNvPicPr>
          <p:nvPr/>
        </p:nvPicPr>
        <p:blipFill>
          <a:blip r:embed="rId3" cstate="print"/>
          <a:srcRect l="9859" t="5070" r="11266" b="13802"/>
          <a:stretch>
            <a:fillRect/>
          </a:stretch>
        </p:blipFill>
        <p:spPr bwMode="auto">
          <a:xfrm>
            <a:off x="2786050" y="142852"/>
            <a:ext cx="400052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221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Целевые ориентиры на этапе завершения дошкольного образования: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5328592"/>
          </a:xfrm>
        </p:spPr>
        <p:txBody>
          <a:bodyPr>
            <a:normAutofit/>
          </a:bodyPr>
          <a:lstStyle/>
          <a:p>
            <a:pPr indent="540385"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ребенок способен проявлять инициативу и самостоятельность в общении;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ребенок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обладает установкой положительного отношения к другим людям;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ребенок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способен активно взаимодействовать со сверстниками и взрослыми, участвует в совместных играх;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ребенок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способен договариваться, учитывать интересы и чувства других, сопереживать неудачам и радоваться успехам, старается разрешать конфликты.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49" y="4293096"/>
            <a:ext cx="4049031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43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Возрастные закономерности развития общения дошкольника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0500438"/>
              </p:ext>
            </p:extLst>
          </p:nvPr>
        </p:nvGraphicFramePr>
        <p:xfrm>
          <a:off x="1043608" y="1484784"/>
          <a:ext cx="7992888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206"/>
                <a:gridCol w="1101313"/>
                <a:gridCol w="1785052"/>
                <a:gridCol w="1581843"/>
                <a:gridCol w="1779474"/>
              </a:tblGrid>
              <a:tr h="6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Форма общения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появления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потребности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Мотивы общения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Средства общения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9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Ситуативно-личностное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2–6 мес.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Внимание и доброжелатель ность взрослого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Личностный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Экспрессивно-мимические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Ситуативно-деловое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мес.– 3года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Сотрудничество со взрослым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Деловой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Предметно-действенные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Внеситуативно-познавательная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3–5 лет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Уважение взрослого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Познавательный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Речевые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9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Внеситуативно-личностная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6–7 лет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Сопереживание и взаимопонимание взрослого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Личностный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Речевые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53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общения для развития ребёнка: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2156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является </a:t>
            </a:r>
            <a:r>
              <a:rPr lang="ru-RU" sz="2400" dirty="0"/>
              <a:t>условием полноценного развития познавательной сферы.</a:t>
            </a:r>
          </a:p>
          <a:p>
            <a:r>
              <a:rPr lang="ru-RU" sz="2400" dirty="0" smtClean="0"/>
              <a:t>оказывает </a:t>
            </a:r>
            <a:r>
              <a:rPr lang="ru-RU" sz="2400" dirty="0"/>
              <a:t>определяющее влияние на эмоциональную сферу ребенка, его эмоциональное благополучие. </a:t>
            </a:r>
          </a:p>
          <a:p>
            <a:r>
              <a:rPr lang="ru-RU" sz="2400" dirty="0" smtClean="0"/>
              <a:t>является </a:t>
            </a:r>
            <a:r>
              <a:rPr lang="ru-RU" sz="2400" dirty="0"/>
              <a:t>неотъемлемым условием развития самосознания и условием познания других </a:t>
            </a:r>
            <a:r>
              <a:rPr lang="ru-RU" sz="2400" dirty="0" smtClean="0"/>
              <a:t>людей, т.е. общение </a:t>
            </a:r>
            <a:r>
              <a:rPr lang="ru-RU" sz="2400" dirty="0"/>
              <a:t>определяет отношение ребенка к миру, к другим людям и к самому себе. </a:t>
            </a:r>
            <a:endParaRPr lang="ru-RU" sz="2400" dirty="0" smtClean="0"/>
          </a:p>
          <a:p>
            <a:pPr marL="82296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14" b="23199"/>
          <a:stretch/>
        </p:blipFill>
        <p:spPr bwMode="auto">
          <a:xfrm>
            <a:off x="2123728" y="4725144"/>
            <a:ext cx="5422675" cy="191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0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634400"/>
          </a:xfrm>
        </p:spPr>
        <p:txBody>
          <a:bodyPr>
            <a:noAutofit/>
          </a:bodyPr>
          <a:lstStyle/>
          <a:p>
            <a:pPr algn="ctr"/>
            <a:r>
              <a:rPr lang="ru-RU" sz="2900" dirty="0" smtClean="0"/>
              <a:t>Области коммуникативного развития ребёнка:</a:t>
            </a:r>
            <a:endParaRPr lang="ru-RU" sz="29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3905584" cy="5062696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/>
                <a:ea typeface="Times New Roman"/>
              </a:rPr>
              <a:t>Развитие общения со взрослым </a:t>
            </a:r>
            <a:endParaRPr lang="ru-RU" sz="2400" i="1" dirty="0" smtClean="0">
              <a:latin typeface="Times New Roman"/>
              <a:ea typeface="Times New Roman"/>
            </a:endParaRPr>
          </a:p>
          <a:p>
            <a:pPr marL="82296" indent="0" algn="just">
              <a:buNone/>
            </a:pPr>
            <a:r>
              <a:rPr lang="ru-RU" sz="2000" dirty="0">
                <a:latin typeface="Times New Roman"/>
                <a:ea typeface="Times New Roman"/>
              </a:rPr>
              <a:t>обеспечивается защита и безопасность, внутренняя базовая модель общения, познание социальных норм общения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76056" y="1052736"/>
            <a:ext cx="3857632" cy="5134704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/>
                <a:ea typeface="Times New Roman"/>
              </a:rPr>
              <a:t>Развитие общения со </a:t>
            </a:r>
            <a:r>
              <a:rPr lang="ru-RU" sz="2400" i="1" dirty="0" smtClean="0">
                <a:latin typeface="Times New Roman"/>
                <a:ea typeface="Times New Roman"/>
              </a:rPr>
              <a:t>сверстниками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отличается равноправием, нестандартностью коммуникативных средств, в этой области приобретаются навыки, ребенок учится сотрудничать, обеспечивается чувство эмоционального благополучия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82296" indent="0">
              <a:buNone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8" y="3501008"/>
            <a:ext cx="2041581" cy="304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7" t="8401" r="5453" b="3951"/>
          <a:stretch/>
        </p:blipFill>
        <p:spPr bwMode="auto">
          <a:xfrm>
            <a:off x="5940152" y="4386898"/>
            <a:ext cx="2997019" cy="235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76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 общении со взрослым ребёнок стремится удовлетворить: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1196752"/>
            <a:ext cx="7920880" cy="5472608"/>
          </a:xfrm>
        </p:spPr>
        <p:txBody>
          <a:bodyPr/>
          <a:lstStyle/>
          <a:p>
            <a:r>
              <a:rPr lang="ru-RU" i="1" dirty="0" smtClean="0">
                <a:latin typeface="Times New Roman"/>
                <a:ea typeface="Times New Roman"/>
              </a:rPr>
              <a:t>потребность </a:t>
            </a:r>
            <a:r>
              <a:rPr lang="ru-RU" i="1" dirty="0">
                <a:latin typeface="Times New Roman"/>
                <a:ea typeface="Times New Roman"/>
              </a:rPr>
              <a:t>мозга во внешних впечатлениях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i="1" dirty="0" smtClean="0">
                <a:latin typeface="Times New Roman"/>
                <a:ea typeface="Times New Roman"/>
              </a:rPr>
              <a:t>потребность </a:t>
            </a:r>
            <a:r>
              <a:rPr lang="ru-RU" i="1" dirty="0">
                <a:latin typeface="Times New Roman"/>
                <a:ea typeface="Times New Roman"/>
              </a:rPr>
              <a:t>в </a:t>
            </a:r>
            <a:r>
              <a:rPr lang="ru-RU" i="1" dirty="0" smtClean="0">
                <a:latin typeface="Times New Roman"/>
                <a:ea typeface="Times New Roman"/>
              </a:rPr>
              <a:t>общении</a:t>
            </a:r>
          </a:p>
          <a:p>
            <a:r>
              <a:rPr lang="ru-RU" i="1" dirty="0" smtClean="0">
                <a:latin typeface="Times New Roman"/>
                <a:ea typeface="Times New Roman"/>
              </a:rPr>
              <a:t>потребность </a:t>
            </a:r>
            <a:r>
              <a:rPr lang="ru-RU" i="1" dirty="0">
                <a:latin typeface="Times New Roman"/>
                <a:ea typeface="Times New Roman"/>
              </a:rPr>
              <a:t>в </a:t>
            </a:r>
            <a:r>
              <a:rPr lang="ru-RU" i="1" dirty="0" smtClean="0">
                <a:latin typeface="Times New Roman"/>
                <a:ea typeface="Times New Roman"/>
              </a:rPr>
              <a:t>любви</a:t>
            </a:r>
          </a:p>
          <a:p>
            <a:r>
              <a:rPr lang="ru-RU" i="1" dirty="0" smtClean="0">
                <a:latin typeface="Times New Roman"/>
                <a:ea typeface="Times New Roman"/>
              </a:rPr>
              <a:t>потребность </a:t>
            </a:r>
            <a:r>
              <a:rPr lang="ru-RU" i="1" dirty="0">
                <a:latin typeface="Times New Roman"/>
                <a:ea typeface="Times New Roman"/>
              </a:rPr>
              <a:t>в </a:t>
            </a:r>
            <a:r>
              <a:rPr lang="ru-RU" i="1" dirty="0" smtClean="0">
                <a:latin typeface="Times New Roman"/>
                <a:ea typeface="Times New Roman"/>
              </a:rPr>
              <a:t>признании</a:t>
            </a:r>
          </a:p>
          <a:p>
            <a:r>
              <a:rPr lang="ru-RU" i="1" dirty="0" smtClean="0">
                <a:latin typeface="Times New Roman"/>
                <a:ea typeface="Times New Roman"/>
              </a:rPr>
              <a:t>потребность </a:t>
            </a:r>
            <a:r>
              <a:rPr lang="ru-RU" i="1" dirty="0">
                <a:latin typeface="Times New Roman"/>
                <a:ea typeface="Times New Roman"/>
              </a:rPr>
              <a:t>в собственных </a:t>
            </a:r>
            <a:r>
              <a:rPr lang="ru-RU" i="1" dirty="0" smtClean="0">
                <a:latin typeface="Times New Roman"/>
                <a:ea typeface="Times New Roman"/>
              </a:rPr>
              <a:t>достижениях</a:t>
            </a:r>
          </a:p>
          <a:p>
            <a:r>
              <a:rPr lang="ru-RU" i="1" dirty="0">
                <a:latin typeface="Times New Roman"/>
                <a:ea typeface="Times New Roman"/>
              </a:rPr>
              <a:t>потребность в </a:t>
            </a:r>
            <a:r>
              <a:rPr lang="ru-RU" i="1" dirty="0" smtClean="0">
                <a:latin typeface="Times New Roman"/>
                <a:ea typeface="Times New Roman"/>
              </a:rPr>
              <a:t>самовыражении</a:t>
            </a:r>
          </a:p>
          <a:p>
            <a:r>
              <a:rPr lang="ru-RU" i="1" dirty="0" smtClean="0">
                <a:latin typeface="Times New Roman"/>
                <a:ea typeface="Times New Roman"/>
              </a:rPr>
              <a:t>потребность </a:t>
            </a:r>
            <a:r>
              <a:rPr lang="ru-RU" i="1" dirty="0">
                <a:latin typeface="Times New Roman"/>
                <a:ea typeface="Times New Roman"/>
              </a:rPr>
              <a:t>в самоутверждении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10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98378"/>
          </a:xfrm>
        </p:spPr>
        <p:txBody>
          <a:bodyPr>
            <a:normAutofit/>
          </a:bodyPr>
          <a:lstStyle/>
          <a:p>
            <a:r>
              <a:rPr lang="ru-RU" sz="3200" i="1" dirty="0">
                <a:effectLst/>
                <a:latin typeface="Times New Roman"/>
                <a:ea typeface="Times New Roman"/>
              </a:rPr>
              <a:t>Коммуникативная компетентность</a:t>
            </a:r>
            <a:r>
              <a:rPr lang="ru-RU" sz="3200" dirty="0">
                <a:effectLst/>
                <a:latin typeface="Times New Roman"/>
                <a:ea typeface="Times New Roman"/>
              </a:rPr>
              <a:t> — умение эффективно общаться, система внутренних ресурсов, необходимых для достижения эффективного общения в определенных ситуациях.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509120"/>
            <a:ext cx="7530040" cy="1739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69237"/>
            <a:ext cx="4104456" cy="356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57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Варианты проявления коммуникативной компетентности: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8193843"/>
              </p:ext>
            </p:extLst>
          </p:nvPr>
        </p:nvGraphicFramePr>
        <p:xfrm>
          <a:off x="1187624" y="1412777"/>
          <a:ext cx="7704856" cy="4680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803"/>
                <a:gridCol w="5107053"/>
              </a:tblGrid>
              <a:tr h="107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Ситуации проявления коммуникативной компетентности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общения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8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ситуации достижения собственных целей общения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Способен договориться, учитывая интересы и чувства других (что-то попросить, договориться о принятии в игру, что-то узнать, уточнить и т.д.)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5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ситуации достижения цели совместными усилиями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Совместная деятельность, организация и проведение совместных игр, совместные задания, упражнения, подвижные игры, выполнение совместных поручений и т.д.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8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ситуации проявления просоциальных форм поведения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Содействие, сочувствие, сопереживание, бескорыстная помощь, взаимовыручка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045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 формирования коммуникативной компетентности: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Модуль 1. Развитие произвольности поведения и самосознания ребенка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Модуль 2. Формирование адекватного образа сверстника 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r>
              <a:rPr lang="ru-RU" i="1" dirty="0" smtClean="0">
                <a:latin typeface="Times New Roman"/>
                <a:ea typeface="Times New Roman"/>
              </a:rPr>
              <a:t> Модуль </a:t>
            </a:r>
            <a:r>
              <a:rPr lang="ru-RU" i="1" dirty="0">
                <a:latin typeface="Times New Roman"/>
                <a:ea typeface="Times New Roman"/>
              </a:rPr>
              <a:t>3. Формирование опыта взаимодействия со сверстниками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32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339</TotalTime>
  <Words>592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МДОАУ «Детский сад № 98 г. Орска»     Психолого-педагогическое сопровождение коммуникативного развития дошкольников в соответствии с требованиями ФГОС ДО </vt:lpstr>
      <vt:lpstr>Целевые ориентиры на этапе завершения дошкольного образования:</vt:lpstr>
      <vt:lpstr>Возрастные закономерности развития общения дошкольника</vt:lpstr>
      <vt:lpstr>Значение общения для развития ребёнка:</vt:lpstr>
      <vt:lpstr>Области коммуникативного развития ребёнка:</vt:lpstr>
      <vt:lpstr>В общении со взрослым ребёнок стремится удовлетворить:</vt:lpstr>
      <vt:lpstr>Коммуникативная компетентность — умение эффективно общаться, система внутренних ресурсов, необходимых для достижения эффективного общения в определенных ситуациях.</vt:lpstr>
      <vt:lpstr>Варианты проявления коммуникативной компетентности:</vt:lpstr>
      <vt:lpstr>Направления формирования коммуникативной компетентности:</vt:lpstr>
      <vt:lpstr>Развитие произвольности поведения и самосознания ребёнка:</vt:lpstr>
      <vt:lpstr>Формирование адекватного образа сверстника</vt:lpstr>
      <vt:lpstr>Слайд 12</vt:lpstr>
      <vt:lpstr>Формирование опыта взаимодействия со сверстниками</vt:lpstr>
      <vt:lpstr>Игры и задания, направленные на формирование способности действовать в рамках единой цели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 98 г. Орска»     Психолого-педагогическое сопровождение коммуникативного развития дошкольников в соответствии с требованиями ФГОС ДО </dc:title>
  <dc:creator>Детсад-98</dc:creator>
  <cp:lastModifiedBy>USER</cp:lastModifiedBy>
  <cp:revision>11</cp:revision>
  <dcterms:created xsi:type="dcterms:W3CDTF">2020-11-12T06:34:47Z</dcterms:created>
  <dcterms:modified xsi:type="dcterms:W3CDTF">2023-02-12T05:44:20Z</dcterms:modified>
</cp:coreProperties>
</file>