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9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5" r:id="rId57"/>
    <p:sldId id="316" r:id="rId58"/>
    <p:sldId id="317" r:id="rId59"/>
    <p:sldId id="318" r:id="rId60"/>
    <p:sldId id="358" r:id="rId61"/>
    <p:sldId id="360" r:id="rId62"/>
    <p:sldId id="364" r:id="rId63"/>
    <p:sldId id="366" r:id="rId64"/>
    <p:sldId id="363" r:id="rId65"/>
    <p:sldId id="367" r:id="rId66"/>
    <p:sldId id="368" r:id="rId67"/>
    <p:sldId id="361" r:id="rId68"/>
  </p:sldIdLst>
  <p:sldSz cx="12192000" cy="685800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97000"/>
              </a:lnSpc>
            </a:pPr>
            <a:r>
              <a:rPr lang="fr-FR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Cliquez pour déplacer la diapo</a:t>
            </a: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lnSpc>
                <a:spcPct val="83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Cliquez pour modifier le format des notes</a:t>
            </a:r>
          </a:p>
        </p:txBody>
      </p:sp>
      <p:sp>
        <p:nvSpPr>
          <p:cNvPr id="7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lnSpc>
                <a:spcPct val="83000"/>
              </a:lnSpc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&lt;en-tête&gt;</a:t>
            </a:r>
          </a:p>
        </p:txBody>
      </p:sp>
      <p:sp>
        <p:nvSpPr>
          <p:cNvPr id="76" name="PlaceHolder 4"/>
          <p:cNvSpPr>
            <a:spLocks noGrp="1"/>
          </p:cNvSpPr>
          <p:nvPr>
            <p:ph type="dt" idx="4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83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83000"/>
              </a:lnSpc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&lt;date/heure&gt;</a:t>
            </a:r>
          </a:p>
        </p:txBody>
      </p:sp>
      <p:sp>
        <p:nvSpPr>
          <p:cNvPr id="77" name="PlaceHolder 5"/>
          <p:cNvSpPr>
            <a:spLocks noGrp="1"/>
          </p:cNvSpPr>
          <p:nvPr>
            <p:ph type="ftr" idx="4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83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83000"/>
              </a:lnSpc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78" name="PlaceHolder 6"/>
          <p:cNvSpPr>
            <a:spLocks noGrp="1"/>
          </p:cNvSpPr>
          <p:nvPr>
            <p:ph type="sldNum" idx="4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83000"/>
              </a:lnSpc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83000"/>
              </a:lnSpc>
              <a:buNone/>
            </a:pPr>
            <a:fld id="{8A82D65A-BCBD-4C96-8C9D-B1EF368F2B91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‹N°›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33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97D9E44-0A8B-4E3D-93EF-D499DB82ED13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3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36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AADF03D-54B1-4A64-B02A-F574C4E53379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4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39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2A3E020-E73D-41D8-B5B7-B9E40A3AF111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5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ISA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42" name="PlaceHolder 3"/>
          <p:cNvSpPr>
            <a:spLocks noGrp="1"/>
          </p:cNvSpPr>
          <p:nvPr>
            <p:ph type="sldNum" idx="4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09E7781-4A02-45C9-B60E-512B780A2DAA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6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ISA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45" name="PlaceHolder 3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2F49BA2-2ADE-4BF0-882D-F911BF4E5FD6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7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LIONEL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48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F5FC935-CF76-4D62-ADAA-41776F6E5042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8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Concerté : DGESCO – IGESR / IEN / IA-IPR / Professionnels / enseignants.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Réflexion engagée depuis 2018 : (Quid du BMA 3 Ans si jamais cela est demandé). 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51" name="PlaceHolder 3"/>
          <p:cNvSpPr>
            <a:spLocks noGrp="1"/>
          </p:cNvSpPr>
          <p:nvPr>
            <p:ph type="sldNum" idx="5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FC643B1-9477-43C2-87EF-C96F35F253B7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9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Concerté : DGESCO – IGESR / IEN / IA-IPR / Professionnels / enseignants.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Réflexion engagée depuis 2018 : (Quid du BMA 3 Ans si jamais cela est demandé). 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54" name="PlaceHolder 3"/>
          <p:cNvSpPr>
            <a:spLocks noGrp="1"/>
          </p:cNvSpPr>
          <p:nvPr>
            <p:ph type="sldNum" idx="5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059FAB6-F149-44F5-9DAC-EB2ABCF91FD2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10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Concerté : DGESCO – IGESR / IEN / IA-IPR / Professionnels / enseignants.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Réflexion engagée depuis 2018 : (Quid du BMA 3 Ans si jamais cela est demandé). 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57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03C18E2-6336-4248-A5E1-3A52065FBA77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11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60" name="PlaceHolder 3"/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7BD4CEC-9B15-448A-81F6-462F8F751127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12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63" name="PlaceHolder 3"/>
          <p:cNvSpPr>
            <a:spLocks noGrp="1"/>
          </p:cNvSpPr>
          <p:nvPr>
            <p:ph type="sldNum" idx="5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9F7A852-A0AE-4431-8DC6-DDD34571ED70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13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66" name="PlaceHolder 3"/>
          <p:cNvSpPr>
            <a:spLocks noGrp="1"/>
          </p:cNvSpPr>
          <p:nvPr>
            <p:ph type="sldNum" idx="5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53EC76F-5AC8-44F1-A2FA-8490E2447172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14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Compétnces générales déclinées en compétences opérationnelles distinctes. </a:t>
            </a:r>
          </a:p>
        </p:txBody>
      </p:sp>
      <p:sp>
        <p:nvSpPr>
          <p:cNvPr id="969" name="PlaceHolder 3"/>
          <p:cNvSpPr>
            <a:spLocks noGrp="1"/>
          </p:cNvSpPr>
          <p:nvPr>
            <p:ph type="sldNum" idx="5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B540A3C-5933-4077-BBD9-431FD73748A1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15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Concerté : DGESCO – IGESR / IEN / IA-IPR / Professionnels / enseignants.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Réflexion engagée depuis 2018 : (Quid du BMA 3 Ans si jamais cela est demandé). 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72" name="PlaceHolder 3"/>
          <p:cNvSpPr>
            <a:spLocks noGrp="1"/>
          </p:cNvSpPr>
          <p:nvPr>
            <p:ph type="sldNum" idx="5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DE5C13E-35C7-4B26-97CB-DE9F081A880D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17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Concerté : DGESCO – IGESR / IEN / IA-IPR / Professionnels / enseignants.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Réflexion engagée depuis 2018 : (Quid du BMA 3 Ans si jamais cela est demandé). 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75" name="PlaceHolder 3"/>
          <p:cNvSpPr>
            <a:spLocks noGrp="1"/>
          </p:cNvSpPr>
          <p:nvPr>
            <p:ph type="sldNum" idx="5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4585DC3-2725-4952-92F4-D55CE5BBBA98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18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Concerté : DGESCO – IGESR / IEN / IA-IPR / Professionnels / enseignants.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Réflexion engagée depuis 2018 : (Quid du BMA 3 Ans si jamais cela est demandé). 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78" name="PlaceHolder 3"/>
          <p:cNvSpPr>
            <a:spLocks noGrp="1"/>
          </p:cNvSpPr>
          <p:nvPr>
            <p:ph type="sldNum" idx="5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C2AFE87-4230-4B28-8F6C-4B006A719434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19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Dossier de 8 pages 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Modifications apportées suite à la CSL + CSE : </a:t>
            </a:r>
          </a:p>
          <a:p>
            <a:pPr marL="171360" indent="-171360" algn="l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Repositionnement. Des modalités d’évaluation en conformité avec les attendus d’examens</a:t>
            </a:r>
          </a:p>
          <a:p>
            <a:pPr marL="171360" indent="-171360" algn="l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Harmonisation de la taxonomie et des degrés d’approche des connaissances associées</a:t>
            </a:r>
          </a:p>
          <a:p>
            <a:pPr marL="171360" indent="-171360" algn="l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Re-précision de l’inclusion.</a:t>
            </a:r>
          </a:p>
          <a:p>
            <a:pPr indent="0" algn="l">
              <a:lnSpc>
                <a:spcPct val="100000"/>
              </a:lnSpc>
              <a:buNone/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81" name="PlaceHolder 3"/>
          <p:cNvSpPr>
            <a:spLocks noGrp="1"/>
          </p:cNvSpPr>
          <p:nvPr>
            <p:ph type="sldNum" idx="6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D605193-3E1B-4307-AA10-4D0E4A99CDBB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22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84" name="PlaceHolder 3"/>
          <p:cNvSpPr>
            <a:spLocks noGrp="1"/>
          </p:cNvSpPr>
          <p:nvPr>
            <p:ph type="sldNum" idx="6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4F0A50C-570B-4839-91C9-B2D987A79316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24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9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87" name="PlaceHolder 3"/>
          <p:cNvSpPr>
            <a:spLocks noGrp="1"/>
          </p:cNvSpPr>
          <p:nvPr>
            <p:ph type="sldNum" idx="6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94E9E9C-04B2-4751-B4E0-8F8C37652783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25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70525" cy="3076575"/>
          </a:xfrm>
          <a:prstGeom prst="rect">
            <a:avLst/>
          </a:prstGeom>
          <a:ln w="0">
            <a:noFill/>
          </a:ln>
        </p:spPr>
      </p:sp>
      <p:sp>
        <p:nvSpPr>
          <p:cNvPr id="9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77040" cy="359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90" name="PlaceHolder 3"/>
          <p:cNvSpPr>
            <a:spLocks noGrp="1"/>
          </p:cNvSpPr>
          <p:nvPr>
            <p:ph type="sldNum" idx="63"/>
          </p:nvPr>
        </p:nvSpPr>
        <p:spPr>
          <a:xfrm>
            <a:off x="3884760" y="8685360"/>
            <a:ext cx="2962440" cy="44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80F959E-ADC7-4FDB-AA8A-F93D5BB4178E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rPr>
              <a:t>27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70525" cy="3076575"/>
          </a:xfrm>
          <a:prstGeom prst="rect">
            <a:avLst/>
          </a:prstGeom>
          <a:ln w="0">
            <a:noFill/>
          </a:ln>
        </p:spPr>
      </p:sp>
      <p:sp>
        <p:nvSpPr>
          <p:cNvPr id="9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77040" cy="359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93" name="PlaceHolder 3"/>
          <p:cNvSpPr>
            <a:spLocks noGrp="1"/>
          </p:cNvSpPr>
          <p:nvPr>
            <p:ph type="sldNum" idx="64"/>
          </p:nvPr>
        </p:nvSpPr>
        <p:spPr>
          <a:xfrm>
            <a:off x="3884760" y="8685360"/>
            <a:ext cx="2962440" cy="44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7975B79-996D-47E4-94F0-F0CC0C58F37B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rPr>
              <a:t>28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70525" cy="3076575"/>
          </a:xfrm>
          <a:prstGeom prst="rect">
            <a:avLst/>
          </a:prstGeom>
          <a:ln w="0">
            <a:noFill/>
          </a:ln>
        </p:spPr>
      </p:sp>
      <p:sp>
        <p:nvSpPr>
          <p:cNvPr id="9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77040" cy="359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96" name="PlaceHolder 3"/>
          <p:cNvSpPr>
            <a:spLocks noGrp="1"/>
          </p:cNvSpPr>
          <p:nvPr>
            <p:ph type="sldNum" idx="65"/>
          </p:nvPr>
        </p:nvSpPr>
        <p:spPr>
          <a:xfrm>
            <a:off x="3884760" y="8685360"/>
            <a:ext cx="2962440" cy="44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DA863EB-D950-4C7C-B581-35942262AB64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rPr>
              <a:t>29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70525" cy="3076575"/>
          </a:xfrm>
          <a:prstGeom prst="rect">
            <a:avLst/>
          </a:prstGeom>
          <a:ln w="0">
            <a:noFill/>
          </a:ln>
        </p:spPr>
      </p:sp>
      <p:sp>
        <p:nvSpPr>
          <p:cNvPr id="99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77040" cy="359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99" name="PlaceHolder 3"/>
          <p:cNvSpPr>
            <a:spLocks noGrp="1"/>
          </p:cNvSpPr>
          <p:nvPr>
            <p:ph type="sldNum" idx="66"/>
          </p:nvPr>
        </p:nvSpPr>
        <p:spPr>
          <a:xfrm>
            <a:off x="3884760" y="8685360"/>
            <a:ext cx="2962440" cy="44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B7A60D9-B438-4CAD-8341-4D634EF6A83F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rPr>
              <a:t>30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70525" cy="3076575"/>
          </a:xfrm>
          <a:prstGeom prst="rect">
            <a:avLst/>
          </a:prstGeom>
          <a:ln w="0">
            <a:noFill/>
          </a:ln>
        </p:spPr>
      </p:sp>
      <p:sp>
        <p:nvSpPr>
          <p:cNvPr id="10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77040" cy="359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02" name="PlaceHolder 3"/>
          <p:cNvSpPr>
            <a:spLocks noGrp="1"/>
          </p:cNvSpPr>
          <p:nvPr>
            <p:ph type="sldNum" idx="67"/>
          </p:nvPr>
        </p:nvSpPr>
        <p:spPr>
          <a:xfrm>
            <a:off x="3884760" y="8685360"/>
            <a:ext cx="2962440" cy="44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502486B-1C0F-4CA6-B069-867A5BFFB8A8}" type="slidenum"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+mn-ea"/>
              </a:rPr>
              <a:t>31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90000"/>
              </a:lnSpc>
              <a:buNone/>
              <a:defRPr lang="fr-FR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fr-FR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Modifiez le style du titre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71E2B10-A797-48FF-9517-0EC112EF6214}" type="slidenum"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7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7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7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7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7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 defTabSz="914400">
              <a:lnSpc>
                <a:spcPct val="97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 defTabSz="914400">
              <a:lnSpc>
                <a:spcPct val="97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228600" indent="-228600" algn="l" defTabSz="914400">
              <a:lnSpc>
                <a:spcPct val="97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éditer le format du plan de texte</a:t>
            </a:r>
          </a:p>
          <a:p>
            <a:pPr marL="864000" lvl="1" indent="-324000" algn="l" defTabSz="914400">
              <a:lnSpc>
                <a:spcPct val="97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niveau de plan</a:t>
            </a:r>
          </a:p>
          <a:p>
            <a:pPr marL="1296000" lvl="2" indent="-288000" algn="l" defTabSz="914400">
              <a:lnSpc>
                <a:spcPct val="97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Troisième niveau de plan</a:t>
            </a:r>
          </a:p>
          <a:p>
            <a:pPr marL="1728000" lvl="3" indent="-216000" algn="l" defTabSz="914400">
              <a:lnSpc>
                <a:spcPct val="97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Quatrième niveau de plan</a:t>
            </a:r>
          </a:p>
          <a:p>
            <a:pPr marL="2160000" lvl="4" indent="-216000" algn="l" defTabSz="914400">
              <a:lnSpc>
                <a:spcPct val="97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Cinquième niveau de plan</a:t>
            </a:r>
          </a:p>
          <a:p>
            <a:pPr marL="2592000" lvl="5" indent="-216000" algn="l" defTabSz="914400">
              <a:lnSpc>
                <a:spcPct val="97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Sixième niveau de plan</a:t>
            </a:r>
          </a:p>
          <a:p>
            <a:pPr marL="3024000" lvl="6" indent="-216000" algn="l" defTabSz="914400">
              <a:lnSpc>
                <a:spcPct val="97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Septième niveau de plan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Modifiez le style du titre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modifier les styles du texte du masque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Deuxième niveau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Troisième niveau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Quatrième niveau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Cinquième niveau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DA0101E-B154-4837-BC2B-8DD5267A9BF8}" type="slidenum"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Modifiez le style du titre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modifier les styles du texte du masque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Deuxième niveau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Troisième niveau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Quatrième niveau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Cinquième niveau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D5BD7E5-DE60-476E-AABC-A94E406BCA54}" type="slidenum"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560" cy="2386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90000"/>
              </a:lnSpc>
              <a:buNone/>
              <a:tabLst>
                <a:tab pos="0" algn="l"/>
              </a:tabLst>
              <a:defRPr lang="fr-F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Modifiez le style du titre</a:t>
            </a:r>
            <a:endParaRPr lang="fr-FR" sz="6000" b="0" u="none" strike="noStrike">
              <a:solidFill>
                <a:schemeClr val="dk1"/>
              </a:solidFill>
              <a:effectLst/>
              <a:uFillTx/>
              <a:latin typeface="Aptos Display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20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1E0D57B-8CB3-4AB4-9BEE-E49E02FEEEB0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64000" lvl="1" indent="-324000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296000" lvl="2" indent="-288000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28000" lvl="3" indent="-216000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160000" lvl="4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Diapositive de titr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560" cy="2386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90000"/>
              </a:lnSpc>
              <a:buNone/>
              <a:defRPr lang="fr-FR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fr-FR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Texte du titre</a:t>
            </a: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●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75000"/>
              <a:buFont typeface="Arial"/>
              <a:buChar char="−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●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75000"/>
              <a:buFont typeface="Arial"/>
              <a:buChar char="−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●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432000" indent="-3240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●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Texte niveau 1</a:t>
            </a:r>
          </a:p>
          <a:p>
            <a:pPr marL="993600" lvl="1" indent="-4536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75000"/>
              <a:buFont typeface="Arial"/>
              <a:buChar char="−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Texte niveau 2</a:t>
            </a:r>
          </a:p>
          <a:p>
            <a:pPr marL="1455840" lvl="2" indent="-44784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●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Texte niveau 3</a:t>
            </a:r>
          </a:p>
          <a:p>
            <a:pPr marL="1847880" lvl="3" indent="-33588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75000"/>
              <a:buFont typeface="Arial"/>
              <a:buChar char="−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Texte niveau 4</a:t>
            </a:r>
          </a:p>
          <a:p>
            <a:pPr marL="2246400" lvl="4" indent="-302400" algn="l" defTabSz="914400">
              <a:lnSpc>
                <a:spcPct val="90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●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Texte niveau 5</a:t>
            </a:r>
          </a:p>
        </p:txBody>
      </p:sp>
      <p:sp>
        <p:nvSpPr>
          <p:cNvPr id="24" name="PlaceHolder 3"/>
          <p:cNvSpPr>
            <a:spLocks noGrp="1"/>
          </p:cNvSpPr>
          <p:nvPr>
            <p:ph type="sldNum" idx="1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26D1FA0-F3D7-466E-9ECC-F05B64FF20C6}" type="slidenum"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Standar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33560" cy="2377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90000"/>
              </a:lnSpc>
              <a:buNone/>
              <a:tabLst>
                <a:tab pos="0" algn="l"/>
              </a:tabLst>
              <a:defRPr lang="fr-F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fr-F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Modifiez le style du titre</a:t>
            </a:r>
          </a:p>
        </p:txBody>
      </p:sp>
      <p:sp>
        <p:nvSpPr>
          <p:cNvPr id="26" name="PlaceHolder 2"/>
          <p:cNvSpPr>
            <a:spLocks noGrp="1"/>
          </p:cNvSpPr>
          <p:nvPr>
            <p:ph type="dt" idx="14"/>
          </p:nvPr>
        </p:nvSpPr>
        <p:spPr>
          <a:xfrm>
            <a:off x="838080" y="6356520"/>
            <a:ext cx="2732760" cy="35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ftr" idx="15"/>
          </p:nvPr>
        </p:nvSpPr>
        <p:spPr>
          <a:xfrm>
            <a:off x="4038480" y="6356520"/>
            <a:ext cx="4104360" cy="35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28" name="PlaceHolder 4"/>
          <p:cNvSpPr>
            <a:spLocks noGrp="1"/>
          </p:cNvSpPr>
          <p:nvPr>
            <p:ph type="sldNum" idx="16"/>
          </p:nvPr>
        </p:nvSpPr>
        <p:spPr>
          <a:xfrm>
            <a:off x="8610480" y="6356520"/>
            <a:ext cx="2732760" cy="35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1615AAB-7332-4B97-A1D3-60A7A5EAF90B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2360" cy="396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Modifiez le style du titre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modifier les styles du texte du masque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Deuxième niveau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Troisième niveau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Quatrième niveau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Cinquième niveau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dt" idx="1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ftr" idx="1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34" name="PlaceHolder 5"/>
          <p:cNvSpPr>
            <a:spLocks noGrp="1"/>
          </p:cNvSpPr>
          <p:nvPr>
            <p:ph type="sldNum" idx="1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58A6E63-B654-481C-B817-CD883BE22682}" type="slidenum"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re de sec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fr-FR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fr-FR" sz="60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Modifiez le style du titre</a:t>
            </a: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fr-FR" sz="24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Cliquez pour modifier les styles du texte du masque</a:t>
            </a:r>
          </a:p>
        </p:txBody>
      </p:sp>
      <p:sp>
        <p:nvSpPr>
          <p:cNvPr id="37" name="PlaceHolder 3"/>
          <p:cNvSpPr>
            <a:spLocks noGrp="1"/>
          </p:cNvSpPr>
          <p:nvPr>
            <p:ph type="dt" idx="2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ftr" idx="2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39" name="PlaceHolder 5"/>
          <p:cNvSpPr>
            <a:spLocks noGrp="1"/>
          </p:cNvSpPr>
          <p:nvPr>
            <p:ph type="sldNum" idx="2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2819CC-3D17-4320-946B-3D80B2846204}" type="slidenum"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Modifiez le style du titre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modifier les styles du texte du masque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Deuxième niveau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Troisième niveau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Quatrième niveau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Cinquième niveau</a:t>
            </a: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modifier les styles du texte du masque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Deuxième niveau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Troisième niveau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Quatrième niveau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Cinquième niveau</a:t>
            </a:r>
          </a:p>
        </p:txBody>
      </p:sp>
      <p:sp>
        <p:nvSpPr>
          <p:cNvPr id="43" name="PlaceHolder 4"/>
          <p:cNvSpPr>
            <a:spLocks noGrp="1"/>
          </p:cNvSpPr>
          <p:nvPr>
            <p:ph type="dt" idx="2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ftr" idx="2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45" name="PlaceHolder 6"/>
          <p:cNvSpPr>
            <a:spLocks noGrp="1"/>
          </p:cNvSpPr>
          <p:nvPr>
            <p:ph type="sldNum" idx="2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19D7AC5-2D20-4886-B640-C11A87F155AB}" type="slidenum"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a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Modifiez le style du titre</a:t>
            </a: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modifier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modifier les styles du texte du masque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Deuxième niveau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Troisième niveau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Quatrième niveau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Cinquième niveau</a:t>
            </a: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modifier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modifier les styles du texte du masque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Deuxième niveau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Troisième niveau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Quatrième niveau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Cinquième niveau</a:t>
            </a:r>
          </a:p>
        </p:txBody>
      </p:sp>
      <p:sp>
        <p:nvSpPr>
          <p:cNvPr id="51" name="PlaceHolder 6"/>
          <p:cNvSpPr>
            <a:spLocks noGrp="1"/>
          </p:cNvSpPr>
          <p:nvPr>
            <p:ph type="dt" idx="2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ftr" idx="2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53" name="PlaceHolder 8"/>
          <p:cNvSpPr>
            <a:spLocks noGrp="1"/>
          </p:cNvSpPr>
          <p:nvPr>
            <p:ph type="sldNum" idx="2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230815F-F8D5-4F6F-90A7-7A5A5E285CA3}" type="slidenum"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Modifiez le style du titre</a:t>
            </a:r>
          </a:p>
        </p:txBody>
      </p:sp>
      <p:sp>
        <p:nvSpPr>
          <p:cNvPr id="55" name="PlaceHolder 2"/>
          <p:cNvSpPr>
            <a:spLocks noGrp="1"/>
          </p:cNvSpPr>
          <p:nvPr>
            <p:ph type="dt" idx="2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ftr" idx="3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57" name="PlaceHolder 4"/>
          <p:cNvSpPr>
            <a:spLocks noGrp="1"/>
          </p:cNvSpPr>
          <p:nvPr>
            <p:ph type="sldNum" idx="3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DD91074-1CD2-495F-9641-F610FDBAB0A0}" type="slidenum"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dt" idx="3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ftr" idx="3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60" name="PlaceHolder 3"/>
          <p:cNvSpPr>
            <a:spLocks noGrp="1"/>
          </p:cNvSpPr>
          <p:nvPr>
            <p:ph type="sldNum" idx="3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292F795-F694-4725-B7F3-2511B1FDA86A}" type="slidenum"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u avec légen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Modifiez le style du titre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modifier les styles du texte du masque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Deuxième niveau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Troisième niveau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Quatrième niveau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Cinquième niveau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modifier les styles du texte du masque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dt" idx="3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66" name="PlaceHolder 6"/>
          <p:cNvSpPr>
            <a:spLocks noGrp="1"/>
          </p:cNvSpPr>
          <p:nvPr>
            <p:ph type="sldNum" idx="3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37771C3-1CC1-45A5-8DE4-99EE0778458A}" type="slidenum"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age avec légen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ptos Display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ptos Display"/>
              </a:rPr>
              <a:t>Modifiez le style du titre</a:t>
            </a: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éditer le format du plan de texte</a:t>
            </a:r>
          </a:p>
          <a:p>
            <a:pPr marL="457200"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niveau de plan</a:t>
            </a:r>
          </a:p>
          <a:p>
            <a:pPr marL="914400"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Troisième niveau de plan</a:t>
            </a:r>
          </a:p>
          <a:p>
            <a:pPr marL="1371600"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Quatrième niveau de plan</a:t>
            </a:r>
          </a:p>
          <a:p>
            <a:pPr marL="1828800"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Cinquième niveau de plan</a:t>
            </a:r>
          </a:p>
          <a:p>
            <a:pPr marL="2286000"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Sixième niveau de plan</a:t>
            </a:r>
          </a:p>
          <a:p>
            <a:pPr marL="2743200"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Septième niveau de plan</a:t>
            </a: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Cliquez pour modifier les styles du texte du masque</a:t>
            </a:r>
          </a:p>
        </p:txBody>
      </p:sp>
      <p:sp>
        <p:nvSpPr>
          <p:cNvPr id="70" name="PlaceHolder 4"/>
          <p:cNvSpPr>
            <a:spLocks noGrp="1"/>
          </p:cNvSpPr>
          <p:nvPr>
            <p:ph type="dt" idx="3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ftr" idx="3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&lt;pied de page&gt;</a:t>
            </a:r>
          </a:p>
        </p:txBody>
      </p:sp>
      <p:sp>
        <p:nvSpPr>
          <p:cNvPr id="72" name="PlaceHolder 6"/>
          <p:cNvSpPr>
            <a:spLocks noGrp="1"/>
          </p:cNvSpPr>
          <p:nvPr>
            <p:ph type="sldNum" idx="4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8C78276-200C-4D3E-B665-8A46FCCA8C02}" type="slidenum">
              <a:rPr lang="fr-FR" sz="1200" b="0" u="none" strike="noStrik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ZoneTexte 6"/>
          <p:cNvSpPr/>
          <p:nvPr/>
        </p:nvSpPr>
        <p:spPr>
          <a:xfrm>
            <a:off x="1540440" y="2762727"/>
            <a:ext cx="9377640" cy="144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4400" b="1" u="none" strike="noStrike" dirty="0">
                <a:solidFill>
                  <a:srgbClr val="070190"/>
                </a:solidFill>
                <a:effectLst/>
                <a:uFillTx/>
                <a:latin typeface="Marianne"/>
              </a:rPr>
              <a:t>Brevet National des Métiers d’Art</a:t>
            </a:r>
            <a:endParaRPr lang="fr-FR" sz="44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4400" b="1" u="none" strike="noStrike" dirty="0">
                <a:solidFill>
                  <a:srgbClr val="070190"/>
                </a:solidFill>
                <a:effectLst/>
                <a:uFillTx/>
                <a:latin typeface="Marianne"/>
              </a:rPr>
              <a:t>(BNMA)</a:t>
            </a:r>
            <a:endParaRPr lang="fr-FR" sz="44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06B4A670-6A64-887E-57C6-E3A865E631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323592"/>
            <a:ext cx="1719944" cy="13253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ZoneTexte 1"/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  <p:sp>
        <p:nvSpPr>
          <p:cNvPr id="96" name="ZoneTexte 2"/>
          <p:cNvSpPr/>
          <p:nvPr/>
        </p:nvSpPr>
        <p:spPr>
          <a:xfrm>
            <a:off x="5177520" y="901800"/>
            <a:ext cx="4693680" cy="144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44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Présentation du 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r>
              <a:rPr lang="fr-FR" sz="44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diplôme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7" name="Rectangle 3"/>
          <p:cNvSpPr/>
          <p:nvPr/>
        </p:nvSpPr>
        <p:spPr>
          <a:xfrm>
            <a:off x="10094400" y="0"/>
            <a:ext cx="2097000" cy="685764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98" name="ZoneTexte 8"/>
          <p:cNvSpPr/>
          <p:nvPr/>
        </p:nvSpPr>
        <p:spPr>
          <a:xfrm>
            <a:off x="9857160" y="323640"/>
            <a:ext cx="1307880" cy="240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5000" b="1" u="none" strike="noStrike">
                <a:solidFill>
                  <a:schemeClr val="lt1"/>
                </a:solidFill>
                <a:effectLst/>
                <a:uFillTx/>
                <a:latin typeface="Aptos"/>
              </a:rPr>
              <a:t>1</a:t>
            </a:r>
            <a:endParaRPr lang="fr-FR" sz="15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" name="Image 1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18F6850A-3739-EAD9-CC14-11AEFDAFC4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323592"/>
            <a:ext cx="1719944" cy="13253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ZoneTexte 7"/>
          <p:cNvSpPr/>
          <p:nvPr/>
        </p:nvSpPr>
        <p:spPr>
          <a:xfrm>
            <a:off x="846360" y="2012760"/>
            <a:ext cx="10765800" cy="444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Un secteur des métiers d’art riche et en tension : 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Secteur des métiers d’art :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60 000 entreprises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, le plus souvent unipersonnelles – chiffre d’affaires de 19Mds€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Au-delà du secteur :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industries du luxe qui s’appuient sur certains métiers d’art (ex : bijouterie, horlogerie, maroquinerie, sellerie, métiers de la mode, etc.)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Savoir-faire d’excellence reconnus à l’international,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avec des secteurs économiques porteurs d’emplois et en forte croissance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Une pyramide des âges vieillissante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notamment dans les industries du luxe et les TPE-PME des métiers d’art, en demande d’emplois hautement qualifiés en termes de technicité et d’expertise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7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7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7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0" name="Rectangle 2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01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2" name="ZoneTexte 4"/>
          <p:cNvSpPr/>
          <p:nvPr/>
        </p:nvSpPr>
        <p:spPr>
          <a:xfrm>
            <a:off x="1128600" y="889920"/>
            <a:ext cx="1020096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1.1 - Contexte de la transformation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0DBAD97-5CA8-6105-F133-1B02AC4FEDA7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ZoneTexte 7"/>
          <p:cNvSpPr/>
          <p:nvPr/>
        </p:nvSpPr>
        <p:spPr>
          <a:xfrm>
            <a:off x="846360" y="1332360"/>
            <a:ext cx="10765800" cy="4677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Une voie de formation initiale en difficulté pour répondre aux besoins du secteur : 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Une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problématique de lisibilité des diplômes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et des parcours de formation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Une problématique d’attractivité pour les publics issus de 3</a:t>
            </a:r>
            <a:r>
              <a:rPr lang="fr-FR" sz="1600" b="1" u="none" strike="noStrike" baseline="30000">
                <a:solidFill>
                  <a:schemeClr val="dk1"/>
                </a:solidFill>
                <a:effectLst/>
                <a:uFillTx/>
                <a:latin typeface="Marianne"/>
              </a:rPr>
              <a:t>ème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r>
              <a:rPr lang="fr-FR" sz="1600" b="0" i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(données Orion 2023)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: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Un taux de pression moyen en CAP métiers d’art de 0,89 </a:t>
            </a:r>
            <a:r>
              <a:rPr lang="fr-FR" sz="1600" b="0" i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en fléchissement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i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Des taux en BCP AMA situés en moyenne à 0,9 (10% de places vacantes au niveau national)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En parallèle, des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CAP très attractifs pour un public post niveaux 3, 4 ou +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Une insertion professionnelle complexe </a:t>
            </a:r>
            <a:r>
              <a:rPr lang="fr-FR" sz="1600" b="0" i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(données Orion 2023)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: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en moyenne &lt;20% au sortir d’un CAP métiers d’art / 42% au sortir d’un BMA.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Une alternance très réduite :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7% des effectifs en BMA publics.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Une faible poursuite d’études en DNMADE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5" name="Rectangle 2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06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7" name="ZoneTexte 4"/>
          <p:cNvSpPr/>
          <p:nvPr/>
        </p:nvSpPr>
        <p:spPr>
          <a:xfrm>
            <a:off x="1519920" y="672480"/>
            <a:ext cx="1020096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1.1 - Contexte de la transformation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E27D836-0846-2260-03FF-6A2CB5FAFEAC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ZoneTexte 7"/>
          <p:cNvSpPr/>
          <p:nvPr/>
        </p:nvSpPr>
        <p:spPr>
          <a:xfrm>
            <a:off x="846360" y="1518120"/>
            <a:ext cx="10765800" cy="316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Objectifs de la transformation en 3 axes majeurs : 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ptos Display"/>
              <a:buAutoNum type="arabicPeriod"/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Permettre une meilleure lisibilité des parcours pour les plus jeunes publics sortant de 3</a:t>
            </a:r>
            <a:r>
              <a:rPr lang="fr-FR" sz="1800" b="1" u="none" strike="noStrike" baseline="30000">
                <a:solidFill>
                  <a:schemeClr val="dk1"/>
                </a:solidFill>
                <a:effectLst/>
                <a:uFillTx/>
                <a:latin typeface="Marianne"/>
              </a:rPr>
              <a:t>ème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ptos Display"/>
              <a:buAutoNum type="arabicPeriod"/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Affirmer une identité métiers d’art au sein de la voie professionnelle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ptos Display"/>
              <a:buAutoNum type="arabicPeriod"/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Rendre l’offre flexible, pour permettre des parcours diversifiés en termes d’insertion et de poursuites d’études, ouverts à des publics et des aspirations très différentes.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0" name="Rectangle 2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11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2" name="ZoneTexte 1"/>
          <p:cNvSpPr/>
          <p:nvPr/>
        </p:nvSpPr>
        <p:spPr>
          <a:xfrm>
            <a:off x="1519920" y="672480"/>
            <a:ext cx="1020096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1.1 - Contexte de la transformation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AF475A9-6617-6C95-54BC-CFD029E7C6C5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ZoneTexte 7"/>
          <p:cNvSpPr/>
          <p:nvPr/>
        </p:nvSpPr>
        <p:spPr>
          <a:xfrm>
            <a:off x="846360" y="1737360"/>
            <a:ext cx="10765800" cy="452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Depuis avril 2025 :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une organisation et une méthode d’écriture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concertées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; travail rendu possible par une approche simultanée de l’écriture de référentiels harmonisés.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Mise en cohérence des écritures du BNMA avec celles des référentiels des CAP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actuellement rénovés, pour une lisibilité accrue des parcours.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Un travail mené avec les représentants des spécialités professionnelles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: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00240" lvl="2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2 rassemblements en présentiel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avec une cinquantaine de professionnels de toutes les spécialités concernées (11 référentiels) : 24 septembre et 19 novembre 2025 (date de finalisation des RAP) ;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14400"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00240" lvl="2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Plusieurs réunions en présentiel ou à distance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pour chaque spécialité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, pour aboutir à l’écriture des 4 référentiels présentés : </a:t>
            </a:r>
            <a:r>
              <a:rPr lang="fr-FR" sz="1600" b="0" i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bijouterie / ébénisterie / horlogerie / maroquinerie de haute facture.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7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5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5" name="Rectangle 2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16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7" name="ZoneTexte 4"/>
          <p:cNvSpPr/>
          <p:nvPr/>
        </p:nvSpPr>
        <p:spPr>
          <a:xfrm>
            <a:off x="1128600" y="889920"/>
            <a:ext cx="1020096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1.2 - Conduite des travaux d’écriture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FA09386-666A-8066-990C-E68355C40DAD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2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20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1" name="ZoneTexte 1"/>
          <p:cNvSpPr/>
          <p:nvPr/>
        </p:nvSpPr>
        <p:spPr>
          <a:xfrm>
            <a:off x="1519920" y="627120"/>
            <a:ext cx="1020096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1.2 - Conduite des travaux d’écriture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2" name="ZoneTexte 5"/>
          <p:cNvSpPr/>
          <p:nvPr/>
        </p:nvSpPr>
        <p:spPr>
          <a:xfrm>
            <a:off x="954720" y="1779120"/>
            <a:ext cx="10906560" cy="380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Un travail d’écriture principalement mené par </a:t>
            </a:r>
            <a:r>
              <a:rPr lang="fr-FR" sz="1600" b="1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transformation des diplômes existants de niveau 4</a:t>
            </a:r>
            <a:r>
              <a:rPr lang="fr-FR" sz="1600" b="0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fr-FR" sz="1600" b="0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(BMA dans cette première vague) hormis une création ex nihilo du BNMA Maroquinerie de Haute Facture.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600" b="0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Maintien d’une exigence liée au </a:t>
            </a:r>
            <a:r>
              <a:rPr lang="fr-FR" sz="1600" b="1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caractère patrimonial </a:t>
            </a:r>
            <a:r>
              <a:rPr lang="fr-FR" sz="1600" b="0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des métiers d’art avec une intégration / un renforcement lié à des </a:t>
            </a:r>
            <a:r>
              <a:rPr lang="fr-FR" sz="1600" b="1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enjeux contemporains.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600" b="0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Un travail collectif qui a permis un </a:t>
            </a:r>
            <a:r>
              <a:rPr lang="fr-FR" sz="1600" b="1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repositionnement des diplômes métiers d’art portés par l’Éducation nationale </a:t>
            </a:r>
            <a:r>
              <a:rPr lang="fr-FR" sz="1600" b="0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tenant compte des attendus et des besoins de chaque spécialité.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600" b="1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une vingtaine de spécialités de BNMA en cours d’écriture : </a:t>
            </a:r>
            <a:r>
              <a:rPr lang="fr-FR" sz="1600" b="0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céramique, broderie, ferronnerie, facture instrumentale, orfèvrerie, reliure, armurerie, tapisserie d’ameublement, arts graphiques (plusieurs options) arts de la dentelle, du verre, de la pierre, …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fr-FR" sz="15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401E40-E845-4CBC-224F-685D598CAE16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ZoneTexte 7"/>
          <p:cNvSpPr/>
          <p:nvPr/>
        </p:nvSpPr>
        <p:spPr>
          <a:xfrm>
            <a:off x="846360" y="1182240"/>
            <a:ext cx="10765800" cy="86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fr-FR" sz="17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Décret no 2026-88 du 13 février 2026 portant création du brevet national des métiers d’art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5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5" name="Rectangle 2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26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7" name="ZoneTexte 4"/>
          <p:cNvSpPr/>
          <p:nvPr/>
        </p:nvSpPr>
        <p:spPr>
          <a:xfrm>
            <a:off x="1128600" y="889920"/>
            <a:ext cx="1020096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1.3 - Éléments saillants du décret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8" name="ZoneTexte 1"/>
          <p:cNvSpPr/>
          <p:nvPr/>
        </p:nvSpPr>
        <p:spPr>
          <a:xfrm>
            <a:off x="846360" y="2044080"/>
            <a:ext cx="7940160" cy="280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Objet :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création du brevet national des métiers d’art, diplôme de niveau 4, </a:t>
            </a:r>
            <a:r>
              <a:rPr lang="fr-FR" sz="1600" b="1" u="none" strike="noStrike">
                <a:solidFill>
                  <a:srgbClr val="C00000"/>
                </a:solidFill>
                <a:effectLst/>
                <a:uFillTx/>
                <a:latin typeface="Marianne"/>
              </a:rPr>
              <a:t>conférant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, à l’issue d’une formation professionnelle relevant du domaine des métiers d’art, </a:t>
            </a:r>
            <a:r>
              <a:rPr lang="fr-FR" sz="1600" b="1" u="none" strike="noStrike">
                <a:solidFill>
                  <a:srgbClr val="C00000"/>
                </a:solidFill>
                <a:effectLst/>
                <a:uFillTx/>
                <a:latin typeface="Marianne"/>
              </a:rPr>
              <a:t>les mêmes droits que ceux qui s’attachent au succès au baccalauréat, notamment l’accès aux études supérieures. 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Art. D.337-183 : Il atteste que son titulaire est apte à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promouvoir l’innovation, à conserver et transmettre les techniques traditionnelles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dans le secteur professionnel concerné. 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29" name="Image 6" descr="Une image contenant texte, capture d’écran, document, Police&#10;&#10;Le contenu généré par l’IA peut être incorrect."/>
          <p:cNvPicPr/>
          <p:nvPr/>
        </p:nvPicPr>
        <p:blipFill>
          <a:blip r:embed="rId3"/>
          <a:stretch/>
        </p:blipFill>
        <p:spPr>
          <a:xfrm>
            <a:off x="8939880" y="2351880"/>
            <a:ext cx="2781000" cy="3853800"/>
          </a:xfrm>
          <a:prstGeom prst="rect">
            <a:avLst/>
          </a:prstGeom>
          <a:noFill/>
          <a:ln w="12700">
            <a:solidFill>
              <a:srgbClr val="070190"/>
            </a:solidFill>
            <a:round/>
          </a:ln>
          <a:effectLst>
            <a:outerShdw blurRad="207360" dist="64080" algn="ctr" rotWithShape="0">
              <a:schemeClr val="bg1">
                <a:lumMod val="65000"/>
              </a:schemeClr>
            </a:outerShdw>
          </a:effec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50F2389-EDF8-4C9D-AF48-6834B7CEF6C9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2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32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3" name="ZoneTexte 1"/>
          <p:cNvSpPr/>
          <p:nvPr/>
        </p:nvSpPr>
        <p:spPr>
          <a:xfrm>
            <a:off x="817560" y="2044080"/>
            <a:ext cx="9083160" cy="356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Positionnements réglementaires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Art. D. 337-188.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– Sont admis, en cours de cycle, en deuxième année de formation dans les établissements mentionnés à l’article D. 337-187, sur demande de la famille ou de l’élève s’il est majeur, et après avis du conseil de classe de l’établissement d’origine,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les candidats titulaires d’un diplôme de niveau 3 obtenu à la session précédant l’inscription, dans une spécialité en cohérence avec celle du brevet national des métiers d’art préparé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. 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Art. D. 337-189. – Sur décision du recteur d’académie prise après avis de l’équipe pédagogique de la classe de l’établissement d’accueil,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peuvent également être admis en formation sous statut scolaire des candidats qui ne relèvent pas des articles (...) D. 337-188. 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34" name="Image 6" descr="Une image contenant texte, capture d’écran, document, Police&#10;&#10;Le contenu généré par l’IA peut être incorrect."/>
          <p:cNvPicPr/>
          <p:nvPr/>
        </p:nvPicPr>
        <p:blipFill>
          <a:blip r:embed="rId3"/>
          <a:stretch/>
        </p:blipFill>
        <p:spPr>
          <a:xfrm>
            <a:off x="10233360" y="2700720"/>
            <a:ext cx="1627920" cy="2256120"/>
          </a:xfrm>
          <a:prstGeom prst="rect">
            <a:avLst/>
          </a:prstGeom>
          <a:noFill/>
          <a:ln w="12700">
            <a:solidFill>
              <a:srgbClr val="070190"/>
            </a:solidFill>
            <a:round/>
          </a:ln>
          <a:effectLst>
            <a:outerShdw blurRad="207360" dist="64080" algn="ctr" rotWithShape="0">
              <a:schemeClr val="bg1">
                <a:lumMod val="65000"/>
              </a:schemeClr>
            </a:outerShdw>
          </a:effectLst>
        </p:spPr>
      </p:pic>
      <p:sp>
        <p:nvSpPr>
          <p:cNvPr id="135" name="ZoneTexte 5"/>
          <p:cNvSpPr/>
          <p:nvPr/>
        </p:nvSpPr>
        <p:spPr>
          <a:xfrm>
            <a:off x="1519920" y="627120"/>
            <a:ext cx="1020096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1.3 - Éléments saillants du décret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788818F-C8AF-0758-E112-03386401F4BF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2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38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9" name="ZoneTexte 4"/>
          <p:cNvSpPr/>
          <p:nvPr/>
        </p:nvSpPr>
        <p:spPr>
          <a:xfrm>
            <a:off x="1519920" y="627120"/>
            <a:ext cx="1020096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1.3 - Éléments saillants du décret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0" name="ZoneTexte 1"/>
          <p:cNvSpPr/>
          <p:nvPr/>
        </p:nvSpPr>
        <p:spPr>
          <a:xfrm>
            <a:off x="862920" y="2575800"/>
            <a:ext cx="8938800" cy="221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Périodes de Formation en Milieu Professionnel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Art. D. 337-195.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Pour chaque spécialité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 brevet national des métiers d’art, la durée de la formation en milieu professionnel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est fixée par les arrêtés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mentionnés à l’article D. 337-184*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* </a:t>
            </a:r>
            <a:r>
              <a:rPr lang="fr-FR" sz="18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16 semaines </a:t>
            </a:r>
            <a:r>
              <a:rPr lang="fr-FR" sz="1800" b="0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de PFMP pour les 4 référentiels parus.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41" name="Image 8" descr="Une image contenant texte, capture d’écran, document, Police&#10;&#10;Le contenu généré par l’IA peut être incorrect."/>
          <p:cNvPicPr/>
          <p:nvPr/>
        </p:nvPicPr>
        <p:blipFill>
          <a:blip r:embed="rId3"/>
          <a:stretch/>
        </p:blipFill>
        <p:spPr>
          <a:xfrm>
            <a:off x="10233360" y="2700720"/>
            <a:ext cx="1627920" cy="2256120"/>
          </a:xfrm>
          <a:prstGeom prst="rect">
            <a:avLst/>
          </a:prstGeom>
          <a:noFill/>
          <a:ln w="12700">
            <a:solidFill>
              <a:srgbClr val="070190"/>
            </a:solidFill>
            <a:round/>
          </a:ln>
          <a:effectLst>
            <a:outerShdw blurRad="207360" dist="64080" algn="ctr" rotWithShape="0">
              <a:schemeClr val="bg1">
                <a:lumMod val="65000"/>
              </a:schemeClr>
            </a:outerShdw>
          </a:effec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D408FB-507C-FFA3-AE14-037CCE792570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2"/>
          <p:cNvSpPr/>
          <p:nvPr/>
        </p:nvSpPr>
        <p:spPr>
          <a:xfrm>
            <a:off x="330120" y="1116360"/>
            <a:ext cx="101160" cy="574128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44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5" name="ZoneTexte 1"/>
          <p:cNvSpPr/>
          <p:nvPr/>
        </p:nvSpPr>
        <p:spPr>
          <a:xfrm>
            <a:off x="846360" y="1116360"/>
            <a:ext cx="9254880" cy="495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Épreuves certificatives du diplôme : 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Six épreuves obligatoires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(avec une ou plusieurs unités constitutives)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00240" lvl="2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dont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2 professionnelles </a:t>
            </a:r>
            <a:r>
              <a:rPr lang="fr-FR" sz="1600" b="0" i="1" u="none" strike="noStrike">
                <a:solidFill>
                  <a:srgbClr val="C00000"/>
                </a:solidFill>
                <a:effectLst/>
                <a:uFillTx/>
                <a:latin typeface="Marianne"/>
              </a:rPr>
              <a:t>(développé ultérieurement)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Deux épreuves facultatives : 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200240" lvl="2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Langue vivante (étrangère ou régionale / Langue des signes) / Mobilité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14400"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Conditions de délivrance du diplôme : 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Admission après délibération du jury :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moyenne générale = ou &gt; 10/20 (ensemble des épreuves prévues)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Ajournement :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moyenne générale &lt; 8/20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Épreuves de contrôle :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moyennes comprises entre 8 et 10/20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Présence de mentions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Jury :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présidé par un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enseignant – chercheur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/ Professeurs de l’enseignement public / Au moins 1 professeur Privé sous contrat (sauf impossibilité) / 1/3 au moins de membres de la profession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Le jury peut statuer si cet équilibre n’est pas atteint.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6" name="ZoneTexte 5"/>
          <p:cNvSpPr/>
          <p:nvPr/>
        </p:nvSpPr>
        <p:spPr>
          <a:xfrm>
            <a:off x="1519920" y="627120"/>
            <a:ext cx="1020096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1.3 - Éléments saillants du décret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47" name="Image 13" descr="Une image contenant texte, capture d’écran, document, Police&#10;&#10;Le contenu généré par l’IA peut être incorrect."/>
          <p:cNvPicPr/>
          <p:nvPr/>
        </p:nvPicPr>
        <p:blipFill>
          <a:blip r:embed="rId3"/>
          <a:stretch/>
        </p:blipFill>
        <p:spPr>
          <a:xfrm>
            <a:off x="10233360" y="2700720"/>
            <a:ext cx="1627920" cy="2256120"/>
          </a:xfrm>
          <a:prstGeom prst="rect">
            <a:avLst/>
          </a:prstGeom>
          <a:noFill/>
          <a:ln w="12700">
            <a:solidFill>
              <a:srgbClr val="070190"/>
            </a:solidFill>
            <a:round/>
          </a:ln>
          <a:effectLst>
            <a:outerShdw blurRad="207360" dist="64080" algn="ctr" rotWithShape="0">
              <a:schemeClr val="bg1">
                <a:lumMod val="65000"/>
              </a:schemeClr>
            </a:outerShdw>
          </a:effec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D0906A8-871F-C719-A5A2-E01D680BF926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2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50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1" name="ZoneTexte 4"/>
          <p:cNvSpPr/>
          <p:nvPr/>
        </p:nvSpPr>
        <p:spPr>
          <a:xfrm>
            <a:off x="1128600" y="621360"/>
            <a:ext cx="1020096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1.4 – Transformation des diplômes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152" name="Connecteur droit avec flèche 51"/>
          <p:cNvCxnSpPr/>
          <p:nvPr/>
        </p:nvCxnSpPr>
        <p:spPr>
          <a:xfrm flipV="1">
            <a:off x="1928160" y="1624320"/>
            <a:ext cx="360" cy="3907080"/>
          </a:xfrm>
          <a:prstGeom prst="straightConnector1">
            <a:avLst/>
          </a:prstGeom>
          <a:ln w="508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153" name="Rectangle 16"/>
          <p:cNvSpPr/>
          <p:nvPr/>
        </p:nvSpPr>
        <p:spPr>
          <a:xfrm>
            <a:off x="1154880" y="3208320"/>
            <a:ext cx="1527480" cy="48348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1</a:t>
            </a:r>
            <a:r>
              <a:rPr lang="fr-FR" sz="12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ère</a:t>
            </a: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 Bac PRO AMA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4" name="Rectangle 17"/>
          <p:cNvSpPr/>
          <p:nvPr/>
        </p:nvSpPr>
        <p:spPr>
          <a:xfrm>
            <a:off x="1154880" y="3853440"/>
            <a:ext cx="1527480" cy="48348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2</a:t>
            </a:r>
            <a:r>
              <a:rPr lang="fr-FR" sz="12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nde</a:t>
            </a: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 Bac PRO AMA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5" name="Rectangle 8"/>
          <p:cNvSpPr/>
          <p:nvPr/>
        </p:nvSpPr>
        <p:spPr>
          <a:xfrm>
            <a:off x="1154880" y="2570400"/>
            <a:ext cx="1527480" cy="48348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T</a:t>
            </a:r>
            <a:r>
              <a:rPr lang="fr-FR" sz="12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ale</a:t>
            </a: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 Bac PRO AMA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6" name="Rectangle 9"/>
          <p:cNvSpPr/>
          <p:nvPr/>
        </p:nvSpPr>
        <p:spPr>
          <a:xfrm>
            <a:off x="1144080" y="5340240"/>
            <a:ext cx="1527480" cy="595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3</a:t>
            </a:r>
            <a:r>
              <a:rPr lang="fr-FR" sz="14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ème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7" name="Rectangle 21"/>
          <p:cNvSpPr/>
          <p:nvPr/>
        </p:nvSpPr>
        <p:spPr>
          <a:xfrm>
            <a:off x="1144080" y="1270440"/>
            <a:ext cx="5107680" cy="3535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Parcours actuels menant à un niveau 4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158" name="Connecteur droit avec flèche 51"/>
          <p:cNvCxnSpPr/>
          <p:nvPr/>
        </p:nvCxnSpPr>
        <p:spPr>
          <a:xfrm flipH="1" flipV="1">
            <a:off x="10261800" y="1624320"/>
            <a:ext cx="5040" cy="3907080"/>
          </a:xfrm>
          <a:prstGeom prst="straightConnector1">
            <a:avLst/>
          </a:prstGeom>
          <a:ln w="508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159" name="Rectangle 17"/>
          <p:cNvSpPr/>
          <p:nvPr/>
        </p:nvSpPr>
        <p:spPr>
          <a:xfrm>
            <a:off x="9475920" y="3853440"/>
            <a:ext cx="1527480" cy="4834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CAP 2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0" name="Rectangle 13"/>
          <p:cNvSpPr/>
          <p:nvPr/>
        </p:nvSpPr>
        <p:spPr>
          <a:xfrm>
            <a:off x="9475920" y="5340240"/>
            <a:ext cx="1527480" cy="595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3</a:t>
            </a:r>
            <a:r>
              <a:rPr lang="fr-FR" sz="14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ème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1" name="Rectangle 17"/>
          <p:cNvSpPr/>
          <p:nvPr/>
        </p:nvSpPr>
        <p:spPr>
          <a:xfrm>
            <a:off x="9475920" y="4500720"/>
            <a:ext cx="1527480" cy="48348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CAP 1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162" name="Connecteur droit avec flèche 51"/>
          <p:cNvCxnSpPr/>
          <p:nvPr/>
        </p:nvCxnSpPr>
        <p:spPr>
          <a:xfrm flipV="1">
            <a:off x="3716280" y="1624320"/>
            <a:ext cx="360" cy="3907080"/>
          </a:xfrm>
          <a:prstGeom prst="straightConnector1">
            <a:avLst/>
          </a:prstGeom>
          <a:ln w="508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163" name="Rectangle 16"/>
          <p:cNvSpPr/>
          <p:nvPr/>
        </p:nvSpPr>
        <p:spPr>
          <a:xfrm>
            <a:off x="2957040" y="5340240"/>
            <a:ext cx="1527480" cy="595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3</a:t>
            </a:r>
            <a:r>
              <a:rPr lang="fr-FR" sz="14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ème</a:t>
            </a:r>
            <a:r>
              <a:rPr lang="fr-FR" sz="14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 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cxnSp>
        <p:nvCxnSpPr>
          <p:cNvPr id="164" name="Connecteur droit avec flèche 51"/>
          <p:cNvCxnSpPr/>
          <p:nvPr/>
        </p:nvCxnSpPr>
        <p:spPr>
          <a:xfrm flipV="1">
            <a:off x="7783560" y="1624320"/>
            <a:ext cx="360" cy="3907080"/>
          </a:xfrm>
          <a:prstGeom prst="straightConnector1">
            <a:avLst/>
          </a:prstGeom>
          <a:ln w="508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165" name="Rectangle 19"/>
          <p:cNvSpPr/>
          <p:nvPr/>
        </p:nvSpPr>
        <p:spPr>
          <a:xfrm>
            <a:off x="7036200" y="5340240"/>
            <a:ext cx="1527480" cy="595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3</a:t>
            </a:r>
            <a:r>
              <a:rPr lang="fr-FR" sz="14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ème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6" name="Rectangle 16"/>
          <p:cNvSpPr/>
          <p:nvPr/>
        </p:nvSpPr>
        <p:spPr>
          <a:xfrm>
            <a:off x="7031520" y="3213000"/>
            <a:ext cx="1527480" cy="48348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2° BNMA 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7" name="Rectangle 17"/>
          <p:cNvSpPr/>
          <p:nvPr/>
        </p:nvSpPr>
        <p:spPr>
          <a:xfrm>
            <a:off x="7031520" y="3858120"/>
            <a:ext cx="1527480" cy="48348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1</a:t>
            </a:r>
            <a:r>
              <a:rPr lang="fr-FR" sz="12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°</a:t>
            </a: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 BNMA 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8" name="Rectangle 23"/>
          <p:cNvSpPr/>
          <p:nvPr/>
        </p:nvSpPr>
        <p:spPr>
          <a:xfrm>
            <a:off x="7031520" y="2567520"/>
            <a:ext cx="1527480" cy="48348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3° BNMA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69" name="Rectangle 16"/>
          <p:cNvSpPr/>
          <p:nvPr/>
        </p:nvSpPr>
        <p:spPr>
          <a:xfrm>
            <a:off x="2957040" y="3213000"/>
            <a:ext cx="1527480" cy="48348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1</a:t>
            </a:r>
            <a:r>
              <a:rPr lang="fr-FR" sz="12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ère</a:t>
            </a: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 BMA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0" name="Rectangle 17"/>
          <p:cNvSpPr/>
          <p:nvPr/>
        </p:nvSpPr>
        <p:spPr>
          <a:xfrm>
            <a:off x="2957040" y="3858120"/>
            <a:ext cx="1527480" cy="4834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CAP 2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1" name="Rectangle 19"/>
          <p:cNvSpPr/>
          <p:nvPr/>
        </p:nvSpPr>
        <p:spPr>
          <a:xfrm>
            <a:off x="2957040" y="2570400"/>
            <a:ext cx="1527480" cy="48348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T</a:t>
            </a:r>
            <a:r>
              <a:rPr lang="fr-FR" sz="12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ale </a:t>
            </a: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BMA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2" name="Rectangle 17"/>
          <p:cNvSpPr/>
          <p:nvPr/>
        </p:nvSpPr>
        <p:spPr>
          <a:xfrm>
            <a:off x="2957040" y="4500720"/>
            <a:ext cx="1527480" cy="4834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CAP 1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3" name="Rectangle 21"/>
          <p:cNvSpPr/>
          <p:nvPr/>
        </p:nvSpPr>
        <p:spPr>
          <a:xfrm>
            <a:off x="6644160" y="1270440"/>
            <a:ext cx="4624920" cy="3535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Transformation des parcours à partir de la RS 2026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4" name="ZoneTexte 29"/>
          <p:cNvSpPr/>
          <p:nvPr/>
        </p:nvSpPr>
        <p:spPr>
          <a:xfrm>
            <a:off x="1049760" y="5945400"/>
            <a:ext cx="1757160" cy="63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Bac pro Artisanat et Métiers d’Art à options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5" name="ZoneTexte 30"/>
          <p:cNvSpPr/>
          <p:nvPr/>
        </p:nvSpPr>
        <p:spPr>
          <a:xfrm>
            <a:off x="2799000" y="5945400"/>
            <a:ext cx="1929600" cy="100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Certificat d’Aptitude Professionnelle (niv. 3) + Brevet des Métiers d’Art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6" name="ZoneTexte 31"/>
          <p:cNvSpPr/>
          <p:nvPr/>
        </p:nvSpPr>
        <p:spPr>
          <a:xfrm>
            <a:off x="6953040" y="5990760"/>
            <a:ext cx="1727640" cy="46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Brevet National des Métiers d’Art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7" name="ZoneTexte 33"/>
          <p:cNvSpPr/>
          <p:nvPr/>
        </p:nvSpPr>
        <p:spPr>
          <a:xfrm>
            <a:off x="9498240" y="6049080"/>
            <a:ext cx="1527480" cy="45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Maintien des CAP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178" name="Connecteur droit avec flèche 51"/>
          <p:cNvCxnSpPr>
            <a:stCxn id="179" idx="0"/>
          </p:cNvCxnSpPr>
          <p:nvPr/>
        </p:nvCxnSpPr>
        <p:spPr>
          <a:xfrm flipH="1" flipV="1">
            <a:off x="5487840" y="1624320"/>
            <a:ext cx="5040" cy="3716280"/>
          </a:xfrm>
          <a:prstGeom prst="straightConnector1">
            <a:avLst/>
          </a:prstGeom>
          <a:ln w="508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180" name="Rectangle 16"/>
          <p:cNvSpPr/>
          <p:nvPr/>
        </p:nvSpPr>
        <p:spPr>
          <a:xfrm>
            <a:off x="4728960" y="3213000"/>
            <a:ext cx="1527480" cy="48348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1</a:t>
            </a:r>
            <a:r>
              <a:rPr lang="fr-FR" sz="12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ère</a:t>
            </a: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 DTMS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1" name="Rectangle 19"/>
          <p:cNvSpPr/>
          <p:nvPr/>
        </p:nvSpPr>
        <p:spPr>
          <a:xfrm>
            <a:off x="4728960" y="2570400"/>
            <a:ext cx="1527480" cy="48348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T</a:t>
            </a:r>
            <a:r>
              <a:rPr lang="fr-FR" sz="12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ale </a:t>
            </a: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DTMS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79" name="Rectangle 38"/>
          <p:cNvSpPr/>
          <p:nvPr/>
        </p:nvSpPr>
        <p:spPr>
          <a:xfrm>
            <a:off x="4728960" y="5340240"/>
            <a:ext cx="1527480" cy="595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3</a:t>
            </a:r>
            <a:r>
              <a:rPr lang="fr-FR" sz="14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ème</a:t>
            </a:r>
            <a:r>
              <a:rPr lang="fr-FR" sz="14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 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2" name="Rectangle 16"/>
          <p:cNvSpPr/>
          <p:nvPr/>
        </p:nvSpPr>
        <p:spPr>
          <a:xfrm>
            <a:off x="4728960" y="4046760"/>
            <a:ext cx="1527480" cy="743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Parcours spécifiques (minimum de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niv 3 ou niv 4)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4" name="ZoneTexte 42"/>
          <p:cNvSpPr/>
          <p:nvPr/>
        </p:nvSpPr>
        <p:spPr>
          <a:xfrm>
            <a:off x="4680720" y="5945400"/>
            <a:ext cx="1757160" cy="82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Diplôme de technicien des métiers du spectacle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DB720F-2536-246E-09EF-62A3D36A7AB3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2"/>
          <p:cNvSpPr/>
          <p:nvPr/>
        </p:nvSpPr>
        <p:spPr>
          <a:xfrm>
            <a:off x="330120" y="1085760"/>
            <a:ext cx="91080" cy="577188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86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7" name="ZoneTexte 4"/>
          <p:cNvSpPr/>
          <p:nvPr/>
        </p:nvSpPr>
        <p:spPr>
          <a:xfrm>
            <a:off x="1128600" y="889920"/>
            <a:ext cx="1020096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1.5 - Flexibilité des parcours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188" name="Connecteur droit avec flèche 51"/>
          <p:cNvCxnSpPr/>
          <p:nvPr/>
        </p:nvCxnSpPr>
        <p:spPr>
          <a:xfrm flipH="1" flipV="1">
            <a:off x="8575560" y="2084760"/>
            <a:ext cx="5040" cy="3907080"/>
          </a:xfrm>
          <a:prstGeom prst="straightConnector1">
            <a:avLst/>
          </a:prstGeom>
          <a:ln w="50800">
            <a:solidFill>
              <a:srgbClr val="000000"/>
            </a:solidFill>
            <a:round/>
            <a:tailEnd type="triangle" w="med" len="med"/>
          </a:ln>
        </p:spPr>
      </p:cxnSp>
      <p:cxnSp>
        <p:nvCxnSpPr>
          <p:cNvPr id="189" name="Connecteur droit avec flèche 51"/>
          <p:cNvCxnSpPr/>
          <p:nvPr/>
        </p:nvCxnSpPr>
        <p:spPr>
          <a:xfrm flipV="1">
            <a:off x="1775880" y="2091240"/>
            <a:ext cx="360" cy="3907440"/>
          </a:xfrm>
          <a:prstGeom prst="straightConnector1">
            <a:avLst/>
          </a:prstGeom>
          <a:ln w="508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190" name="Rectangle 16"/>
          <p:cNvSpPr/>
          <p:nvPr/>
        </p:nvSpPr>
        <p:spPr>
          <a:xfrm>
            <a:off x="1017720" y="3702600"/>
            <a:ext cx="1527480" cy="45144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2° BNMA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1" name="Rectangle 17"/>
          <p:cNvSpPr/>
          <p:nvPr/>
        </p:nvSpPr>
        <p:spPr>
          <a:xfrm>
            <a:off x="1012320" y="4325040"/>
            <a:ext cx="1527480" cy="44964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1° BNMA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2" name="Rectangle 9"/>
          <p:cNvSpPr/>
          <p:nvPr/>
        </p:nvSpPr>
        <p:spPr>
          <a:xfrm>
            <a:off x="1017720" y="3080160"/>
            <a:ext cx="1527480" cy="45144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3° BNMA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3" name="Rectangle 21"/>
          <p:cNvSpPr/>
          <p:nvPr/>
        </p:nvSpPr>
        <p:spPr>
          <a:xfrm>
            <a:off x="1012320" y="1737360"/>
            <a:ext cx="10560240" cy="3535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INSERTION PROFESSIONNELLE OU POURSUITE D’ETUDES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194" name="Connecteur droit avec flèche 51"/>
          <p:cNvCxnSpPr/>
          <p:nvPr/>
        </p:nvCxnSpPr>
        <p:spPr>
          <a:xfrm flipH="1" flipV="1">
            <a:off x="6373080" y="2089440"/>
            <a:ext cx="5040" cy="3907080"/>
          </a:xfrm>
          <a:prstGeom prst="straightConnector1">
            <a:avLst/>
          </a:prstGeom>
          <a:ln w="508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195" name="Rectangle 16"/>
          <p:cNvSpPr/>
          <p:nvPr/>
        </p:nvSpPr>
        <p:spPr>
          <a:xfrm>
            <a:off x="5604480" y="3702600"/>
            <a:ext cx="1527480" cy="45144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2° BNMA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6" name="Rectangle 17"/>
          <p:cNvSpPr/>
          <p:nvPr/>
        </p:nvSpPr>
        <p:spPr>
          <a:xfrm>
            <a:off x="5604480" y="4326840"/>
            <a:ext cx="1527480" cy="451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CAP 2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7" name="Rectangle 19"/>
          <p:cNvSpPr/>
          <p:nvPr/>
        </p:nvSpPr>
        <p:spPr>
          <a:xfrm>
            <a:off x="5611320" y="3080160"/>
            <a:ext cx="1527480" cy="45144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3° BNMA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8" name="Rectangle 17"/>
          <p:cNvSpPr/>
          <p:nvPr/>
        </p:nvSpPr>
        <p:spPr>
          <a:xfrm>
            <a:off x="5611320" y="4956480"/>
            <a:ext cx="1527480" cy="451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CAP 1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cxnSp>
        <p:nvCxnSpPr>
          <p:cNvPr id="199" name="Connecteur droit avec flèche 51"/>
          <p:cNvCxnSpPr/>
          <p:nvPr/>
        </p:nvCxnSpPr>
        <p:spPr>
          <a:xfrm flipV="1">
            <a:off x="4063680" y="2091240"/>
            <a:ext cx="360" cy="3907440"/>
          </a:xfrm>
          <a:prstGeom prst="straightConnector1">
            <a:avLst/>
          </a:prstGeom>
          <a:ln w="508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200" name="Rectangle 16"/>
          <p:cNvSpPr/>
          <p:nvPr/>
        </p:nvSpPr>
        <p:spPr>
          <a:xfrm>
            <a:off x="3270960" y="3702600"/>
            <a:ext cx="1583280" cy="45144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2° BNMA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1" name="Rectangle 17"/>
          <p:cNvSpPr/>
          <p:nvPr/>
        </p:nvSpPr>
        <p:spPr>
          <a:xfrm>
            <a:off x="3267720" y="4328280"/>
            <a:ext cx="1587600" cy="44964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1° BNMA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2" name="Rectangle 19"/>
          <p:cNvSpPr/>
          <p:nvPr/>
        </p:nvSpPr>
        <p:spPr>
          <a:xfrm>
            <a:off x="3277800" y="3080160"/>
            <a:ext cx="1578600" cy="44964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3° BNMA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3" name="Rectangle 20"/>
          <p:cNvSpPr/>
          <p:nvPr/>
        </p:nvSpPr>
        <p:spPr>
          <a:xfrm>
            <a:off x="3274560" y="2470320"/>
            <a:ext cx="1578600" cy="43596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CS niveau 3 ou 4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204" name="Connecteur droit avec flèche 51"/>
          <p:cNvCxnSpPr/>
          <p:nvPr/>
        </p:nvCxnSpPr>
        <p:spPr>
          <a:xfrm flipV="1">
            <a:off x="10782720" y="2091240"/>
            <a:ext cx="360" cy="3907080"/>
          </a:xfrm>
          <a:prstGeom prst="straightConnector1">
            <a:avLst/>
          </a:prstGeom>
          <a:ln w="508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205" name="Rectangle 16"/>
          <p:cNvSpPr/>
          <p:nvPr/>
        </p:nvSpPr>
        <p:spPr>
          <a:xfrm>
            <a:off x="9988200" y="3702600"/>
            <a:ext cx="1588680" cy="45144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2°BNMA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6" name="Rectangle 17"/>
          <p:cNvSpPr/>
          <p:nvPr/>
        </p:nvSpPr>
        <p:spPr>
          <a:xfrm>
            <a:off x="9983880" y="4326840"/>
            <a:ext cx="1593360" cy="4514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2nde GT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7" name="Rectangle 25"/>
          <p:cNvSpPr/>
          <p:nvPr/>
        </p:nvSpPr>
        <p:spPr>
          <a:xfrm>
            <a:off x="9983880" y="3080160"/>
            <a:ext cx="1588680" cy="45144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3° BNMA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08" name="Rectangle 19"/>
          <p:cNvSpPr/>
          <p:nvPr/>
        </p:nvSpPr>
        <p:spPr>
          <a:xfrm>
            <a:off x="9983880" y="2456640"/>
            <a:ext cx="1595520" cy="4514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CS niveau 3 ou 4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9" name="Rectangle 28"/>
          <p:cNvSpPr/>
          <p:nvPr/>
        </p:nvSpPr>
        <p:spPr>
          <a:xfrm>
            <a:off x="1012320" y="5807520"/>
            <a:ext cx="10560240" cy="5018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3</a:t>
            </a:r>
            <a:r>
              <a:rPr lang="fr-FR" sz="14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ème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0" name="Rectangle 17"/>
          <p:cNvSpPr/>
          <p:nvPr/>
        </p:nvSpPr>
        <p:spPr>
          <a:xfrm>
            <a:off x="7816320" y="4333320"/>
            <a:ext cx="1527480" cy="455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CAP 2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1" name="Rectangle 17"/>
          <p:cNvSpPr/>
          <p:nvPr/>
        </p:nvSpPr>
        <p:spPr>
          <a:xfrm>
            <a:off x="7810200" y="4965840"/>
            <a:ext cx="1527480" cy="455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CAP 1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12" name="Rectangle 31"/>
          <p:cNvSpPr/>
          <p:nvPr/>
        </p:nvSpPr>
        <p:spPr>
          <a:xfrm>
            <a:off x="7807320" y="3702600"/>
            <a:ext cx="1527480" cy="45144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CS niveau 3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EE53D2-C70F-E13E-5595-BC4D1FCB2644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Rectangle 2"/>
          <p:cNvSpPr/>
          <p:nvPr/>
        </p:nvSpPr>
        <p:spPr>
          <a:xfrm>
            <a:off x="330120" y="1185840"/>
            <a:ext cx="103320" cy="567180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15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6" name="ZoneTexte 1"/>
          <p:cNvSpPr/>
          <p:nvPr/>
        </p:nvSpPr>
        <p:spPr>
          <a:xfrm>
            <a:off x="1519920" y="627120"/>
            <a:ext cx="1020096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1.5 – Flexibilité des parcours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217" name="Connecteur droit avec flèche 5"/>
          <p:cNvCxnSpPr/>
          <p:nvPr/>
        </p:nvCxnSpPr>
        <p:spPr>
          <a:xfrm flipH="1" flipV="1">
            <a:off x="6774840" y="3378325"/>
            <a:ext cx="633240" cy="201960"/>
          </a:xfrm>
          <a:prstGeom prst="straightConnector1">
            <a:avLst/>
          </a:prstGeom>
          <a:ln w="50800">
            <a:solidFill>
              <a:srgbClr val="156082">
                <a:lumMod val="50000"/>
              </a:srgbClr>
            </a:solidFill>
            <a:prstDash val="sysDot"/>
            <a:round/>
            <a:tailEnd type="triangle" w="med" len="med"/>
          </a:ln>
        </p:spPr>
      </p:cxnSp>
      <p:cxnSp>
        <p:nvCxnSpPr>
          <p:cNvPr id="218" name="Connecteur droit avec flèche 46"/>
          <p:cNvCxnSpPr/>
          <p:nvPr/>
        </p:nvCxnSpPr>
        <p:spPr>
          <a:xfrm flipV="1">
            <a:off x="2042280" y="1668685"/>
            <a:ext cx="360" cy="4043880"/>
          </a:xfrm>
          <a:prstGeom prst="straightConnector1">
            <a:avLst/>
          </a:prstGeom>
          <a:ln w="50800">
            <a:solidFill>
              <a:srgbClr val="000000"/>
            </a:solidFill>
            <a:round/>
            <a:tailEnd type="triangle" w="med" len="med"/>
          </a:ln>
        </p:spPr>
      </p:cxnSp>
      <p:cxnSp>
        <p:nvCxnSpPr>
          <p:cNvPr id="219" name="Connecteur droit avec flèche 42"/>
          <p:cNvCxnSpPr/>
          <p:nvPr/>
        </p:nvCxnSpPr>
        <p:spPr>
          <a:xfrm flipV="1">
            <a:off x="9201960" y="1668685"/>
            <a:ext cx="360" cy="4177800"/>
          </a:xfrm>
          <a:prstGeom prst="straightConnector1">
            <a:avLst/>
          </a:prstGeom>
          <a:ln w="50800">
            <a:solidFill>
              <a:srgbClr val="000000"/>
            </a:solidFill>
            <a:round/>
            <a:tailEnd type="triangle" w="med" len="med"/>
          </a:ln>
        </p:spPr>
      </p:cxnSp>
      <p:cxnSp>
        <p:nvCxnSpPr>
          <p:cNvPr id="220" name="Connecteur droit avec flèche 31"/>
          <p:cNvCxnSpPr/>
          <p:nvPr/>
        </p:nvCxnSpPr>
        <p:spPr>
          <a:xfrm flipV="1">
            <a:off x="5142240" y="1668685"/>
            <a:ext cx="360" cy="4177440"/>
          </a:xfrm>
          <a:prstGeom prst="straightConnector1">
            <a:avLst/>
          </a:prstGeom>
          <a:ln w="50800">
            <a:solidFill>
              <a:srgbClr val="000000"/>
            </a:solidFill>
            <a:round/>
            <a:tailEnd type="triangle" w="med" len="med"/>
          </a:ln>
        </p:spPr>
      </p:cxnSp>
      <p:sp>
        <p:nvSpPr>
          <p:cNvPr id="221" name="Rectangle 11"/>
          <p:cNvSpPr/>
          <p:nvPr/>
        </p:nvSpPr>
        <p:spPr>
          <a:xfrm>
            <a:off x="1240560" y="1015645"/>
            <a:ext cx="9753480" cy="53496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INSERTION PROFESSIONNELLE OU POURSUITE D’ÉTUDES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2" name="Rectangle 12"/>
          <p:cNvSpPr/>
          <p:nvPr/>
        </p:nvSpPr>
        <p:spPr>
          <a:xfrm>
            <a:off x="7410240" y="1950565"/>
            <a:ext cx="3584160" cy="5209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Tle BAC STD2A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3" name="Rectangle 13"/>
          <p:cNvSpPr/>
          <p:nvPr/>
        </p:nvSpPr>
        <p:spPr>
          <a:xfrm>
            <a:off x="7410240" y="2769565"/>
            <a:ext cx="3584160" cy="5209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1</a:t>
            </a:r>
            <a:r>
              <a:rPr lang="fr-FR" sz="18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è</a:t>
            </a: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 STD2A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4" name="Rectangle 14"/>
          <p:cNvSpPr/>
          <p:nvPr/>
        </p:nvSpPr>
        <p:spPr>
          <a:xfrm>
            <a:off x="7410240" y="3582085"/>
            <a:ext cx="3584160" cy="5209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2</a:t>
            </a:r>
            <a:r>
              <a:rPr lang="fr-FR" sz="18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nde</a:t>
            </a: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 GT CCD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5" name="Rectangle 16"/>
          <p:cNvSpPr/>
          <p:nvPr/>
        </p:nvSpPr>
        <p:spPr>
          <a:xfrm>
            <a:off x="3352320" y="2767765"/>
            <a:ext cx="3584160" cy="52092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2</a:t>
            </a:r>
            <a:r>
              <a:rPr lang="fr-FR" sz="18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è</a:t>
            </a: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 année BNMA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6" name="Rectangle 17"/>
          <p:cNvSpPr/>
          <p:nvPr/>
        </p:nvSpPr>
        <p:spPr>
          <a:xfrm>
            <a:off x="3352320" y="3579925"/>
            <a:ext cx="3584160" cy="52092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1</a:t>
            </a:r>
            <a:r>
              <a:rPr lang="fr-FR" sz="18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è</a:t>
            </a: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 année BNMA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7" name="Rectangle 19"/>
          <p:cNvSpPr/>
          <p:nvPr/>
        </p:nvSpPr>
        <p:spPr>
          <a:xfrm>
            <a:off x="3352320" y="1950565"/>
            <a:ext cx="3584160" cy="52092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3</a:t>
            </a:r>
            <a:r>
              <a:rPr lang="fr-FR" sz="1800" b="1" u="none" strike="noStrike" baseline="30000">
                <a:solidFill>
                  <a:schemeClr val="lt1"/>
                </a:solidFill>
                <a:effectLst/>
                <a:uFillTx/>
                <a:latin typeface="Marianne"/>
              </a:rPr>
              <a:t>è</a:t>
            </a: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 année BNMA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28" name="Rectangle 23"/>
          <p:cNvSpPr/>
          <p:nvPr/>
        </p:nvSpPr>
        <p:spPr>
          <a:xfrm>
            <a:off x="1240560" y="4137565"/>
            <a:ext cx="1632240" cy="5209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CAP 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229" name="Connecteur droit 27"/>
          <p:cNvCxnSpPr/>
          <p:nvPr/>
        </p:nvCxnSpPr>
        <p:spPr>
          <a:xfrm>
            <a:off x="1079640" y="1763022"/>
            <a:ext cx="260280" cy="1440"/>
          </a:xfrm>
          <a:prstGeom prst="straightConnector1">
            <a:avLst/>
          </a:prstGeom>
          <a:ln w="28575">
            <a:solidFill>
              <a:srgbClr val="000000"/>
            </a:solidFill>
            <a:round/>
          </a:ln>
        </p:spPr>
      </p:cxnSp>
      <p:cxnSp>
        <p:nvCxnSpPr>
          <p:cNvPr id="230" name="Connecteur droit 28"/>
          <p:cNvCxnSpPr/>
          <p:nvPr/>
        </p:nvCxnSpPr>
        <p:spPr>
          <a:xfrm>
            <a:off x="1058760" y="4107702"/>
            <a:ext cx="260280" cy="1440"/>
          </a:xfrm>
          <a:prstGeom prst="straightConnector1">
            <a:avLst/>
          </a:prstGeom>
          <a:ln w="28575">
            <a:solidFill>
              <a:srgbClr val="000000"/>
            </a:solidFill>
            <a:round/>
          </a:ln>
        </p:spPr>
      </p:cxnSp>
      <p:cxnSp>
        <p:nvCxnSpPr>
          <p:cNvPr id="231" name="Connecteur droit avec flèche 39"/>
          <p:cNvCxnSpPr/>
          <p:nvPr/>
        </p:nvCxnSpPr>
        <p:spPr>
          <a:xfrm flipV="1">
            <a:off x="2782440" y="3396685"/>
            <a:ext cx="570240" cy="800640"/>
          </a:xfrm>
          <a:prstGeom prst="straightConnector1">
            <a:avLst/>
          </a:prstGeom>
          <a:ln w="50800">
            <a:solidFill>
              <a:srgbClr val="FFC000"/>
            </a:solidFill>
            <a:prstDash val="sysDot"/>
            <a:round/>
            <a:tailEnd type="triangle" w="med" len="med"/>
          </a:ln>
        </p:spPr>
      </p:cxnSp>
      <p:sp>
        <p:nvSpPr>
          <p:cNvPr id="232" name="Rectangle 45"/>
          <p:cNvSpPr/>
          <p:nvPr/>
        </p:nvSpPr>
        <p:spPr>
          <a:xfrm>
            <a:off x="1240560" y="4943605"/>
            <a:ext cx="1632240" cy="52092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CAP 1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3" name="ZoneTexte 54"/>
          <p:cNvSpPr/>
          <p:nvPr/>
        </p:nvSpPr>
        <p:spPr>
          <a:xfrm>
            <a:off x="435960" y="1625142"/>
            <a:ext cx="608040" cy="27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200" b="0" u="none" strike="noStrike" dirty="0">
                <a:solidFill>
                  <a:schemeClr val="dk1"/>
                </a:solidFill>
                <a:effectLst/>
                <a:uFillTx/>
                <a:latin typeface="Marianne"/>
              </a:rPr>
              <a:t>NIV 4</a:t>
            </a:r>
            <a:endParaRPr lang="fr-FR" sz="12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4" name="ZoneTexte 55"/>
          <p:cNvSpPr/>
          <p:nvPr/>
        </p:nvSpPr>
        <p:spPr>
          <a:xfrm>
            <a:off x="397800" y="3978102"/>
            <a:ext cx="617760" cy="27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NIV 3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5" name="Rectangle 7"/>
          <p:cNvSpPr/>
          <p:nvPr/>
        </p:nvSpPr>
        <p:spPr>
          <a:xfrm>
            <a:off x="1240560" y="5728560"/>
            <a:ext cx="9753480" cy="5209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 dirty="0">
                <a:solidFill>
                  <a:schemeClr val="lt1"/>
                </a:solidFill>
                <a:effectLst/>
                <a:uFillTx/>
                <a:latin typeface="Marianne"/>
              </a:rPr>
              <a:t>3</a:t>
            </a:r>
            <a:r>
              <a:rPr lang="fr-FR" sz="1800" b="1" u="none" strike="noStrike" baseline="30000" dirty="0">
                <a:solidFill>
                  <a:schemeClr val="lt1"/>
                </a:solidFill>
                <a:effectLst/>
                <a:uFillTx/>
                <a:latin typeface="Marianne"/>
              </a:rPr>
              <a:t>ème</a:t>
            </a:r>
            <a:r>
              <a:rPr lang="fr-FR" sz="1800" b="1" u="none" strike="noStrike" dirty="0">
                <a:solidFill>
                  <a:schemeClr val="lt1"/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6" name="PlaceHolder 1"/>
          <p:cNvSpPr/>
          <p:nvPr/>
        </p:nvSpPr>
        <p:spPr>
          <a:xfrm>
            <a:off x="4343760" y="414001"/>
            <a:ext cx="1596600" cy="56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fr-FR" sz="2000" b="1" u="none" strike="noStrike" dirty="0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Passerelles</a:t>
            </a:r>
            <a:endParaRPr lang="fr-FR" sz="20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3ED8AD9-A737-4B6E-88EC-D18085B3C3DE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angle 23"/>
          <p:cNvSpPr/>
          <p:nvPr/>
        </p:nvSpPr>
        <p:spPr>
          <a:xfrm>
            <a:off x="1099440" y="5304960"/>
            <a:ext cx="3222360" cy="12427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38" name="Rectangle 12"/>
          <p:cNvSpPr/>
          <p:nvPr/>
        </p:nvSpPr>
        <p:spPr>
          <a:xfrm>
            <a:off x="1106640" y="1873440"/>
            <a:ext cx="3222360" cy="12427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39" name="Rectangle 13"/>
          <p:cNvSpPr/>
          <p:nvPr/>
        </p:nvSpPr>
        <p:spPr>
          <a:xfrm>
            <a:off x="4835520" y="1873440"/>
            <a:ext cx="3222360" cy="12427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40" name="Rectangle 14"/>
          <p:cNvSpPr/>
          <p:nvPr/>
        </p:nvSpPr>
        <p:spPr>
          <a:xfrm>
            <a:off x="8564400" y="1873440"/>
            <a:ext cx="3222360" cy="124272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41" name="Rectangle 1"/>
          <p:cNvSpPr/>
          <p:nvPr/>
        </p:nvSpPr>
        <p:spPr>
          <a:xfrm>
            <a:off x="0" y="-50040"/>
            <a:ext cx="18432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numCol="1" spcCol="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br>
              <a:rPr sz="1800"/>
            </a:b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2" name="ZoneTexte 8"/>
          <p:cNvSpPr/>
          <p:nvPr/>
        </p:nvSpPr>
        <p:spPr>
          <a:xfrm>
            <a:off x="1206360" y="2028960"/>
            <a:ext cx="3007800" cy="92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ÉTUDE D’UNE DEMANDE DE RÉALISATION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D’UN OUVRAGE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3" name="ZoneTexte 10"/>
          <p:cNvSpPr/>
          <p:nvPr/>
        </p:nvSpPr>
        <p:spPr>
          <a:xfrm>
            <a:off x="4942800" y="2022480"/>
            <a:ext cx="3007800" cy="93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PROPOSITION DE RÉPONSES PRÉALABLES À LA RÉALISATION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4" name="ZoneTexte 11"/>
          <p:cNvSpPr/>
          <p:nvPr/>
        </p:nvSpPr>
        <p:spPr>
          <a:xfrm>
            <a:off x="8664480" y="2167560"/>
            <a:ext cx="300780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RÉALISATION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D’UN OUVRAGE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5" name="Flèche vers la droite 15"/>
          <p:cNvSpPr/>
          <p:nvPr/>
        </p:nvSpPr>
        <p:spPr>
          <a:xfrm>
            <a:off x="4404240" y="2226240"/>
            <a:ext cx="377280" cy="528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46" name="Flèche vers la droite 16"/>
          <p:cNvSpPr/>
          <p:nvPr/>
        </p:nvSpPr>
        <p:spPr>
          <a:xfrm>
            <a:off x="8140320" y="2226240"/>
            <a:ext cx="377280" cy="528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47" name="ZoneTexte 17"/>
          <p:cNvSpPr/>
          <p:nvPr/>
        </p:nvSpPr>
        <p:spPr>
          <a:xfrm>
            <a:off x="1206360" y="3166560"/>
            <a:ext cx="3007800" cy="341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Activités </a:t>
            </a:r>
            <a:r>
              <a:rPr lang="fr-FR" sz="1800" b="1" u="none" strike="noStrike"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Marianne"/>
              </a:rPr>
              <a:t>spécifiques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+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Tâches </a:t>
            </a:r>
            <a:r>
              <a:rPr lang="fr-FR" sz="1800" b="1" u="none" strike="noStrike"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Marianne"/>
              </a:rPr>
              <a:t>spécifiques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Propres aux spécialités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professionnelles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Compétences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générales identiques à tous les BNMA déclinées 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par spécialités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8" name="Flèche vers la droite 22"/>
          <p:cNvSpPr/>
          <p:nvPr/>
        </p:nvSpPr>
        <p:spPr>
          <a:xfrm rot="5400000">
            <a:off x="2522160" y="4997160"/>
            <a:ext cx="377280" cy="528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49" name="Rectangle 24"/>
          <p:cNvSpPr/>
          <p:nvPr/>
        </p:nvSpPr>
        <p:spPr>
          <a:xfrm>
            <a:off x="4799880" y="5304960"/>
            <a:ext cx="3222360" cy="12427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50" name="ZoneTexte 25"/>
          <p:cNvSpPr/>
          <p:nvPr/>
        </p:nvSpPr>
        <p:spPr>
          <a:xfrm>
            <a:off x="4906800" y="3166560"/>
            <a:ext cx="3007800" cy="341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Activités </a:t>
            </a:r>
            <a:r>
              <a:rPr lang="fr-FR" sz="1800" b="1" u="none" strike="noStrike"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Marianne"/>
              </a:rPr>
              <a:t>spécifiques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+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Tâches </a:t>
            </a:r>
            <a:r>
              <a:rPr lang="fr-FR" sz="1800" b="1" u="none" strike="noStrike"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Marianne"/>
              </a:rPr>
              <a:t>spécifiques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Propres aux spécialités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professionnelles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Compétences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générales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 identiques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à tous les BNMA déclinées 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par spécialités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1" name="Flèche vers la droite 26"/>
          <p:cNvSpPr/>
          <p:nvPr/>
        </p:nvSpPr>
        <p:spPr>
          <a:xfrm rot="5400000">
            <a:off x="6194520" y="4969080"/>
            <a:ext cx="433440" cy="528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52" name="Rectangle 27"/>
          <p:cNvSpPr/>
          <p:nvPr/>
        </p:nvSpPr>
        <p:spPr>
          <a:xfrm>
            <a:off x="8528760" y="5304960"/>
            <a:ext cx="3222360" cy="1242720"/>
          </a:xfrm>
          <a:prstGeom prst="rect">
            <a:avLst/>
          </a:prstGeom>
          <a:solidFill>
            <a:srgbClr val="4399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53" name="ZoneTexte 28"/>
          <p:cNvSpPr/>
          <p:nvPr/>
        </p:nvSpPr>
        <p:spPr>
          <a:xfrm>
            <a:off x="8671680" y="2952360"/>
            <a:ext cx="3007800" cy="332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Activités </a:t>
            </a:r>
            <a:r>
              <a:rPr lang="fr-FR" sz="1800" b="1" u="none" strike="noStrike"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Marianne"/>
              </a:rPr>
              <a:t>spécifiques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+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Tâches </a:t>
            </a:r>
            <a:r>
              <a:rPr lang="fr-FR" sz="1800" b="1" u="none" strike="noStrike">
                <a:solidFill>
                  <a:schemeClr val="accent4">
                    <a:lumMod val="75000"/>
                  </a:schemeClr>
                </a:solidFill>
                <a:effectLst/>
                <a:uFillTx/>
                <a:latin typeface="Marianne"/>
              </a:rPr>
              <a:t>spécifiques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Propres aux spécialités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Professionnelles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Compétences </a:t>
            </a:r>
            <a:r>
              <a:rPr lang="fr-FR" sz="1600" b="1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spécifiques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propres aux spécialités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4" name="Flèche vers la droite 29"/>
          <p:cNvSpPr/>
          <p:nvPr/>
        </p:nvSpPr>
        <p:spPr>
          <a:xfrm rot="5400000">
            <a:off x="9923400" y="4969080"/>
            <a:ext cx="433440" cy="528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55" name="ZoneTexte 4"/>
          <p:cNvSpPr/>
          <p:nvPr/>
        </p:nvSpPr>
        <p:spPr>
          <a:xfrm>
            <a:off x="1106640" y="820800"/>
            <a:ext cx="10200960" cy="892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1.6 - Structuration des référentiels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000" b="0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(logique générale et spécifique)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6" name="Rectangle 6"/>
          <p:cNvSpPr/>
          <p:nvPr/>
        </p:nvSpPr>
        <p:spPr>
          <a:xfrm>
            <a:off x="330120" y="820800"/>
            <a:ext cx="119520" cy="603684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57" name="ZoneTexte 7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BA431C1-EFB4-4ACD-41D0-8A31D9A90029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Rectangle 1"/>
          <p:cNvSpPr/>
          <p:nvPr/>
        </p:nvSpPr>
        <p:spPr>
          <a:xfrm>
            <a:off x="0" y="-269280"/>
            <a:ext cx="18432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numCol="1" spcCol="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br>
              <a:rPr sz="1800"/>
            </a:b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0" name="ZoneTexte 5"/>
          <p:cNvSpPr/>
          <p:nvPr/>
        </p:nvSpPr>
        <p:spPr>
          <a:xfrm>
            <a:off x="1612080" y="732600"/>
            <a:ext cx="953892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1.7 - Description des blocs de compétences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1" name="Rectangle 4"/>
          <p:cNvSpPr/>
          <p:nvPr/>
        </p:nvSpPr>
        <p:spPr>
          <a:xfrm>
            <a:off x="1106640" y="1440360"/>
            <a:ext cx="3222360" cy="12427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62" name="Rectangle 7"/>
          <p:cNvSpPr/>
          <p:nvPr/>
        </p:nvSpPr>
        <p:spPr>
          <a:xfrm>
            <a:off x="4835520" y="1440360"/>
            <a:ext cx="3222360" cy="12427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63" name="Rectangle 8"/>
          <p:cNvSpPr/>
          <p:nvPr/>
        </p:nvSpPr>
        <p:spPr>
          <a:xfrm>
            <a:off x="8564400" y="1440360"/>
            <a:ext cx="3222360" cy="124272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64" name="Rectangle 10"/>
          <p:cNvSpPr/>
          <p:nvPr/>
        </p:nvSpPr>
        <p:spPr>
          <a:xfrm>
            <a:off x="0" y="-269280"/>
            <a:ext cx="18432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numCol="1" spcCol="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br>
              <a:rPr sz="1800"/>
            </a:b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5" name="ZoneTexte 12"/>
          <p:cNvSpPr/>
          <p:nvPr/>
        </p:nvSpPr>
        <p:spPr>
          <a:xfrm>
            <a:off x="1206360" y="1470960"/>
            <a:ext cx="3007800" cy="119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BLOC 1 – ÉTUDIER UNE DEMANDE DE RÉALISATION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D’UN OUVRAGE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6" name="ZoneTexte 13"/>
          <p:cNvSpPr/>
          <p:nvPr/>
        </p:nvSpPr>
        <p:spPr>
          <a:xfrm>
            <a:off x="4942800" y="1470960"/>
            <a:ext cx="3007800" cy="119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BLOC 2  - PROPOSER DES RÉPONSES PRÉALABLES À LA RÉALISATION D’UN OUVRAGE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7" name="ZoneTexte 14"/>
          <p:cNvSpPr/>
          <p:nvPr/>
        </p:nvSpPr>
        <p:spPr>
          <a:xfrm>
            <a:off x="8664480" y="1748160"/>
            <a:ext cx="300780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BLOC 3 - RÉALISER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UN OUVRAGE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8" name="Flèche vers la droite 15"/>
          <p:cNvSpPr/>
          <p:nvPr/>
        </p:nvSpPr>
        <p:spPr>
          <a:xfrm>
            <a:off x="4404240" y="1806840"/>
            <a:ext cx="377280" cy="528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69" name="Flèche vers la droite 16"/>
          <p:cNvSpPr/>
          <p:nvPr/>
        </p:nvSpPr>
        <p:spPr>
          <a:xfrm>
            <a:off x="8137080" y="1797840"/>
            <a:ext cx="377280" cy="528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70" name="ZoneTexte 17"/>
          <p:cNvSpPr/>
          <p:nvPr/>
        </p:nvSpPr>
        <p:spPr>
          <a:xfrm>
            <a:off x="1106640" y="3470040"/>
            <a:ext cx="3222360" cy="1600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Identifier et déterminer les besoins et les contraintes de la demande 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Interpréter les caractéristiques de la demande 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Organiser et enrichir une documentation 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1" name="ZoneTexte 20"/>
          <p:cNvSpPr/>
          <p:nvPr/>
        </p:nvSpPr>
        <p:spPr>
          <a:xfrm>
            <a:off x="4835520" y="3470040"/>
            <a:ext cx="3222360" cy="18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Répondre avec méthode à une demande de réalisation 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Documenter la réponse 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Proposer des solutions, les étapes et les conditions de réalisation 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Informer, argumenter, interagir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Conseiller sur l’ouvrage à réaliser 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2" name="ZoneTexte 23"/>
          <p:cNvSpPr/>
          <p:nvPr/>
        </p:nvSpPr>
        <p:spPr>
          <a:xfrm>
            <a:off x="8564400" y="3229920"/>
            <a:ext cx="3222360" cy="224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Compétences spécifiques aux spécialités, incluant la finition, le contrôle et la gestion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Prise en compte de l’impact des technologies numériques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Intégration des enjeux environnementaux dans les procédés de réalisation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3" name="Rectangle 25"/>
          <p:cNvSpPr/>
          <p:nvPr/>
        </p:nvSpPr>
        <p:spPr>
          <a:xfrm>
            <a:off x="1106640" y="5715600"/>
            <a:ext cx="10680480" cy="6458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Marianne"/>
              </a:rPr>
              <a:t>Évaluation des compétences autour de critères / indicateurs de réussite 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74" name="Flèche vers la droite 26"/>
          <p:cNvSpPr/>
          <p:nvPr/>
        </p:nvSpPr>
        <p:spPr>
          <a:xfrm rot="5400000">
            <a:off x="6189480" y="5192160"/>
            <a:ext cx="384480" cy="633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cxnSp>
        <p:nvCxnSpPr>
          <p:cNvPr id="275" name="Connecteur droit 28"/>
          <p:cNvCxnSpPr/>
          <p:nvPr/>
        </p:nvCxnSpPr>
        <p:spPr>
          <a:xfrm>
            <a:off x="1106280" y="5328960"/>
            <a:ext cx="10681200" cy="360"/>
          </a:xfrm>
          <a:prstGeom prst="straightConnector1">
            <a:avLst/>
          </a:prstGeom>
          <a:ln w="22225">
            <a:solidFill>
              <a:srgbClr val="070190"/>
            </a:solidFill>
          </a:ln>
        </p:spPr>
      </p:cxnSp>
      <p:sp>
        <p:nvSpPr>
          <p:cNvPr id="276" name="ZoneTexte 3"/>
          <p:cNvSpPr/>
          <p:nvPr/>
        </p:nvSpPr>
        <p:spPr>
          <a:xfrm>
            <a:off x="1162800" y="2765880"/>
            <a:ext cx="310968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0070C0"/>
                </a:solidFill>
                <a:effectLst/>
                <a:uFillTx/>
                <a:latin typeface="Marianne"/>
              </a:rPr>
              <a:t>Compétences communes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0070C0"/>
                </a:solidFill>
                <a:effectLst/>
                <a:uFillTx/>
                <a:latin typeface="Marianne"/>
              </a:rPr>
              <a:t>à toutes les spécialités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7" name="ZoneTexte 6"/>
          <p:cNvSpPr/>
          <p:nvPr/>
        </p:nvSpPr>
        <p:spPr>
          <a:xfrm>
            <a:off x="4887720" y="2765880"/>
            <a:ext cx="310968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0070C0"/>
                </a:solidFill>
                <a:effectLst/>
                <a:uFillTx/>
                <a:latin typeface="Marianne"/>
              </a:rPr>
              <a:t>Compétences communes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0070C0"/>
                </a:solidFill>
                <a:effectLst/>
                <a:uFillTx/>
                <a:latin typeface="Marianne"/>
              </a:rPr>
              <a:t>à toutes les spécialités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8" name="ZoneTexte 11"/>
          <p:cNvSpPr/>
          <p:nvPr/>
        </p:nvSpPr>
        <p:spPr>
          <a:xfrm>
            <a:off x="8647560" y="2765880"/>
            <a:ext cx="3066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rgbClr val="C00000"/>
                </a:solidFill>
                <a:effectLst/>
                <a:uFillTx/>
                <a:latin typeface="Marianne"/>
              </a:rPr>
              <a:t>Compétences spécifiques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9" name="Rectangle 18"/>
          <p:cNvSpPr/>
          <p:nvPr/>
        </p:nvSpPr>
        <p:spPr>
          <a:xfrm>
            <a:off x="330120" y="732600"/>
            <a:ext cx="126000" cy="612504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80" name="ZoneTexte 2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5647200-667D-5AC2-1556-BA62E87B8AE8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ZoneTexte 7"/>
          <p:cNvSpPr/>
          <p:nvPr/>
        </p:nvSpPr>
        <p:spPr>
          <a:xfrm>
            <a:off x="846360" y="1737360"/>
            <a:ext cx="1076580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fr-FR" sz="17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5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2" name="Rectangle 2"/>
          <p:cNvSpPr/>
          <p:nvPr/>
        </p:nvSpPr>
        <p:spPr>
          <a:xfrm>
            <a:off x="343080" y="645480"/>
            <a:ext cx="88560" cy="621216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83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4" name="ZoneTexte 4"/>
          <p:cNvSpPr/>
          <p:nvPr/>
        </p:nvSpPr>
        <p:spPr>
          <a:xfrm>
            <a:off x="1128600" y="645480"/>
            <a:ext cx="1020096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1.8 - Règlement d’examen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285" name="Tableau 5"/>
          <p:cNvGraphicFramePr/>
          <p:nvPr/>
        </p:nvGraphicFramePr>
        <p:xfrm>
          <a:off x="846360" y="1248480"/>
          <a:ext cx="10874160" cy="5247600"/>
        </p:xfrm>
        <a:graphic>
          <a:graphicData uri="http://schemas.openxmlformats.org/drawingml/2006/table">
            <a:tbl>
              <a:tblPr/>
              <a:tblGrid>
                <a:gridCol w="2040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4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4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00">
                <a:tc row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FR" sz="32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Marianne"/>
                        </a:rPr>
                        <a:t>BNMA</a:t>
                      </a:r>
                      <a:endParaRPr lang="fr-FR" sz="3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FR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Marianne"/>
                        </a:rPr>
                        <a:t>Origine des candidats</a:t>
                      </a:r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0">
                <a:tc vMerge="1">
                  <a:txBody>
                    <a:bodyPr/>
                    <a:lstStyle/>
                    <a:p>
                      <a:endParaRPr lang="fr-FR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marL="285840" indent="-28584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OpenSymbol"/>
                        <a:buChar char="-"/>
                      </a:pPr>
                      <a:r>
                        <a:rPr lang="fr-FR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Marianne"/>
                        </a:rPr>
                        <a:t>élèves dans un établissement public ou privé sous contrat 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85840" indent="-28584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OpenSymbol"/>
                        <a:buChar char="-"/>
                      </a:pPr>
                      <a:r>
                        <a:rPr lang="fr-FR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Marianne"/>
                        </a:rPr>
                        <a:t>apprentis dans un CFA porté par un EPLE, GRETA ou GIP-FCIP assurant toute la formation 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85840" indent="-28584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OpenSymbol"/>
                        <a:buChar char="-"/>
                      </a:pPr>
                      <a:r>
                        <a:rPr lang="fr-FR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Marianne"/>
                        </a:rPr>
                        <a:t>apprentis dans un CFA habilité au CCF 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85840" indent="-28584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OpenSymbol"/>
                        <a:buChar char="-"/>
                      </a:pPr>
                      <a:r>
                        <a:rPr lang="fr-FR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Marianne"/>
                        </a:rPr>
                        <a:t>stagiaires de la formation professionnelle continue dans un établissement public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47520" marR="4752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DF9F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85840" indent="-28584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OpenSymbol"/>
                        <a:buChar char="-"/>
                      </a:pPr>
                      <a:r>
                        <a:rPr lang="fr-FR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Marianne"/>
                        </a:rPr>
                        <a:t>élèves dans un établissement privé hors contrat 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85840" indent="-28584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OpenSymbol"/>
                        <a:buChar char="-"/>
                      </a:pPr>
                      <a:r>
                        <a:rPr lang="fr-FR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Marianne"/>
                        </a:rPr>
                        <a:t>appentis dans un CFA non habilité au CCF 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85840" indent="-28584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OpenSymbol"/>
                        <a:buChar char="-"/>
                      </a:pPr>
                      <a:r>
                        <a:rPr lang="fr-FR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Marianne"/>
                        </a:rPr>
                        <a:t>stagiaires de la formation professionnelle continue en établissement privé 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85840" indent="-28584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OpenSymbol"/>
                        <a:buChar char="-"/>
                      </a:pPr>
                      <a:r>
                        <a:rPr lang="fr-FR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Marianne"/>
                        </a:rPr>
                        <a:t>candidats de l’enseignement à distance  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85840" indent="-28584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OpenSymbol"/>
                        <a:buChar char="-"/>
                      </a:pPr>
                      <a:r>
                        <a:rPr lang="fr-FR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Marianne"/>
                        </a:rPr>
                        <a:t>candidats justifiant de 3 années d’activités professionnelles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47520" marR="4752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DF9F9"/>
                    </a:solidFill>
                  </a:tcPr>
                </a:tc>
                <a:tc>
                  <a:txBody>
                    <a:bodyPr/>
                    <a:lstStyle/>
                    <a:p>
                      <a:pPr marL="285840" indent="-28584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OpenSymbol"/>
                        <a:buChar char="-"/>
                      </a:pPr>
                      <a:r>
                        <a:rPr lang="fr-FR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Marianne"/>
                        </a:rPr>
                        <a:t>Stagiaires de la formation professionnelle continue dans un établissement public habilité au CCF intégral</a:t>
                      </a:r>
                      <a:endParaRPr lang="fr-F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47520" marR="4752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D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C211881F-02CC-7F53-358D-113E4C26D59F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ZoneTexte 7"/>
          <p:cNvSpPr/>
          <p:nvPr/>
        </p:nvSpPr>
        <p:spPr>
          <a:xfrm>
            <a:off x="712800" y="827280"/>
            <a:ext cx="11478960" cy="563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Épreuves obligatoires certificatives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E1 – Épreuve de mathématiques et physique-chimie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lvl="2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Sous-épreuve E11 – mathématiques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lvl="2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Sous-épreuve E12 – physique-chimie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-216000" defTabSz="914400">
              <a:lnSpc>
                <a:spcPct val="100000"/>
              </a:lnSpc>
              <a:buClr>
                <a:srgbClr val="C00000"/>
              </a:buClr>
              <a:buFont typeface="OpenSymbol"/>
              <a:buChar char="-"/>
            </a:pPr>
            <a:r>
              <a:rPr lang="fr-FR" sz="1600" b="1" u="none" strike="noStrike">
                <a:solidFill>
                  <a:srgbClr val="C00000"/>
                </a:solidFill>
                <a:effectLst/>
                <a:uFillTx/>
                <a:latin typeface="Marianne"/>
              </a:rPr>
              <a:t> E2 – Étude dune demande de réalisation d’un ouvrage (en spécialité) </a:t>
            </a:r>
            <a:r>
              <a:rPr lang="fr-FR" sz="1600" b="0" i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(développé ultérieurement)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lvl="2" indent="-216000" defTabSz="914400">
              <a:lnSpc>
                <a:spcPct val="100000"/>
              </a:lnSpc>
              <a:buClr>
                <a:srgbClr val="C00000"/>
              </a:buClr>
              <a:buFont typeface="OpenSymbol"/>
              <a:buChar char="-"/>
            </a:pPr>
            <a:r>
              <a:rPr lang="fr-FR" sz="1600" b="0" u="none" strike="noStrike">
                <a:solidFill>
                  <a:srgbClr val="C00000"/>
                </a:solidFill>
                <a:effectLst/>
                <a:uFillTx/>
                <a:latin typeface="Marianne"/>
              </a:rPr>
              <a:t> Selon les spécialités : SOUS-ÉPREUVE E21 / SOUS-ÉPREUVE E22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-216000" defTabSz="914400">
              <a:lnSpc>
                <a:spcPct val="100000"/>
              </a:lnSpc>
              <a:buClr>
                <a:srgbClr val="C00000"/>
              </a:buClr>
              <a:buFont typeface="OpenSymbol"/>
              <a:buChar char="-"/>
            </a:pPr>
            <a:r>
              <a:rPr lang="fr-FR" sz="1600" b="1" u="none" strike="noStrike">
                <a:solidFill>
                  <a:srgbClr val="C00000"/>
                </a:solidFill>
                <a:effectLst/>
                <a:uFillTx/>
                <a:latin typeface="Marianne"/>
              </a:rPr>
              <a:t> E3 – Proposition de réponses et réalisation d’un ouvrage (en spécialité) </a:t>
            </a:r>
            <a:r>
              <a:rPr lang="fr-FR" sz="1600" b="0" i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(développé ultérieurement)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lvl="2" indent="-216000" defTabSz="914400">
              <a:lnSpc>
                <a:spcPct val="100000"/>
              </a:lnSpc>
              <a:buClr>
                <a:srgbClr val="C00000"/>
              </a:buClr>
              <a:buFont typeface="OpenSymbol"/>
              <a:buChar char="-"/>
            </a:pPr>
            <a:r>
              <a:rPr lang="fr-FR" sz="1600" b="0" u="none" strike="noStrike">
                <a:solidFill>
                  <a:srgbClr val="C00000"/>
                </a:solidFill>
                <a:effectLst/>
                <a:uFillTx/>
                <a:latin typeface="Marianne"/>
              </a:rPr>
              <a:t> Sous-épreuve E31 – proposition de réponses préalables à la réalisation d’un ouvrage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lvl="2" indent="-216000" defTabSz="914400">
              <a:lnSpc>
                <a:spcPct val="100000"/>
              </a:lnSpc>
              <a:buClr>
                <a:srgbClr val="C00000"/>
              </a:buClr>
              <a:buFont typeface="OpenSymbol"/>
              <a:buChar char="-"/>
            </a:pPr>
            <a:r>
              <a:rPr lang="fr-FR" sz="1600" b="0" u="none" strike="noStrike">
                <a:solidFill>
                  <a:srgbClr val="C00000"/>
                </a:solidFill>
                <a:effectLst/>
                <a:uFillTx/>
                <a:latin typeface="Marianne"/>
              </a:rPr>
              <a:t> Sous-épreuve E32 – réalisation d’un ouvrage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lvl="2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Sous-épreuve E33 – économie-gestion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lvl="2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Sous-épreuve E34 – prévention-santé-environnement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E4 – Épreuve de langue vivante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E5 – Épreuve de français, histoire et géographie et enseignement moral et civique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lvl="2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Sous-épreuve E51 – français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lvl="2"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Sous-épreuve E52 – histoire-géographie et enseignement moral et civique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-216000" defTabSz="9144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E6 – Épreuve d’éducation physique et sportive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8" name="Rectangle 2"/>
          <p:cNvSpPr/>
          <p:nvPr/>
        </p:nvSpPr>
        <p:spPr>
          <a:xfrm>
            <a:off x="343080" y="1137240"/>
            <a:ext cx="88560" cy="572040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89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0" name="ZoneTexte 1"/>
          <p:cNvSpPr/>
          <p:nvPr/>
        </p:nvSpPr>
        <p:spPr>
          <a:xfrm>
            <a:off x="1519920" y="627120"/>
            <a:ext cx="1020096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1.8 - Règlement d’examen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FA48B6E-A70E-4174-4602-DBC6FD23F4C4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Rectangle 2"/>
          <p:cNvSpPr/>
          <p:nvPr/>
        </p:nvSpPr>
        <p:spPr>
          <a:xfrm>
            <a:off x="343080" y="1137240"/>
            <a:ext cx="88560" cy="572040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93" name="ZoneTexte 3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4" name="ZoneTexte 1"/>
          <p:cNvSpPr/>
          <p:nvPr/>
        </p:nvSpPr>
        <p:spPr>
          <a:xfrm>
            <a:off x="1519920" y="627120"/>
            <a:ext cx="1020096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1.8 - Règlement d’examen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95" name="Image 5" descr="Une image contenant texte, capture d’écran, reçu, Police&#10;&#10;Le contenu généré par l’IA peut être incorrect."/>
          <p:cNvPicPr/>
          <p:nvPr/>
        </p:nvPicPr>
        <p:blipFill>
          <a:blip r:embed="rId3"/>
          <a:stretch/>
        </p:blipFill>
        <p:spPr>
          <a:xfrm>
            <a:off x="779400" y="627120"/>
            <a:ext cx="7521480" cy="3694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6" name="Image 8" descr="Une image contenant texte, capture d’écran, Police, nombre&#10;&#10;Le contenu généré par l’IA peut être incorrect."/>
          <p:cNvPicPr/>
          <p:nvPr/>
        </p:nvPicPr>
        <p:blipFill>
          <a:blip r:embed="rId4"/>
          <a:stretch/>
        </p:blipFill>
        <p:spPr>
          <a:xfrm>
            <a:off x="779400" y="4322160"/>
            <a:ext cx="7521480" cy="203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7" name="ZoneTexte 9"/>
          <p:cNvSpPr/>
          <p:nvPr/>
        </p:nvSpPr>
        <p:spPr>
          <a:xfrm>
            <a:off x="9154080" y="2986200"/>
            <a:ext cx="2571480" cy="203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Exemple du règlement d’examens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Epreuves professionnelles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BNMA Maroquinerie de haute facture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8186D8D-A17B-D864-24D4-F7A700B85559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Rectangle 3"/>
          <p:cNvSpPr/>
          <p:nvPr/>
        </p:nvSpPr>
        <p:spPr>
          <a:xfrm>
            <a:off x="343080" y="645480"/>
            <a:ext cx="88560" cy="621216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300" name="ZoneTexte 4"/>
          <p:cNvSpPr/>
          <p:nvPr/>
        </p:nvSpPr>
        <p:spPr>
          <a:xfrm>
            <a:off x="8065800" y="227160"/>
            <a:ext cx="365472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 – Présentation du diplôme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1" name="ZoneTexte 5"/>
          <p:cNvSpPr/>
          <p:nvPr/>
        </p:nvSpPr>
        <p:spPr>
          <a:xfrm>
            <a:off x="1128600" y="645480"/>
            <a:ext cx="1020096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1.9 – Horaires hebdomadaires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302" name="Groupe 12"/>
          <p:cNvGrpSpPr/>
          <p:nvPr/>
        </p:nvGrpSpPr>
        <p:grpSpPr>
          <a:xfrm>
            <a:off x="1128600" y="1681920"/>
            <a:ext cx="7822080" cy="3881160"/>
            <a:chOff x="1128600" y="1681920"/>
            <a:chExt cx="7822080" cy="3881160"/>
          </a:xfrm>
        </p:grpSpPr>
        <p:pic>
          <p:nvPicPr>
            <p:cNvPr id="303" name="Image 9" descr="Une image contenant texte, capture d’écran, nombre, diagramme&#10;&#10;Le contenu généré par l’IA peut être incorrect."/>
            <p:cNvPicPr/>
            <p:nvPr/>
          </p:nvPicPr>
          <p:blipFill>
            <a:blip r:embed="rId2"/>
            <a:stretch/>
          </p:blipFill>
          <p:spPr>
            <a:xfrm>
              <a:off x="4951440" y="1681920"/>
              <a:ext cx="3999240" cy="3881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4" name="Image 11" descr="Une image contenant texte, capture d’écran, affichage, Police&#10;&#10;Le contenu généré par l’IA peut être incorrect."/>
            <p:cNvPicPr/>
            <p:nvPr/>
          </p:nvPicPr>
          <p:blipFill>
            <a:blip r:embed="rId3"/>
            <a:srcRect b="16385"/>
            <a:stretch/>
          </p:blipFill>
          <p:spPr>
            <a:xfrm>
              <a:off x="1128600" y="1769760"/>
              <a:ext cx="3928320" cy="36939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05" name="Crochet droit 13"/>
          <p:cNvSpPr/>
          <p:nvPr/>
        </p:nvSpPr>
        <p:spPr>
          <a:xfrm>
            <a:off x="9118080" y="2833200"/>
            <a:ext cx="102600" cy="595440"/>
          </a:xfrm>
          <a:prstGeom prst="rightBracket">
            <a:avLst>
              <a:gd name="adj" fmla="val 8333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06" name="Crochet droit 14"/>
          <p:cNvSpPr/>
          <p:nvPr/>
        </p:nvSpPr>
        <p:spPr>
          <a:xfrm>
            <a:off x="9118080" y="3657600"/>
            <a:ext cx="102600" cy="1171440"/>
          </a:xfrm>
          <a:prstGeom prst="rightBracket">
            <a:avLst>
              <a:gd name="adj" fmla="val 8333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07" name="Crochet droit 15"/>
          <p:cNvSpPr/>
          <p:nvPr/>
        </p:nvSpPr>
        <p:spPr>
          <a:xfrm>
            <a:off x="9128880" y="4868280"/>
            <a:ext cx="102600" cy="595440"/>
          </a:xfrm>
          <a:prstGeom prst="rightBracket">
            <a:avLst>
              <a:gd name="adj" fmla="val 8333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08" name="ZoneTexte 16"/>
          <p:cNvSpPr/>
          <p:nvPr/>
        </p:nvSpPr>
        <p:spPr>
          <a:xfrm>
            <a:off x="9231840" y="2946600"/>
            <a:ext cx="222804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Enseignants d’atelier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9" name="ZoneTexte 17"/>
          <p:cNvSpPr/>
          <p:nvPr/>
        </p:nvSpPr>
        <p:spPr>
          <a:xfrm>
            <a:off x="9231840" y="3951360"/>
            <a:ext cx="263520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Enseignants d’arts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appliqués professionnels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0" name="ZoneTexte 18"/>
          <p:cNvSpPr/>
          <p:nvPr/>
        </p:nvSpPr>
        <p:spPr>
          <a:xfrm>
            <a:off x="9231840" y="4903920"/>
            <a:ext cx="2194560" cy="553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Enseignement mixte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400" b="0" i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(selon les situations)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B7A16AF-0E09-33DC-C2A5-9101E66CDEE1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ZoneTexte 2"/>
          <p:cNvSpPr/>
          <p:nvPr/>
        </p:nvSpPr>
        <p:spPr>
          <a:xfrm>
            <a:off x="2587320" y="901800"/>
            <a:ext cx="7283880" cy="144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44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Focus sur les 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r>
              <a:rPr lang="fr-FR" sz="44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épreuves professionnelles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4" name="Rectangle 3"/>
          <p:cNvSpPr/>
          <p:nvPr/>
        </p:nvSpPr>
        <p:spPr>
          <a:xfrm>
            <a:off x="10094400" y="0"/>
            <a:ext cx="2097000" cy="685764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315" name="ZoneTexte 8"/>
          <p:cNvSpPr/>
          <p:nvPr/>
        </p:nvSpPr>
        <p:spPr>
          <a:xfrm>
            <a:off x="9871560" y="323640"/>
            <a:ext cx="1307880" cy="240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5000" b="1" u="none" strike="noStrike">
                <a:solidFill>
                  <a:schemeClr val="lt1"/>
                </a:solidFill>
                <a:effectLst/>
                <a:uFillTx/>
                <a:latin typeface="Aptos"/>
              </a:rPr>
              <a:t>2</a:t>
            </a:r>
            <a:endParaRPr lang="fr-FR" sz="15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E9DE25C-E8C3-470C-C288-667C105F463C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3B78C808-7A99-B27D-77A4-9D9A26402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323592"/>
            <a:ext cx="1719944" cy="13253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Rectangle 1"/>
          <p:cNvSpPr/>
          <p:nvPr/>
        </p:nvSpPr>
        <p:spPr>
          <a:xfrm>
            <a:off x="0" y="-510120"/>
            <a:ext cx="18432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numCol="1" spcCol="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br>
              <a:rPr sz="1800"/>
            </a:b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7" name="Rectangle 4"/>
          <p:cNvSpPr/>
          <p:nvPr/>
        </p:nvSpPr>
        <p:spPr>
          <a:xfrm>
            <a:off x="1106640" y="1071360"/>
            <a:ext cx="3222360" cy="12427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318" name="Rectangle 7"/>
          <p:cNvSpPr/>
          <p:nvPr/>
        </p:nvSpPr>
        <p:spPr>
          <a:xfrm>
            <a:off x="4835520" y="1071360"/>
            <a:ext cx="3222360" cy="124272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319" name="Rectangle 8"/>
          <p:cNvSpPr/>
          <p:nvPr/>
        </p:nvSpPr>
        <p:spPr>
          <a:xfrm>
            <a:off x="8564400" y="1071360"/>
            <a:ext cx="3222360" cy="1242720"/>
          </a:xfrm>
          <a:prstGeom prst="rect">
            <a:avLst/>
          </a:prstGeom>
          <a:solidFill>
            <a:srgbClr val="4398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320" name="Rectangle 10"/>
          <p:cNvSpPr/>
          <p:nvPr/>
        </p:nvSpPr>
        <p:spPr>
          <a:xfrm>
            <a:off x="0" y="-510120"/>
            <a:ext cx="18432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numCol="1" spcCol="0" anchor="ctr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br>
              <a:rPr sz="1800"/>
            </a:b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1" name="ZoneTexte 12"/>
          <p:cNvSpPr/>
          <p:nvPr/>
        </p:nvSpPr>
        <p:spPr>
          <a:xfrm>
            <a:off x="1206360" y="1378800"/>
            <a:ext cx="300780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E2 – Etude d’un ouvrage en (spécialité)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2" name="ZoneTexte 13"/>
          <p:cNvSpPr/>
          <p:nvPr/>
        </p:nvSpPr>
        <p:spPr>
          <a:xfrm>
            <a:off x="4942800" y="1101960"/>
            <a:ext cx="3007800" cy="119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E31 – Proposition de réponse préalable à la réalisation d’un ouvrage en (spécialité)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3" name="ZoneTexte 14"/>
          <p:cNvSpPr/>
          <p:nvPr/>
        </p:nvSpPr>
        <p:spPr>
          <a:xfrm>
            <a:off x="8664480" y="1240200"/>
            <a:ext cx="3007800" cy="92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E32 – Réalisation d’un ouvrage en (spécialité / option)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4" name="Flèche vers la droite 15"/>
          <p:cNvSpPr/>
          <p:nvPr/>
        </p:nvSpPr>
        <p:spPr>
          <a:xfrm>
            <a:off x="4404240" y="1437480"/>
            <a:ext cx="377280" cy="528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325" name="Flèche vers la droite 16"/>
          <p:cNvSpPr/>
          <p:nvPr/>
        </p:nvSpPr>
        <p:spPr>
          <a:xfrm>
            <a:off x="8140320" y="1437480"/>
            <a:ext cx="377280" cy="528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326" name="ZoneTexte 17"/>
          <p:cNvSpPr/>
          <p:nvPr/>
        </p:nvSpPr>
        <p:spPr>
          <a:xfrm>
            <a:off x="1099440" y="2370240"/>
            <a:ext cx="3222360" cy="332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Épreuve écrite  et graphique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CCF – 3h sous forme ponctuelle.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Selon les spécialités : 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Épreuve et sous-épreuve liée à un </a:t>
            </a:r>
            <a:r>
              <a:rPr lang="fr-FR" sz="1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diagnostic.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Etude </a:t>
            </a:r>
            <a:r>
              <a:rPr lang="fr-FR" sz="1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technique, stylistique et esthétique</a:t>
            </a: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convoquant des compétences d’enseignements professionnels (notamment des compétences acquises en atelier et en arts appliqués au métier). 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7" name="ZoneTexte 3"/>
          <p:cNvSpPr/>
          <p:nvPr/>
        </p:nvSpPr>
        <p:spPr>
          <a:xfrm>
            <a:off x="4831920" y="2376360"/>
            <a:ext cx="3222360" cy="397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Épreuve orale ponctuelle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20 mn.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En appui sur un dossier réalisé par le candidat : 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Permet l’élaboration d’une </a:t>
            </a:r>
            <a:r>
              <a:rPr lang="fr-FR" sz="1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réponse technique et esthétique</a:t>
            </a: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, en appui sur des croquis, échantillons, maquettes, dessins techniques, fiches de procédure, …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Requiert des compétences acquises en enseignements professionnels </a:t>
            </a:r>
            <a:r>
              <a:rPr lang="fr-FR" sz="1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(notamment en atelier et en arts appliqués au métier). 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8" name="ZoneTexte 6"/>
          <p:cNvSpPr/>
          <p:nvPr/>
        </p:nvSpPr>
        <p:spPr>
          <a:xfrm>
            <a:off x="8564400" y="2383200"/>
            <a:ext cx="3222360" cy="397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Épreuve pratique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CCF – durée variable sous forme ponctuelle.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Selon les spécialités : 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Épreuve de réalisation d’ouvrage / d’intervention sur un ouvrage.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Met en œuvre des compétences </a:t>
            </a:r>
            <a:r>
              <a:rPr lang="fr-FR" sz="1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techniques et pratiques.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En CCF : </a:t>
            </a:r>
            <a:r>
              <a:rPr lang="fr-FR" sz="1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s ’appuie sur des bilans prenant en compte les activités menées en centre de formation et en entreprise. 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9" name="Rectangle 11"/>
          <p:cNvSpPr/>
          <p:nvPr/>
        </p:nvSpPr>
        <p:spPr>
          <a:xfrm>
            <a:off x="330120" y="1071360"/>
            <a:ext cx="74160" cy="578628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330" name="ZoneTexte 2"/>
          <p:cNvSpPr/>
          <p:nvPr/>
        </p:nvSpPr>
        <p:spPr>
          <a:xfrm>
            <a:off x="1099440" y="455760"/>
            <a:ext cx="10200960" cy="46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4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2.1 – TYPOLOGIE DES ÉPREUVES PROFESSIONNELLES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2ED02A-BAAA-AA67-B7AE-71870F7D1676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ZoneTexte 5"/>
          <p:cNvSpPr/>
          <p:nvPr/>
        </p:nvSpPr>
        <p:spPr>
          <a:xfrm>
            <a:off x="1128600" y="1284480"/>
            <a:ext cx="10200960" cy="21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4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2.2 - ÉTUDE D’UNE DEMANDE DE RÉALISATION D’UN OUVRAGE (E2)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Épreuve écrite et graphique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4" name="ZoneTexte 6"/>
          <p:cNvSpPr/>
          <p:nvPr/>
        </p:nvSpPr>
        <p:spPr>
          <a:xfrm>
            <a:off x="6241680" y="227160"/>
            <a:ext cx="547920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2 – Focus sur les épreuves professionnelles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6" name="ZoneTexte 2"/>
          <p:cNvSpPr/>
          <p:nvPr/>
        </p:nvSpPr>
        <p:spPr>
          <a:xfrm>
            <a:off x="1128600" y="3408120"/>
            <a:ext cx="10200960" cy="2369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Cette épreuve a pour objectif d’évaluer, chez les candidats, le niveau de maîtrise des compétences nécessaires aux activités du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pôle 1 de chacun des référentiels de spécialité.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Compétences évaluées :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14400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C1 - Identifier et déterminer les besoins et les contraintes de la demande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14400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C2 - Interpréter les caractéristiques de la demande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14400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C3 - Organiser et enrichir une documentation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7" name="Rectangle 3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314C107-AE3F-EE09-CA45-7135134CE6E8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ZoneTexte 5"/>
          <p:cNvSpPr/>
          <p:nvPr/>
        </p:nvSpPr>
        <p:spPr>
          <a:xfrm>
            <a:off x="1128600" y="841320"/>
            <a:ext cx="10591920" cy="95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2.2 - ÉTUDE D’UNE DEMANDE DE RÉALISATION D’UN OUVRAGE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0" name="ZoneTexte 6"/>
          <p:cNvSpPr/>
          <p:nvPr/>
        </p:nvSpPr>
        <p:spPr>
          <a:xfrm>
            <a:off x="6241680" y="227160"/>
            <a:ext cx="547920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2 – Focus sur les épreuves professionnelles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2" name="ZoneTexte 2"/>
          <p:cNvSpPr/>
          <p:nvPr/>
        </p:nvSpPr>
        <p:spPr>
          <a:xfrm>
            <a:off x="1128600" y="1564200"/>
            <a:ext cx="10200960" cy="433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Contenu de l’épreuve :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En appui sur une situation professionnelle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contextualisée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Exploite un ensemble de ressources (audiovisuelles, visuelles ou écrites) constitué d’informations techniques, esthétiques, stylistiques ou historiques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Mobilise les connaissances du candidat acquises dans les enseignements professionnels de spécialité, les enseignements artistique et numérique liés à la spécialité et l’accompagnement vers l’autonomie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Par l’étude approfondie des ressources données et au travers de connaissances qu’il apporte , le candidat est amené à réaliser une analyse écrite et graphique :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Il procède à des relevés graphiques annotés,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Il propose des croquis analytiques mettant en évidence différentes caractéristiques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Il dégage des pistes de réponses liées à l’étude au travers de commentaires écrits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3" name="Rectangle 7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8E3D6A0-17C2-4EBB-F65F-14796603DB76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ZoneTexte 5"/>
          <p:cNvSpPr/>
          <p:nvPr/>
        </p:nvSpPr>
        <p:spPr>
          <a:xfrm>
            <a:off x="1128600" y="841320"/>
            <a:ext cx="10591920" cy="95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2.2 - ÉTUDE D’UNE DEMANDE DE RÉALISATION D’UN OUVRAGE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6" name="ZoneTexte 6"/>
          <p:cNvSpPr/>
          <p:nvPr/>
        </p:nvSpPr>
        <p:spPr>
          <a:xfrm>
            <a:off x="6241680" y="227160"/>
            <a:ext cx="547920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2 – Focus sur les épreuves professionnelles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8" name="ZoneTexte 2"/>
          <p:cNvSpPr/>
          <p:nvPr/>
        </p:nvSpPr>
        <p:spPr>
          <a:xfrm>
            <a:off x="1128600" y="1959840"/>
            <a:ext cx="10200960" cy="4154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Pistes et projections possibles selon les spécialités 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Demande d’une réalisation d’ouvrage issue d’un client privé ou d’une institution, d’une commande de chef d’atelier, d’un designer, …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Demande de réparation ou d’adaptation d’un ouvrage existant incomplet, …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Demande de restauration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Requiert de la part des candidats :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-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d’effectuer un diagnostic précis sur plusieurs registres (notamment techniques, stylistiques et esthétiques) ;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-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 bien déterminer le contexte et le cadre de la demande ;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-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 lister et de prioriser les contraintes liées à l’existant ;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-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 percevoir dans la demande les éléments implicites ne figurant pas dans les différentes données, au travers d’une analyse et de recherches personnelles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9" name="Rectangle 7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7615B67-DB51-C242-BF47-7812DA335744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ZoneTexte 5"/>
          <p:cNvSpPr/>
          <p:nvPr/>
        </p:nvSpPr>
        <p:spPr>
          <a:xfrm>
            <a:off x="1128600" y="1284480"/>
            <a:ext cx="10200960" cy="212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4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2.3 - PROPOSITIONS DE RÉPONSES PRÉALABLES À LA RÉALISATION D’UN OUVRAGE (E31)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Épreuve orale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2" name="ZoneTexte 6"/>
          <p:cNvSpPr/>
          <p:nvPr/>
        </p:nvSpPr>
        <p:spPr>
          <a:xfrm>
            <a:off x="6241680" y="227160"/>
            <a:ext cx="547920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2 – Focus sur les épreuves professionnelles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4" name="ZoneTexte 2"/>
          <p:cNvSpPr/>
          <p:nvPr/>
        </p:nvSpPr>
        <p:spPr>
          <a:xfrm>
            <a:off x="1128600" y="3408120"/>
            <a:ext cx="10200960" cy="261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Cette épreuve a pour objectif d’évaluer, chez les candidats, le niveau de maîtrise des compétences nécessaires aux activités du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pôle 2 de chacun des référentiels de spécialité.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Compétences évaluées :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14400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C4 - Répondre avec méthode à une demande de réalisation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14400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C5 - Documenter la réponse 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14400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C6 - Proposer des solutions, les étapes et les conditions de réalisation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914400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C7 - Informer, argumenter, rendre compte et conseiller sur l’ouvrage à réaliser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5" name="Rectangle 9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D2018B-F756-31A1-8BD8-F9D9E5098419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ZoneTexte 5"/>
          <p:cNvSpPr/>
          <p:nvPr/>
        </p:nvSpPr>
        <p:spPr>
          <a:xfrm>
            <a:off x="749160" y="841320"/>
            <a:ext cx="10962360" cy="66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E31 / PROPOSITIONS DE RÉPONSES PRÉALABLES À LA RÉALISATION D’UN OUVRAGE</a:t>
            </a: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8" name="ZoneTexte 6"/>
          <p:cNvSpPr/>
          <p:nvPr/>
        </p:nvSpPr>
        <p:spPr>
          <a:xfrm>
            <a:off x="6241680" y="227160"/>
            <a:ext cx="547020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2 – Focus sur les épreuves professionnelles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60" name="Rectangle 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pic>
        <p:nvPicPr>
          <p:cNvPr id="361" name="Image 237"/>
          <p:cNvPicPr/>
          <p:nvPr/>
        </p:nvPicPr>
        <p:blipFill>
          <a:blip r:embed="rId3"/>
          <a:stretch/>
        </p:blipFill>
        <p:spPr>
          <a:xfrm>
            <a:off x="914400" y="1143000"/>
            <a:ext cx="10348200" cy="5204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DF1FF81-C67A-7A38-3A2F-ED19532A3288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ZoneTexte 38"/>
          <p:cNvSpPr/>
          <p:nvPr/>
        </p:nvSpPr>
        <p:spPr>
          <a:xfrm>
            <a:off x="749160" y="841320"/>
            <a:ext cx="10962360" cy="66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E31 / PROPOSITIONS DE RÉPONSES PRÉALABLES À LA RÉALISATION D’UN OUVRAGE</a:t>
            </a: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64" name="ZoneTexte 39"/>
          <p:cNvSpPr/>
          <p:nvPr/>
        </p:nvSpPr>
        <p:spPr>
          <a:xfrm>
            <a:off x="6332040" y="227160"/>
            <a:ext cx="53798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2 – Focus sur les épreuves professionnelles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66" name="Rectangle 3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pic>
        <p:nvPicPr>
          <p:cNvPr id="367" name="Image 243"/>
          <p:cNvPicPr/>
          <p:nvPr/>
        </p:nvPicPr>
        <p:blipFill>
          <a:blip r:embed="rId3"/>
          <a:stretch/>
        </p:blipFill>
        <p:spPr>
          <a:xfrm>
            <a:off x="914400" y="1287000"/>
            <a:ext cx="10335600" cy="4925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68A83FA-4C94-CD0E-6D94-DCC752D84458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ZoneTexte 54"/>
          <p:cNvSpPr/>
          <p:nvPr/>
        </p:nvSpPr>
        <p:spPr>
          <a:xfrm>
            <a:off x="749160" y="841320"/>
            <a:ext cx="10962360" cy="66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E31 / PROPOSITIONS DE RÉPONSES PRÉALABLES À LA RÉALISATION D’UN OUVRAGE</a:t>
            </a: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0" name="ZoneTexte 55"/>
          <p:cNvSpPr/>
          <p:nvPr/>
        </p:nvSpPr>
        <p:spPr>
          <a:xfrm>
            <a:off x="6332040" y="227160"/>
            <a:ext cx="53798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2 – Focus sur les épreuves professionnelles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2" name="ZoneTexte 57"/>
          <p:cNvSpPr/>
          <p:nvPr/>
        </p:nvSpPr>
        <p:spPr>
          <a:xfrm>
            <a:off x="1128600" y="1284480"/>
            <a:ext cx="10191960" cy="109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3" name="Rectangle 41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pic>
        <p:nvPicPr>
          <p:cNvPr id="374" name="Image 250"/>
          <p:cNvPicPr/>
          <p:nvPr/>
        </p:nvPicPr>
        <p:blipFill>
          <a:blip r:embed="rId3"/>
          <a:stretch/>
        </p:blipFill>
        <p:spPr>
          <a:xfrm>
            <a:off x="914400" y="1371600"/>
            <a:ext cx="10234080" cy="4950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A529E94-8766-7045-1962-2F78382026D0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ZoneTexte 41"/>
          <p:cNvSpPr/>
          <p:nvPr/>
        </p:nvSpPr>
        <p:spPr>
          <a:xfrm>
            <a:off x="749160" y="841320"/>
            <a:ext cx="10962360" cy="66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E31 / PROPOSITIONS DE RÉPONSES PRÉALABLES À LA RÉALISATION D’UN OUVRAGE</a:t>
            </a: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7" name="ZoneTexte 42"/>
          <p:cNvSpPr/>
          <p:nvPr/>
        </p:nvSpPr>
        <p:spPr>
          <a:xfrm>
            <a:off x="6332040" y="227160"/>
            <a:ext cx="53798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2 – Focus sur les épreuves professionnelles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9" name="ZoneTexte 44"/>
          <p:cNvSpPr/>
          <p:nvPr/>
        </p:nvSpPr>
        <p:spPr>
          <a:xfrm>
            <a:off x="1128600" y="1284480"/>
            <a:ext cx="10191960" cy="109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0" name="Rectangle 38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pic>
        <p:nvPicPr>
          <p:cNvPr id="381" name="Image 257"/>
          <p:cNvPicPr/>
          <p:nvPr/>
        </p:nvPicPr>
        <p:blipFill>
          <a:blip r:embed="rId3"/>
          <a:stretch/>
        </p:blipFill>
        <p:spPr>
          <a:xfrm>
            <a:off x="914400" y="1371600"/>
            <a:ext cx="10234080" cy="4366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5B1684B-F4F8-128E-2F5D-C3E3D69C38AB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ZoneTexte 45"/>
          <p:cNvSpPr/>
          <p:nvPr/>
        </p:nvSpPr>
        <p:spPr>
          <a:xfrm>
            <a:off x="749160" y="841320"/>
            <a:ext cx="10962360" cy="668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E31 / PROPOSITIONS DE RÉPONSES PRÉALABLES À LA RÉALISATION D’UN OUVRAGE</a:t>
            </a: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4" name="ZoneTexte 46"/>
          <p:cNvSpPr/>
          <p:nvPr/>
        </p:nvSpPr>
        <p:spPr>
          <a:xfrm>
            <a:off x="6332040" y="227160"/>
            <a:ext cx="53798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2 – Focus sur les épreuves professionnelles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6" name="ZoneTexte 48"/>
          <p:cNvSpPr/>
          <p:nvPr/>
        </p:nvSpPr>
        <p:spPr>
          <a:xfrm>
            <a:off x="1128600" y="1284480"/>
            <a:ext cx="10191960" cy="109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87" name="Image 263"/>
          <p:cNvPicPr/>
          <p:nvPr/>
        </p:nvPicPr>
        <p:blipFill>
          <a:blip r:embed="rId3"/>
          <a:stretch/>
        </p:blipFill>
        <p:spPr>
          <a:xfrm>
            <a:off x="914400" y="1371600"/>
            <a:ext cx="12189600" cy="5183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88BBDB7-5080-8419-83F8-E87D5A0A3CBD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ZoneTexte 5"/>
          <p:cNvSpPr/>
          <p:nvPr/>
        </p:nvSpPr>
        <p:spPr>
          <a:xfrm>
            <a:off x="1128600" y="1284480"/>
            <a:ext cx="10200960" cy="224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32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E32- U32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RÉALISATION D’UN OUVRAGE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Épreuve pratique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0" name="ZoneTexte 6"/>
          <p:cNvSpPr/>
          <p:nvPr/>
        </p:nvSpPr>
        <p:spPr>
          <a:xfrm>
            <a:off x="6241680" y="227160"/>
            <a:ext cx="547920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Marianne"/>
              </a:rPr>
              <a:t>2 – Focus sur les épreuves professionnelles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2" name="ZoneTexte 2"/>
          <p:cNvSpPr/>
          <p:nvPr/>
        </p:nvSpPr>
        <p:spPr>
          <a:xfrm>
            <a:off x="1128600" y="3408120"/>
            <a:ext cx="10200960" cy="1600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Cette épreuve a pour objectif d’évaluer, chez les candidats, le niveau de maîtrise des compétences nécessaires aux activités du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pôle 3 de chacun des référentiels de spécialité.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Compétences spécifiques définies dans chaque référentiel de spécialité –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feront l’objet d’un temps spécifique dans l’après-midi, lors de la présentation des référentiels des 4 spécialités.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3" name="Rectangle 7"/>
          <p:cNvSpPr/>
          <p:nvPr/>
        </p:nvSpPr>
        <p:spPr>
          <a:xfrm>
            <a:off x="330120" y="1284480"/>
            <a:ext cx="101160" cy="55731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507B3FF-595E-9B78-63E5-A2B708AEEB57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ZoneTexte 2"/>
          <p:cNvSpPr/>
          <p:nvPr/>
        </p:nvSpPr>
        <p:spPr>
          <a:xfrm>
            <a:off x="5587920" y="901800"/>
            <a:ext cx="4283280" cy="144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44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Les nouveaux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r>
              <a:rPr lang="fr-FR" sz="44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enseignements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7" name="Rectangle 3"/>
          <p:cNvSpPr/>
          <p:nvPr/>
        </p:nvSpPr>
        <p:spPr>
          <a:xfrm>
            <a:off x="10094400" y="0"/>
            <a:ext cx="2097000" cy="6857640"/>
          </a:xfrm>
          <a:prstGeom prst="rect">
            <a:avLst/>
          </a:prstGeom>
          <a:solidFill>
            <a:srgbClr val="FE55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398" name="ZoneTexte 8"/>
          <p:cNvSpPr/>
          <p:nvPr/>
        </p:nvSpPr>
        <p:spPr>
          <a:xfrm>
            <a:off x="9871560" y="323640"/>
            <a:ext cx="1307880" cy="240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5000" b="1" u="none" strike="noStrike">
                <a:solidFill>
                  <a:schemeClr val="lt1"/>
                </a:solidFill>
                <a:effectLst/>
                <a:uFillTx/>
                <a:latin typeface="Aptos"/>
              </a:rPr>
              <a:t>3</a:t>
            </a:r>
            <a:endParaRPr lang="fr-FR" sz="15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BA8A4BC-574F-2AD8-AC55-EB0FFF627B07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3913EB3F-A776-F448-8C4E-78B4394B0A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323592"/>
            <a:ext cx="1719944" cy="132539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Rectangle 71"/>
          <p:cNvSpPr/>
          <p:nvPr/>
        </p:nvSpPr>
        <p:spPr>
          <a:xfrm>
            <a:off x="1828800" y="3393720"/>
            <a:ext cx="3655800" cy="454680"/>
          </a:xfrm>
          <a:prstGeom prst="rect">
            <a:avLst/>
          </a:prstGeom>
          <a:solidFill>
            <a:srgbClr val="FF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01" name="Rectangle 72"/>
          <p:cNvSpPr/>
          <p:nvPr/>
        </p:nvSpPr>
        <p:spPr>
          <a:xfrm>
            <a:off x="1828800" y="3922920"/>
            <a:ext cx="3655800" cy="454680"/>
          </a:xfrm>
          <a:prstGeom prst="rect">
            <a:avLst/>
          </a:prstGeom>
          <a:solidFill>
            <a:srgbClr val="FF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02" name="Rectangle 73"/>
          <p:cNvSpPr/>
          <p:nvPr/>
        </p:nvSpPr>
        <p:spPr>
          <a:xfrm>
            <a:off x="1828800" y="5029920"/>
            <a:ext cx="4113000" cy="454680"/>
          </a:xfrm>
          <a:prstGeom prst="rect">
            <a:avLst/>
          </a:prstGeom>
          <a:solidFill>
            <a:srgbClr val="FF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03" name="ZoneTexte 5"/>
          <p:cNvSpPr/>
          <p:nvPr/>
        </p:nvSpPr>
        <p:spPr>
          <a:xfrm>
            <a:off x="1128600" y="2041920"/>
            <a:ext cx="10191960" cy="393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Trois nouveaux enseignements :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Deux nouveaux enseignements pris en charge par les enseignants d’arts appliqués au métier, dans le cadre des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enseignements artistique et numérique liés à la spécialité :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Dessins et culture métiers d’art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Outils et langages numériques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Un enseignement transversal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: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Accompagnement vers l’autonomie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04" name="ZoneTexte 6"/>
          <p:cNvSpPr/>
          <p:nvPr/>
        </p:nvSpPr>
        <p:spPr>
          <a:xfrm>
            <a:off x="5805720" y="227160"/>
            <a:ext cx="590616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3 – Présentation des nouveaux enseignements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06" name="Rectangle 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rgbClr val="FE55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92EBDB4-6A33-F41C-D6DF-547A1509EE16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ZoneTexte 9"/>
          <p:cNvSpPr/>
          <p:nvPr/>
        </p:nvSpPr>
        <p:spPr>
          <a:xfrm>
            <a:off x="1128600" y="2041920"/>
            <a:ext cx="10191960" cy="365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Chaque</a:t>
            </a:r>
            <a:r>
              <a:rPr lang="fr-FR" sz="1800" b="1" u="none" strike="noStrike" spc="-20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nouvel</a:t>
            </a:r>
            <a:r>
              <a:rPr lang="fr-FR" sz="1800" b="1" u="none" strike="noStrike" spc="-11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enseignement</a:t>
            </a:r>
            <a:r>
              <a:rPr lang="fr-FR" sz="1800" b="1" u="none" strike="noStrike" spc="-20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sera</a:t>
            </a:r>
            <a:r>
              <a:rPr lang="fr-FR" sz="1800" b="1" u="none" strike="noStrike" spc="-14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décliné</a:t>
            </a:r>
            <a:r>
              <a:rPr lang="fr-FR" sz="1800" b="1" u="none" strike="noStrike" spc="-20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en</a:t>
            </a:r>
            <a:r>
              <a:rPr lang="fr-FR" sz="1800" b="1" u="none" strike="noStrike" spc="-26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fonction</a:t>
            </a:r>
            <a:r>
              <a:rPr lang="fr-FR" sz="1800" b="1" u="none" strike="noStrike" spc="-26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</a:t>
            </a:r>
            <a:r>
              <a:rPr lang="fr-FR" sz="1800" b="1" u="none" strike="noStrike" spc="-20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la spécialité des élèves.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Enseignés par des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professeurs d’arts appliqués au métier et d’atelier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, ces enseignements visent la maîtrise des compétences du référentiel</a:t>
            </a:r>
            <a:r>
              <a:rPr lang="fr-FR" sz="1100" b="0" u="none" strike="noStrike" spc="-7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de</a:t>
            </a:r>
            <a:r>
              <a:rPr lang="fr-FR" sz="1100" b="0" u="none" strike="noStrike" spc="-7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chaque</a:t>
            </a:r>
            <a:r>
              <a:rPr lang="fr-FR" sz="1100" b="0" u="none" strike="noStrike" spc="-7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spécialité.</a:t>
            </a:r>
            <a:r>
              <a:rPr lang="fr-FR" sz="1100" b="0" u="none" strike="noStrike" spc="-5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endParaRPr lang="fr-FR" sz="11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Le</a:t>
            </a:r>
            <a:r>
              <a:rPr lang="fr-FR" sz="1100" b="0" u="none" strike="noStrike" spc="-6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travail</a:t>
            </a:r>
            <a:r>
              <a:rPr lang="fr-FR" sz="1100" b="0" u="none" strike="noStrike" spc="-5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d’équipe</a:t>
            </a:r>
            <a:r>
              <a:rPr lang="fr-FR" sz="1100" b="0" u="none" strike="noStrike" spc="-6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et</a:t>
            </a:r>
            <a:r>
              <a:rPr lang="fr-FR" sz="1100" b="0" u="none" strike="noStrike" spc="-6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l’élaboration des progressions doivent être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coordonnés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Les trois nouveaux enseignements seront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progressifs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pendant le cycle de formation 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. L’AVA forme les élèves à l’autonomie graduellement durant l’ensemble de la formation.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. Les enseignements DCMA et OLN évoluent également de manière progressive allant du fondamental en 1</a:t>
            </a:r>
            <a:r>
              <a:rPr lang="fr-FR" sz="1800" b="0" u="none" strike="noStrike" baseline="3300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e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 année à la maîtrise en 3</a:t>
            </a:r>
            <a:r>
              <a:rPr lang="fr-FR" sz="1800" b="0" u="none" strike="noStrike" baseline="3300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e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année</a:t>
            </a:r>
            <a:r>
              <a:rPr lang="fr-FR" sz="1800" b="0" u="none" strike="noStrike" spc="-1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09" name="ZoneTexte 16"/>
          <p:cNvSpPr/>
          <p:nvPr/>
        </p:nvSpPr>
        <p:spPr>
          <a:xfrm>
            <a:off x="5882760" y="227160"/>
            <a:ext cx="582912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3 – Présentation des nouveaux enseignements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1" name="Rectangle 15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rgbClr val="FE55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12" name="ZoneTexte 27"/>
          <p:cNvSpPr/>
          <p:nvPr/>
        </p:nvSpPr>
        <p:spPr>
          <a:xfrm>
            <a:off x="1519920" y="530640"/>
            <a:ext cx="10191960" cy="38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9D5235E-0343-446B-BF75-14B3B64AB449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ZoneTexte 5"/>
          <p:cNvSpPr/>
          <p:nvPr/>
        </p:nvSpPr>
        <p:spPr>
          <a:xfrm>
            <a:off x="1128600" y="2799000"/>
            <a:ext cx="10191960" cy="364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 rtl="1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5" name="ZoneTexte 6"/>
          <p:cNvSpPr/>
          <p:nvPr/>
        </p:nvSpPr>
        <p:spPr>
          <a:xfrm>
            <a:off x="5805720" y="227160"/>
            <a:ext cx="590616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3 – Présentation des nouveaux enseignements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7" name="ZoneTexte 2"/>
          <p:cNvSpPr/>
          <p:nvPr/>
        </p:nvSpPr>
        <p:spPr>
          <a:xfrm>
            <a:off x="1128600" y="1284480"/>
            <a:ext cx="1019196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Définition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8" name="Rectangle 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rgbClr val="FE55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19" name="Rectangle 295"/>
          <p:cNvSpPr/>
          <p:nvPr/>
        </p:nvSpPr>
        <p:spPr>
          <a:xfrm>
            <a:off x="1143000" y="1828800"/>
            <a:ext cx="10514520" cy="228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L’enseignement de spécialité mis en œuvre par les enseignants d'arts appliqués au métier,</a:t>
            </a:r>
            <a:r>
              <a:rPr lang="fr-FR" sz="1800" b="0" u="none" strike="noStrike" spc="20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914400">
              <a:lnSpc>
                <a:spcPct val="100000"/>
              </a:lnSpc>
            </a:pPr>
            <a:r>
              <a:rPr lang="fr-FR" sz="1800" b="0" u="none" strike="noStrike" spc="201">
                <a:solidFill>
                  <a:srgbClr val="000000"/>
                </a:solidFill>
                <a:effectLst/>
                <a:uFillTx/>
                <a:latin typeface="Marianne"/>
              </a:rPr>
              <a:t>De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ssins</a:t>
            </a:r>
            <a:r>
              <a:rPr lang="fr-FR" sz="1800" b="0" u="none" strike="noStrike" spc="20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et</a:t>
            </a:r>
            <a:r>
              <a:rPr lang="fr-FR" sz="1800" b="0" u="none" strike="noStrike" spc="20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culture</a:t>
            </a:r>
            <a:r>
              <a:rPr lang="fr-FR" sz="1800" b="0" u="none" strike="noStrike" spc="20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métiers</a:t>
            </a:r>
            <a:r>
              <a:rPr lang="fr-FR" sz="1800" b="0" u="none" strike="noStrike" spc="20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d’art</a:t>
            </a:r>
            <a:r>
              <a:rPr lang="fr-FR" sz="1800" b="0" i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,</a:t>
            </a:r>
            <a:r>
              <a:rPr lang="fr-FR" sz="1800" b="0" i="1" u="none" strike="noStrike" spc="20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vise</a:t>
            </a:r>
            <a:r>
              <a:rPr lang="fr-FR" sz="1800" b="0" u="none" strike="noStrike" spc="20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à</a:t>
            </a:r>
            <a:r>
              <a:rPr lang="fr-FR" sz="1800" b="0" u="none" strike="noStrike" spc="20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doter</a:t>
            </a:r>
            <a:r>
              <a:rPr lang="fr-FR" sz="1800" b="0" u="none" strike="noStrike" spc="20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l’élève</a:t>
            </a:r>
            <a:r>
              <a:rPr lang="fr-FR" sz="1800" b="0" u="none" strike="noStrike" spc="20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de</a:t>
            </a:r>
            <a:r>
              <a:rPr lang="fr-FR" sz="1800" b="0" u="none" strike="noStrike" spc="20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savoirs</a:t>
            </a:r>
            <a:r>
              <a:rPr lang="fr-FR" sz="1800" b="1" u="none" strike="noStrike" spc="400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et savoir-faire</a:t>
            </a:r>
            <a:r>
              <a:rPr lang="fr-FR" sz="1800" b="1" u="none" strike="noStrike" spc="400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d'ordre</a:t>
            </a:r>
            <a:r>
              <a:rPr lang="fr-FR" sz="1800" b="1" u="none" strike="noStrike" spc="400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technique,</a:t>
            </a:r>
            <a:r>
              <a:rPr lang="fr-FR" sz="1800" b="1" u="none" strike="noStrike" spc="400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technologique,</a:t>
            </a:r>
            <a:r>
              <a:rPr lang="fr-FR" sz="1800" b="1" u="none" strike="noStrike" spc="400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artistique,</a:t>
            </a:r>
            <a:r>
              <a:rPr lang="fr-FR" sz="1800" b="1" u="none" strike="noStrike" spc="400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historique</a:t>
            </a:r>
            <a:r>
              <a:rPr lang="fr-FR" sz="1800" b="1" u="none" strike="noStrike" spc="400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1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et culturel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 indispensables à la compréhension et à la pratique de son futur métier d’art.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just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Il</a:t>
            </a:r>
            <a:r>
              <a:rPr lang="fr-FR" sz="1800" b="0" u="none" strike="noStrike" spc="-14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s’articule</a:t>
            </a:r>
            <a:r>
              <a:rPr lang="fr-FR" sz="1800" b="0" u="none" strike="noStrike" spc="-1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autour</a:t>
            </a:r>
            <a:r>
              <a:rPr lang="fr-FR" sz="1800" b="0" u="none" strike="noStrike" spc="-1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de</a:t>
            </a:r>
            <a:r>
              <a:rPr lang="fr-FR" sz="1800" b="0" u="none" strike="noStrike" spc="-1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deux</a:t>
            </a:r>
            <a:r>
              <a:rPr lang="fr-FR" sz="1800" b="0" u="none" strike="noStrike" spc="-11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grands</a:t>
            </a:r>
            <a:r>
              <a:rPr lang="fr-FR" sz="1800" b="0" u="none" strike="noStrike" spc="-20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axes</a:t>
            </a:r>
            <a:r>
              <a:rPr lang="fr-FR" sz="1800" b="0" u="none" strike="noStrike" spc="-14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Marianne"/>
              </a:rPr>
              <a:t>complémentaires</a:t>
            </a:r>
            <a:r>
              <a:rPr lang="fr-FR" sz="1800" b="0" u="none" strike="noStrike" spc="-14">
                <a:solidFill>
                  <a:srgbClr val="000000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 spc="-51">
                <a:solidFill>
                  <a:srgbClr val="000000"/>
                </a:solidFill>
                <a:effectLst/>
                <a:uFillTx/>
                <a:latin typeface="Marianne"/>
              </a:rPr>
              <a:t>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0" name="ZoneTexte 26"/>
          <p:cNvSpPr/>
          <p:nvPr/>
        </p:nvSpPr>
        <p:spPr>
          <a:xfrm>
            <a:off x="1519920" y="530640"/>
            <a:ext cx="101919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Dessins et culture métiers d’art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1" name="Rectangle 69"/>
          <p:cNvSpPr/>
          <p:nvPr/>
        </p:nvSpPr>
        <p:spPr>
          <a:xfrm>
            <a:off x="2247840" y="3696480"/>
            <a:ext cx="3213360" cy="1140480"/>
          </a:xfrm>
          <a:prstGeom prst="rect">
            <a:avLst/>
          </a:prstGeom>
          <a:solidFill>
            <a:srgbClr val="FF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22" name="ZoneTexte 129"/>
          <p:cNvSpPr/>
          <p:nvPr/>
        </p:nvSpPr>
        <p:spPr>
          <a:xfrm>
            <a:off x="2355840" y="3645000"/>
            <a:ext cx="2998800" cy="228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pratique des outils de représentation et d’expression graphique et volumique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observer, analyser, exprimer, tester et communiquer.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3" name="Rectangle 70"/>
          <p:cNvSpPr/>
          <p:nvPr/>
        </p:nvSpPr>
        <p:spPr>
          <a:xfrm>
            <a:off x="6663960" y="3696480"/>
            <a:ext cx="3213360" cy="1140480"/>
          </a:xfrm>
          <a:prstGeom prst="rect">
            <a:avLst/>
          </a:prstGeom>
          <a:solidFill>
            <a:srgbClr val="FF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24" name="ZoneTexte 131"/>
          <p:cNvSpPr/>
          <p:nvPr/>
        </p:nvSpPr>
        <p:spPr>
          <a:xfrm>
            <a:off x="6819840" y="3897360"/>
            <a:ext cx="2998800" cy="2558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acquisition d’une culture en métiers d’art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repères historiques, aux courants esthétiques, aux figures de référence et aux évolutions propres à chaque spécialité.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DD2FBC6-E2B3-F751-F791-E4488C9276E4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ZoneTexte 5"/>
          <p:cNvSpPr/>
          <p:nvPr/>
        </p:nvSpPr>
        <p:spPr>
          <a:xfrm>
            <a:off x="1143000" y="2057400"/>
            <a:ext cx="10191960" cy="396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Enseignement pratique et théorique, l’enseignement DCMA vise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Cambria"/>
              </a:rPr>
              <a:t> :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Cambria"/>
              </a:rPr>
              <a:t>« Dessins » : </a:t>
            </a:r>
            <a:br>
              <a:rPr sz="1800"/>
            </a:b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Cambria"/>
              </a:rPr>
              <a:t>L’acquisition d’une maîtrise des</a:t>
            </a:r>
            <a:r>
              <a:rPr lang="fr-FR" sz="1800" b="0" u="none" strike="noStrike" spc="-1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techniques traditionnelles</a:t>
            </a:r>
            <a:r>
              <a:rPr lang="fr-FR" sz="1800" b="0" u="none" strike="noStrike" spc="-1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et</a:t>
            </a:r>
            <a:r>
              <a:rPr lang="fr-FR" sz="1800" b="0" u="none" strike="noStrike" spc="6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numériques</a:t>
            </a:r>
            <a:r>
              <a:rPr lang="fr-FR" sz="1800" b="0" u="none" strike="noStrike" spc="-1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des dessins</a:t>
            </a:r>
            <a:r>
              <a:rPr lang="fr-FR" sz="1800" b="0" u="none" strike="noStrike" spc="-1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 spc="-2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dans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leurs fonctions et usages, pour</a:t>
            </a:r>
            <a:r>
              <a:rPr lang="fr-FR" sz="1800" b="0" u="none" strike="noStrike" spc="20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traduire le réel ou une idée, exprimer une intention, illustrer un fonctionnement, communiquer, ..., dans</a:t>
            </a:r>
            <a:r>
              <a:rPr lang="fr-FR" sz="1800" b="0" u="none" strike="noStrike" spc="-1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le</a:t>
            </a:r>
            <a:r>
              <a:rPr lang="fr-FR" sz="1800" b="0" u="none" strike="noStrike" spc="-26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cadre</a:t>
            </a:r>
            <a:r>
              <a:rPr lang="fr-FR" sz="1800" b="0" u="none" strike="noStrike" spc="-1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d’une démarche professionnelle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« Culture Métiers d’Art » 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La construction d’une culture de spécialité métiers d’art intégrant les dimensions historiques, techniques, technologiques, l’évolution des savoir-faire, les enjeux culturels et économiques des métiers d’art ; cette culture s’appuiera sur des situations pédagogiques favorisant l’observation, l’analyse écrite et graphique, l’acquisition de repères, la comparaison et la compréhension. Question de l’écrit et de la langue / des langues 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7" name="ZoneTexte 6"/>
          <p:cNvSpPr/>
          <p:nvPr/>
        </p:nvSpPr>
        <p:spPr>
          <a:xfrm>
            <a:off x="5805720" y="227160"/>
            <a:ext cx="590616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3 – Présentation des nouveaux enseignements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9" name="ZoneTexte 2"/>
          <p:cNvSpPr/>
          <p:nvPr/>
        </p:nvSpPr>
        <p:spPr>
          <a:xfrm>
            <a:off x="1519920" y="530640"/>
            <a:ext cx="101919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Dessins et culture métiers d’art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30" name="Rectangle 9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rgbClr val="FE55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31" name="ZoneTexte 22"/>
          <p:cNvSpPr/>
          <p:nvPr/>
        </p:nvSpPr>
        <p:spPr>
          <a:xfrm>
            <a:off x="1128600" y="1284480"/>
            <a:ext cx="1019196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Objectifs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1A41F19-296D-52E7-D242-D996C4BAD9FB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ZoneTexte 29"/>
          <p:cNvSpPr/>
          <p:nvPr/>
        </p:nvSpPr>
        <p:spPr>
          <a:xfrm>
            <a:off x="5882760" y="227160"/>
            <a:ext cx="582912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3 – Présentation des nouveaux enseignements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35" name="ZoneTexte 31"/>
          <p:cNvSpPr/>
          <p:nvPr/>
        </p:nvSpPr>
        <p:spPr>
          <a:xfrm>
            <a:off x="1519920" y="530640"/>
            <a:ext cx="101919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Dessins et culture métiers d’art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36" name="Rectangle 16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rgbClr val="FE55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37" name="ZoneTexte 32"/>
          <p:cNvSpPr/>
          <p:nvPr/>
        </p:nvSpPr>
        <p:spPr>
          <a:xfrm>
            <a:off x="1128600" y="1284480"/>
            <a:ext cx="10191960" cy="106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Progressivité des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apprentissages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438" name="Image 2" descr="Une image contenant texte, capture d’écran, Police, nombre&#10;&#10;Le contenu généré par l’IA peut être incorrect.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17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4813560" y="1097640"/>
            <a:ext cx="5982120" cy="5295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BDCBDF8-918B-C572-0209-74A7609D9EC6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ZoneTexte 6"/>
          <p:cNvSpPr/>
          <p:nvPr/>
        </p:nvSpPr>
        <p:spPr>
          <a:xfrm>
            <a:off x="5805720" y="227160"/>
            <a:ext cx="590616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3 – Présentation des nouveaux enseignements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2" name="Rectangle 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rgbClr val="FE55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43" name="ZoneTexte 51"/>
          <p:cNvSpPr/>
          <p:nvPr/>
        </p:nvSpPr>
        <p:spPr>
          <a:xfrm>
            <a:off x="1128600" y="1284480"/>
            <a:ext cx="1019196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Définition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4" name="Rectangle 320"/>
          <p:cNvSpPr/>
          <p:nvPr/>
        </p:nvSpPr>
        <p:spPr>
          <a:xfrm>
            <a:off x="1143000" y="2057400"/>
            <a:ext cx="8825040" cy="44920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600" b="0" u="none" strike="noStrike" dirty="0">
                <a:solidFill>
                  <a:srgbClr val="000000"/>
                </a:solidFill>
                <a:effectLst/>
                <a:uFillTx/>
                <a:latin typeface="Marianne"/>
              </a:rPr>
              <a:t>L’enseignement « Outils et langages numériques » (OLN) vise à outiller les élèves afin qu’ils mobilisent</a:t>
            </a:r>
            <a:r>
              <a:rPr lang="fr-FR" sz="1600" b="1" u="none" strike="noStrike" dirty="0">
                <a:solidFill>
                  <a:srgbClr val="000000"/>
                </a:solidFill>
                <a:effectLst/>
                <a:uFillTx/>
                <a:latin typeface="Marianne"/>
              </a:rPr>
              <a:t> de manière pertinente, critique et responsable les environnements numériques </a:t>
            </a:r>
            <a:r>
              <a:rPr lang="fr-FR" sz="1600" b="0" u="none" strike="noStrike" dirty="0">
                <a:solidFill>
                  <a:srgbClr val="000000"/>
                </a:solidFill>
                <a:effectLst/>
                <a:uFillTx/>
                <a:latin typeface="Marianne"/>
              </a:rPr>
              <a:t>dans leur </a:t>
            </a:r>
            <a:r>
              <a:rPr lang="fr-FR" sz="1600" b="1" u="none" strike="noStrike" dirty="0">
                <a:solidFill>
                  <a:srgbClr val="000000"/>
                </a:solidFill>
                <a:effectLst/>
                <a:uFillTx/>
                <a:latin typeface="Marianne"/>
              </a:rPr>
              <a:t>démarche de projet en métiers d’art</a:t>
            </a:r>
            <a:r>
              <a:rPr lang="fr-FR" sz="1600" b="0" u="none" strike="noStrike" dirty="0">
                <a:solidFill>
                  <a:srgbClr val="000000"/>
                </a:solidFill>
                <a:effectLst/>
                <a:uFillTx/>
                <a:latin typeface="Marianne"/>
              </a:rPr>
              <a:t>. 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600" b="0" u="none" strike="noStrike" dirty="0">
                <a:solidFill>
                  <a:srgbClr val="000000"/>
                </a:solidFill>
                <a:effectLst/>
                <a:uFillTx/>
                <a:latin typeface="Marianne"/>
              </a:rPr>
              <a:t>Le numérique intervient à différentes étapes du projet :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600" b="0" u="none" strike="noStrike" dirty="0">
                <a:solidFill>
                  <a:srgbClr val="000000"/>
                </a:solidFill>
                <a:effectLst/>
                <a:uFillTx/>
                <a:latin typeface="Marianne"/>
              </a:rPr>
              <a:t>• étude et recherche documentaire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600" b="0" u="none" strike="noStrike" dirty="0">
                <a:solidFill>
                  <a:srgbClr val="000000"/>
                </a:solidFill>
                <a:effectLst/>
                <a:uFillTx/>
                <a:latin typeface="Marianne"/>
              </a:rPr>
              <a:t>• élaboration et documentation de la démarche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600" b="0" u="none" strike="noStrike" dirty="0">
                <a:solidFill>
                  <a:srgbClr val="000000"/>
                </a:solidFill>
                <a:effectLst/>
                <a:uFillTx/>
                <a:latin typeface="Marianne"/>
              </a:rPr>
              <a:t>• communication et valorisation des productions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600" b="0" u="none" strike="noStrike" dirty="0">
                <a:solidFill>
                  <a:srgbClr val="000000"/>
                </a:solidFill>
                <a:effectLst/>
                <a:uFillTx/>
                <a:latin typeface="Marianne"/>
              </a:rPr>
              <a:t>➡ </a:t>
            </a:r>
            <a:r>
              <a:rPr lang="fr-FR" sz="1600" b="1" u="none" strike="noStrike" dirty="0">
                <a:solidFill>
                  <a:srgbClr val="000000"/>
                </a:solidFill>
                <a:effectLst/>
                <a:uFillTx/>
                <a:latin typeface="Marianne"/>
              </a:rPr>
              <a:t>Le numérique est au service du projet et du métier, et ne se substitue pas aux gestes et savoir-faire d’atelier.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600" b="0" u="none" strike="noStrike" dirty="0">
                <a:solidFill>
                  <a:srgbClr val="000000"/>
                </a:solidFill>
                <a:effectLst/>
                <a:uFillTx/>
                <a:latin typeface="Marianne"/>
              </a:rPr>
              <a:t>➡</a:t>
            </a:r>
            <a:r>
              <a:rPr lang="fr-FR" sz="1600" b="1" u="none" strike="noStrike" dirty="0">
                <a:solidFill>
                  <a:srgbClr val="000000"/>
                </a:solidFill>
                <a:effectLst/>
                <a:uFillTx/>
                <a:latin typeface="Marianne"/>
              </a:rPr>
              <a:t> Les usages des aides numériques génératives ou de l’IA doivent être déclarés, référencés et validés humainement.</a:t>
            </a:r>
            <a:endParaRPr lang="fr-FR" sz="16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5" name="ZoneTexte 52"/>
          <p:cNvSpPr/>
          <p:nvPr/>
        </p:nvSpPr>
        <p:spPr>
          <a:xfrm>
            <a:off x="1519920" y="530640"/>
            <a:ext cx="101919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Outils et langages numériques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3AFDD3-543F-5A42-ADC0-2A4180CFB82D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ZoneTexte 6"/>
          <p:cNvSpPr/>
          <p:nvPr/>
        </p:nvSpPr>
        <p:spPr>
          <a:xfrm>
            <a:off x="5805720" y="227160"/>
            <a:ext cx="590616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3 – Présentation des nouveaux enseignements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9" name="ZoneTexte 2"/>
          <p:cNvSpPr/>
          <p:nvPr/>
        </p:nvSpPr>
        <p:spPr>
          <a:xfrm>
            <a:off x="1519920" y="530640"/>
            <a:ext cx="101919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Outils et langages numériques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50" name="Rectangle 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rgbClr val="FE55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51" name="ZoneTexte 53"/>
          <p:cNvSpPr/>
          <p:nvPr/>
        </p:nvSpPr>
        <p:spPr>
          <a:xfrm>
            <a:off x="1128600" y="1284480"/>
            <a:ext cx="1019196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Objectifs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52" name="ZoneTexte 58"/>
          <p:cNvSpPr/>
          <p:nvPr/>
        </p:nvSpPr>
        <p:spPr>
          <a:xfrm>
            <a:off x="1143000" y="1828800"/>
            <a:ext cx="101919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L’enseignement OLN vise à développer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trois dimensions complémentaires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dans la formation des élèves.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53" name="Rectangle 40"/>
          <p:cNvSpPr/>
          <p:nvPr/>
        </p:nvSpPr>
        <p:spPr>
          <a:xfrm>
            <a:off x="1143000" y="2514600"/>
            <a:ext cx="3213360" cy="1233720"/>
          </a:xfrm>
          <a:prstGeom prst="rect">
            <a:avLst/>
          </a:prstGeom>
          <a:solidFill>
            <a:srgbClr val="FF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54" name="Rectangle 42"/>
          <p:cNvSpPr/>
          <p:nvPr/>
        </p:nvSpPr>
        <p:spPr>
          <a:xfrm>
            <a:off x="4871880" y="2514600"/>
            <a:ext cx="3213360" cy="1233720"/>
          </a:xfrm>
          <a:prstGeom prst="rect">
            <a:avLst/>
          </a:prstGeom>
          <a:solidFill>
            <a:srgbClr val="FF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55" name="Rectangle 43"/>
          <p:cNvSpPr/>
          <p:nvPr/>
        </p:nvSpPr>
        <p:spPr>
          <a:xfrm>
            <a:off x="8600760" y="2514600"/>
            <a:ext cx="3213360" cy="1233720"/>
          </a:xfrm>
          <a:prstGeom prst="rect">
            <a:avLst/>
          </a:prstGeom>
          <a:solidFill>
            <a:srgbClr val="FF8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56" name="ZoneTexte 59"/>
          <p:cNvSpPr/>
          <p:nvPr/>
        </p:nvSpPr>
        <p:spPr>
          <a:xfrm>
            <a:off x="1242720" y="2686320"/>
            <a:ext cx="2998800" cy="91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Développer une culture et des pratiques numériques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57" name="ZoneTexte 60"/>
          <p:cNvSpPr/>
          <p:nvPr/>
        </p:nvSpPr>
        <p:spPr>
          <a:xfrm>
            <a:off x="4979160" y="2686320"/>
            <a:ext cx="2998800" cy="912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Construire une communication professionnelle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58" name="ZoneTexte 61"/>
          <p:cNvSpPr/>
          <p:nvPr/>
        </p:nvSpPr>
        <p:spPr>
          <a:xfrm>
            <a:off x="8700840" y="2823480"/>
            <a:ext cx="2998800" cy="63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 anchorCtr="1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Développer une posture critique et responsable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59" name="ZoneTexte 62"/>
          <p:cNvSpPr/>
          <p:nvPr/>
        </p:nvSpPr>
        <p:spPr>
          <a:xfrm>
            <a:off x="1143000" y="3886920"/>
            <a:ext cx="3213360" cy="167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spAutoFit/>
          </a:bodyPr>
          <a:lstStyle/>
          <a:p>
            <a:pPr marL="182520" indent="-18252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Les élèves apprennent à mobiliser le numérique pour :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Rechercher et identifier des informations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Expérimenter et modéliser des solutions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Documenter leur démarche de projet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Partager et valoriser leurs réalisations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60" name="ZoneTexte 65"/>
          <p:cNvSpPr/>
          <p:nvPr/>
        </p:nvSpPr>
        <p:spPr>
          <a:xfrm>
            <a:off x="1270800" y="5715720"/>
            <a:ext cx="2898360" cy="68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300" b="1" u="none" strike="noStrike">
                <a:solidFill>
                  <a:srgbClr val="FF4000"/>
                </a:solidFill>
                <a:effectLst/>
                <a:uFillTx/>
                <a:latin typeface="Marianne"/>
              </a:rPr>
              <a:t>Le numérique devient un outil de</a:t>
            </a:r>
            <a:endParaRPr lang="fr-FR" sz="13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300" b="1" u="none" strike="noStrike">
                <a:solidFill>
                  <a:srgbClr val="FF4000"/>
                </a:solidFill>
                <a:effectLst/>
                <a:uFillTx/>
                <a:latin typeface="Marianne"/>
              </a:rPr>
              <a:t>Conception et de documentation </a:t>
            </a:r>
            <a:endParaRPr lang="fr-FR" sz="13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300" b="1" u="none" strike="noStrike">
                <a:solidFill>
                  <a:srgbClr val="FF4000"/>
                </a:solidFill>
                <a:effectLst/>
                <a:uFillTx/>
                <a:latin typeface="Marianne"/>
              </a:rPr>
              <a:t>du projet</a:t>
            </a:r>
            <a:endParaRPr lang="fr-FR" sz="13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61" name="ZoneTexte 66"/>
          <p:cNvSpPr/>
          <p:nvPr/>
        </p:nvSpPr>
        <p:spPr>
          <a:xfrm>
            <a:off x="6330960" y="3840120"/>
            <a:ext cx="280800" cy="36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62" name="ZoneTexte 72"/>
          <p:cNvSpPr/>
          <p:nvPr/>
        </p:nvSpPr>
        <p:spPr>
          <a:xfrm>
            <a:off x="8459640" y="3886920"/>
            <a:ext cx="3213360" cy="167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spAutoFit/>
          </a:bodyPr>
          <a:lstStyle/>
          <a:p>
            <a:pPr marL="182520" indent="-18252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Les élèves sont sensibilisés aux enjeux contemporains du numérique :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EMI : fiabilité des sources et des droits d’usage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Protection des données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Transparence des usages de l’IA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Sobriété numérique et impact environnemental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63" name="ZoneTexte 75"/>
          <p:cNvSpPr/>
          <p:nvPr/>
        </p:nvSpPr>
        <p:spPr>
          <a:xfrm>
            <a:off x="4801320" y="3886920"/>
            <a:ext cx="3213360" cy="167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spAutoFit/>
          </a:bodyPr>
          <a:lstStyle/>
          <a:p>
            <a:pPr marL="182520" indent="-18252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Les élèves apprennent à :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Présenter une démarche de projet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Argumenter leurs choix techniques et esthétiques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Structurer une documentation professionnelle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182520" indent="-18252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2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Adapter les supports aux interlocuteurs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64" name="ZoneTexte 63"/>
          <p:cNvSpPr/>
          <p:nvPr/>
        </p:nvSpPr>
        <p:spPr>
          <a:xfrm>
            <a:off x="5039280" y="5715720"/>
            <a:ext cx="2878920" cy="68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300" b="1" u="none" strike="noStrike">
                <a:solidFill>
                  <a:srgbClr val="FF4000"/>
                </a:solidFill>
                <a:effectLst/>
                <a:uFillTx/>
                <a:latin typeface="Marianne"/>
              </a:rPr>
              <a:t>Le numérique permet de rendre</a:t>
            </a:r>
            <a:endParaRPr lang="fr-FR" sz="13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300" b="1" u="none" strike="noStrike">
                <a:solidFill>
                  <a:srgbClr val="FF4000"/>
                </a:solidFill>
                <a:effectLst/>
                <a:uFillTx/>
                <a:latin typeface="Marianne"/>
              </a:rPr>
              <a:t>Lisible la démarche de création et</a:t>
            </a:r>
            <a:endParaRPr lang="fr-FR" sz="13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300" b="1" u="none" strike="noStrike">
                <a:solidFill>
                  <a:srgbClr val="FF4000"/>
                </a:solidFill>
                <a:effectLst/>
                <a:uFillTx/>
                <a:latin typeface="Marianne"/>
              </a:rPr>
              <a:t>De fabrication</a:t>
            </a:r>
            <a:endParaRPr lang="fr-FR" sz="13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65" name="ZoneTexte 64"/>
          <p:cNvSpPr/>
          <p:nvPr/>
        </p:nvSpPr>
        <p:spPr>
          <a:xfrm>
            <a:off x="8334720" y="5715720"/>
            <a:ext cx="3605040" cy="68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300" b="1" u="none" strike="noStrike">
                <a:solidFill>
                  <a:srgbClr val="FF4000"/>
                </a:solidFill>
                <a:effectLst/>
                <a:uFillTx/>
                <a:latin typeface="Marianne"/>
              </a:rPr>
              <a:t>L’objectif est de former des professionnels </a:t>
            </a:r>
            <a:endParaRPr lang="fr-FR" sz="13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300" b="1" u="none" strike="noStrike">
                <a:solidFill>
                  <a:srgbClr val="FF4000"/>
                </a:solidFill>
                <a:effectLst/>
                <a:uFillTx/>
                <a:latin typeface="Marianne"/>
              </a:rPr>
              <a:t>Capables d’utiliser des technologies</a:t>
            </a:r>
            <a:endParaRPr lang="fr-FR" sz="13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300" b="1" u="none" strike="noStrike">
                <a:solidFill>
                  <a:srgbClr val="FF4000"/>
                </a:solidFill>
                <a:effectLst/>
                <a:uFillTx/>
                <a:latin typeface="Marianne"/>
              </a:rPr>
              <a:t>Avec discernement</a:t>
            </a:r>
            <a:endParaRPr lang="fr-FR" sz="13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1244368-213C-7112-184B-577FDEA8B19F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ZoneTexte 6"/>
          <p:cNvSpPr/>
          <p:nvPr/>
        </p:nvSpPr>
        <p:spPr>
          <a:xfrm>
            <a:off x="5805720" y="227160"/>
            <a:ext cx="590616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3 – Présentation des nouveaux enseignements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69" name="Rectangle 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rgbClr val="FE55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70" name="ZoneTexte 3"/>
          <p:cNvSpPr/>
          <p:nvPr/>
        </p:nvSpPr>
        <p:spPr>
          <a:xfrm>
            <a:off x="1519920" y="530640"/>
            <a:ext cx="101919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Outils et langages numériques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471" name="Tableau 347"/>
          <p:cNvGraphicFramePr/>
          <p:nvPr/>
        </p:nvGraphicFramePr>
        <p:xfrm>
          <a:off x="4690080" y="1955520"/>
          <a:ext cx="7021800" cy="3938760"/>
        </p:xfrm>
        <a:graphic>
          <a:graphicData uri="http://schemas.openxmlformats.org/drawingml/2006/table">
            <a:tbl>
              <a:tblPr/>
              <a:tblGrid>
                <a:gridCol w="187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51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48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1BNMA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0,5h hebdomadaire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Marianne;Calibri"/>
                        </a:rPr>
                        <a:t>Fondamentaux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Découvrir les usages du numérique dans la démarche de projet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Cadrer une demande et identifier les contraintes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Constituer un corpus de références sourcées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Produire des variantes simples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Conserver des traces lisibles de la démarche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Sensibilisation aux enjeux éthiques : sources, droits, données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69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2BNMA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FR" sz="10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1h hebdomadaire</a:t>
                      </a: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fr-FR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Consolidation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Comparer et analyser des références selon des critères partagés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Produire des variantes argumentées (usage, esthétique, faisabilité)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Structurer le flux de travail et planifier les étapes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Organiser les revues et échanges autour du projet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Assurer la traçabilité des décisions, versions et sources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69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3BNMA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1h hebdomadaire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  <a:ea typeface="Calibri"/>
                        </a:rPr>
                        <a:t>Maîtrise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Construire un scénario de travail numérique cohérent avec l’atelier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Articuler outils numériques et pratiques métiers d’art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Produire des preuves techniques documentées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Analyser les résultats et identifier des pistes d’amélioration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  <a:p>
                      <a:pPr marL="259200" indent="-12960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SzPct val="45000"/>
                        <a:buFont typeface="Wingdings" charset="2"/>
                        <a:buChar char=""/>
                        <a:tabLst>
                          <a:tab pos="259200" algn="l"/>
                        </a:tabLst>
                      </a:pPr>
                      <a:r>
                        <a:rPr lang="fr-FR" sz="11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Marianne;Calibri"/>
                        </a:rPr>
                        <a:t>Communiquer et valoriser professionnellement le projet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marL="36000" marR="36000" marT="36000" marB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2" name="ZoneTexte 50"/>
          <p:cNvSpPr/>
          <p:nvPr/>
        </p:nvSpPr>
        <p:spPr>
          <a:xfrm>
            <a:off x="1128600" y="1284480"/>
            <a:ext cx="10191960" cy="106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Progressivité des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apprentissages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F9C0F50-2862-3768-5FB5-3D774DD4AB11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ZoneTexte 6"/>
          <p:cNvSpPr/>
          <p:nvPr/>
        </p:nvSpPr>
        <p:spPr>
          <a:xfrm>
            <a:off x="5805720" y="227160"/>
            <a:ext cx="590616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3 – Présentation des nouveaux enseignements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75" name="ZoneTexte 1"/>
          <p:cNvSpPr/>
          <p:nvPr/>
        </p:nvSpPr>
        <p:spPr>
          <a:xfrm>
            <a:off x="3076920" y="6492600"/>
            <a:ext cx="629568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PNF – 17&amp;18 mars 2026 – École Boulle</a:t>
            </a:r>
            <a:endParaRPr lang="fr-FR" sz="12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76" name="Rectangle 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rgbClr val="FE55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pic>
        <p:nvPicPr>
          <p:cNvPr id="477" name="Image 354"/>
          <p:cNvPicPr/>
          <p:nvPr/>
        </p:nvPicPr>
        <p:blipFill>
          <a:blip r:embed="rId2"/>
          <a:stretch/>
        </p:blipFill>
        <p:spPr>
          <a:xfrm>
            <a:off x="1143000" y="914400"/>
            <a:ext cx="10326960" cy="580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8" name="ZoneTexte 8"/>
          <p:cNvSpPr/>
          <p:nvPr/>
        </p:nvSpPr>
        <p:spPr>
          <a:xfrm>
            <a:off x="1519920" y="530640"/>
            <a:ext cx="101919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8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Outils et langages numériques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548D036-B758-33FC-8DB5-122670FE586C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ZoneTexte 5"/>
          <p:cNvSpPr/>
          <p:nvPr/>
        </p:nvSpPr>
        <p:spPr>
          <a:xfrm>
            <a:off x="1128600" y="2286000"/>
            <a:ext cx="10191960" cy="493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L’autonomie est une capacité à agir qui dépend des ressources accessibles à l’élève et de l’étayage qui lui est proposé (l’autonomie n’est ni une injonction, ni un état donné définitif).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Si cet enseignement est de fait le sujet de chaque enseignant, il est ici question de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design organisationnel au service de l’autonomie professionnelle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. Cet enseignement exige la maîtrise des enjeux de contexte professionnel et des outils de conception graphique, il implique donc une approche pédagogique collégiale et coordonnée.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Il suppose des attitudes :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Écouter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 les élèves 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Expliciter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 les attentes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Étayer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 sans substituer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Favoriser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 des moments réflexifs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Articuler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 autonomie individuelle et coopération collective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81" name="ZoneTexte 6"/>
          <p:cNvSpPr/>
          <p:nvPr/>
        </p:nvSpPr>
        <p:spPr>
          <a:xfrm>
            <a:off x="5805720" y="227160"/>
            <a:ext cx="590616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3 – Présentation des nouveaux enseignements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83" name="ZoneTexte 2"/>
          <p:cNvSpPr/>
          <p:nvPr/>
        </p:nvSpPr>
        <p:spPr>
          <a:xfrm>
            <a:off x="5354280" y="692280"/>
            <a:ext cx="6357600" cy="52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800" b="1" u="none" strike="noStrike">
                <a:solidFill>
                  <a:srgbClr val="808080"/>
                </a:solidFill>
                <a:effectLst/>
                <a:uFillTx/>
                <a:latin typeface="Marianne"/>
              </a:rPr>
              <a:t>Accompagnement vers l’autonomie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84" name="Rectangle 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rgbClr val="FE55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85" name="ZoneTexte 24"/>
          <p:cNvSpPr/>
          <p:nvPr/>
        </p:nvSpPr>
        <p:spPr>
          <a:xfrm>
            <a:off x="1128600" y="1284480"/>
            <a:ext cx="1019196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Définition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92CB42-CCAB-9718-0BCB-2F3890970F76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ZoneTexte 5"/>
          <p:cNvSpPr/>
          <p:nvPr/>
        </p:nvSpPr>
        <p:spPr>
          <a:xfrm>
            <a:off x="1143000" y="2057400"/>
            <a:ext cx="10191960" cy="475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3 objectifs...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• Permettre aux élèves d’acquérir des compétences transférables pour apprendre, produire, coopérer et s’insérer dans la vie scolaire, professionnelle.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• Former des élèves capables de se projeter, de planifier, de coopérer et de rendre compte de leur travail.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• Réduire les inégalités d’accès à l’autonomie en proposant un accompagnement adapté aux besoins, respectueux des parcours individuels.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… qui se structurent autour de 6 axes.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• S’organiser efficacement,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• construire ses propres outils méthodologiques,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• rechercher et traiter l’information,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• travailler en équipe et communiquer,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• faire des choix et se responsabiliser,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• se fixer des objectifs et les atteindre.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Noto Sans SC Regular"/>
              </a:rPr>
              <a:t>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88" name="ZoneTexte 6"/>
          <p:cNvSpPr/>
          <p:nvPr/>
        </p:nvSpPr>
        <p:spPr>
          <a:xfrm>
            <a:off x="5805720" y="227160"/>
            <a:ext cx="590616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3 – Présentation des nouveaux enseignements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0" name="Rectangle 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rgbClr val="FE55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91" name="ZoneTexte 33"/>
          <p:cNvSpPr/>
          <p:nvPr/>
        </p:nvSpPr>
        <p:spPr>
          <a:xfrm>
            <a:off x="1128600" y="1284480"/>
            <a:ext cx="1019196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Objectifs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2" name="ZoneTexte 2"/>
          <p:cNvSpPr/>
          <p:nvPr/>
        </p:nvSpPr>
        <p:spPr>
          <a:xfrm>
            <a:off x="5354280" y="692280"/>
            <a:ext cx="6357600" cy="52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800" b="1" u="none" strike="noStrike" dirty="0">
                <a:solidFill>
                  <a:srgbClr val="808080"/>
                </a:solidFill>
                <a:effectLst/>
                <a:uFillTx/>
                <a:latin typeface="Marianne"/>
              </a:rPr>
              <a:t>Accompagnement vers l’autonomie</a:t>
            </a:r>
            <a:endParaRPr lang="fr-FR" sz="2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6B227E-3538-D221-E2AA-7B05EBFFD672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ZoneTexte 5"/>
          <p:cNvSpPr/>
          <p:nvPr/>
        </p:nvSpPr>
        <p:spPr>
          <a:xfrm>
            <a:off x="1143000" y="2057400"/>
            <a:ext cx="10524960" cy="365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Répartitions horaire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2BNMA : 1h hebdomadaire &gt;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Outils d’étayage de l’autonomie personnelle et retours réflexifs.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3BNMA : 0,5h hebdomadaire &gt;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Outils de collaboration et préparation à l’après-diplôme.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Cette  répartition horaire  permet de concevoir graphiquement les outils d’étayages à l’autonomie, d’en interroger l’efficience, d’en ajuster la forme au regard des enjeux individuels et collectifs dans un environnement professionnel (l’atelier puis l’entreprise). 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Des typologies d’outils …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highlight>
                  <a:srgbClr val="81D41A"/>
                </a:highlight>
                <a:uFillTx/>
                <a:latin typeface="Marianne"/>
              </a:rPr>
              <a:t>Grilles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, </a:t>
            </a:r>
            <a:r>
              <a:rPr lang="fr-FR" sz="1800" b="0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Marianne"/>
              </a:rPr>
              <a:t>carnets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, </a:t>
            </a:r>
            <a:r>
              <a:rPr lang="fr-FR" sz="1800" b="0" u="none" strike="noStrike">
                <a:solidFill>
                  <a:schemeClr val="dk1"/>
                </a:solidFill>
                <a:effectLst/>
                <a:highlight>
                  <a:srgbClr val="4E95D9"/>
                </a:highlight>
                <a:uFillTx/>
                <a:latin typeface="Marianne"/>
              </a:rPr>
              <a:t>rétroplanning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, </a:t>
            </a:r>
            <a:r>
              <a:rPr lang="fr-FR" sz="1800" b="0" u="none" strike="noStrike">
                <a:solidFill>
                  <a:schemeClr val="dk1"/>
                </a:solidFill>
                <a:effectLst/>
                <a:highlight>
                  <a:srgbClr val="FF972F"/>
                </a:highlight>
                <a:uFillTx/>
                <a:latin typeface="Marianne"/>
              </a:rPr>
              <a:t>cartes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, </a:t>
            </a:r>
            <a:r>
              <a:rPr lang="fr-FR" sz="1800" b="0" u="none" strike="noStrike">
                <a:solidFill>
                  <a:srgbClr val="FFFFFF"/>
                </a:solidFill>
                <a:effectLst/>
                <a:highlight>
                  <a:srgbClr val="FF0000"/>
                </a:highlight>
                <a:uFillTx/>
                <a:latin typeface="Marianne"/>
              </a:rPr>
              <a:t>fiches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, </a:t>
            </a:r>
            <a:r>
              <a:rPr lang="fr-FR" sz="1800" b="0" u="none" strike="noStrike">
                <a:solidFill>
                  <a:schemeClr val="dk1"/>
                </a:solidFill>
                <a:effectLst/>
                <a:highlight>
                  <a:srgbClr val="F2CFEE"/>
                </a:highlight>
                <a:uFillTx/>
                <a:latin typeface="Marianne"/>
              </a:rPr>
              <a:t>collectes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...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</a:rPr>
              <a:t> et une carte participative à télécharger, imprimer et afficher en classe.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5" name="ZoneTexte 6"/>
          <p:cNvSpPr/>
          <p:nvPr/>
        </p:nvSpPr>
        <p:spPr>
          <a:xfrm>
            <a:off x="5805720" y="227160"/>
            <a:ext cx="590616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3 – Présentation des nouveaux enseignements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7" name="Rectangle 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rgbClr val="FE55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498" name="ZoneTexte 34"/>
          <p:cNvSpPr/>
          <p:nvPr/>
        </p:nvSpPr>
        <p:spPr>
          <a:xfrm>
            <a:off x="1128600" y="1284480"/>
            <a:ext cx="1019196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FE5502"/>
                </a:solidFill>
                <a:effectLst/>
                <a:uFillTx/>
                <a:latin typeface="Marianne"/>
              </a:rPr>
              <a:t>Mise en œuvre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9" name="ZoneTexte 2"/>
          <p:cNvSpPr/>
          <p:nvPr/>
        </p:nvSpPr>
        <p:spPr>
          <a:xfrm>
            <a:off x="5354280" y="692280"/>
            <a:ext cx="6357600" cy="52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800" b="1" u="none" strike="noStrike">
                <a:solidFill>
                  <a:srgbClr val="808080"/>
                </a:solidFill>
                <a:effectLst/>
                <a:uFillTx/>
                <a:latin typeface="Marianne"/>
              </a:rPr>
              <a:t>Accompagnement vers l’autonomie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DB69E2-D30B-84EA-EC83-1188E946A73F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ZoneTexte 2"/>
          <p:cNvSpPr/>
          <p:nvPr/>
        </p:nvSpPr>
        <p:spPr>
          <a:xfrm>
            <a:off x="6083280" y="901800"/>
            <a:ext cx="3787920" cy="144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4400" b="1" u="none" strike="noStrike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Marianne"/>
              </a:rPr>
              <a:t>Parcours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r>
              <a:rPr lang="fr-FR" sz="4400" b="1" u="none" strike="noStrike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Marianne"/>
              </a:rPr>
              <a:t>d’orientation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03" name="Rectangle 3"/>
          <p:cNvSpPr/>
          <p:nvPr/>
        </p:nvSpPr>
        <p:spPr>
          <a:xfrm>
            <a:off x="10094400" y="0"/>
            <a:ext cx="2097000" cy="685764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accent6">
                  <a:lumMod val="50000"/>
                </a:schemeClr>
              </a:solidFill>
              <a:effectLst/>
              <a:uFillTx/>
              <a:latin typeface="Aptos"/>
            </a:endParaRPr>
          </a:p>
        </p:txBody>
      </p:sp>
      <p:sp>
        <p:nvSpPr>
          <p:cNvPr id="504" name="ZoneTexte 8"/>
          <p:cNvSpPr/>
          <p:nvPr/>
        </p:nvSpPr>
        <p:spPr>
          <a:xfrm>
            <a:off x="9871560" y="323640"/>
            <a:ext cx="1307880" cy="240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5000" b="1" u="none" strike="noStrike">
                <a:solidFill>
                  <a:schemeClr val="lt1"/>
                </a:solidFill>
                <a:effectLst/>
                <a:uFillTx/>
                <a:latin typeface="Aptos"/>
              </a:rPr>
              <a:t>4</a:t>
            </a:r>
            <a:endParaRPr lang="fr-FR" sz="15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DA428C-009B-2DC7-95E2-0E126BAA132B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B534B8F8-15CD-FD62-2BA4-8098A251BB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323592"/>
            <a:ext cx="1719944" cy="1325392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2754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508" name="ZoneTexte 2"/>
          <p:cNvSpPr/>
          <p:nvPr/>
        </p:nvSpPr>
        <p:spPr>
          <a:xfrm>
            <a:off x="1173600" y="1538640"/>
            <a:ext cx="10108080" cy="5828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3200" b="1" u="none" strike="noStrike">
                <a:solidFill>
                  <a:srgbClr val="275417"/>
                </a:solidFill>
                <a:effectLst/>
                <a:uFillTx/>
                <a:latin typeface="Marianne"/>
                <a:ea typeface="Marianne"/>
              </a:rPr>
              <a:t>Modalités de recrutement des élèves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09" name="ZoneTexte 6"/>
          <p:cNvSpPr/>
          <p:nvPr/>
        </p:nvSpPr>
        <p:spPr>
          <a:xfrm>
            <a:off x="8457480" y="227160"/>
            <a:ext cx="3251520" cy="398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275417"/>
                </a:solidFill>
                <a:effectLst/>
                <a:uFillTx/>
                <a:latin typeface="Marianne"/>
                <a:ea typeface="Marianne"/>
              </a:rPr>
              <a:t>4 - Parcours d’orientation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10" name="object 4"/>
          <p:cNvSpPr/>
          <p:nvPr/>
        </p:nvSpPr>
        <p:spPr>
          <a:xfrm>
            <a:off x="2465280" y="2490120"/>
            <a:ext cx="7524720" cy="386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ts val="2999"/>
              </a:lnSpc>
              <a:spcBef>
                <a:spcPts val="1800"/>
              </a:spcBef>
            </a:pPr>
            <a:r>
              <a:rPr lang="fr-FR" sz="2800" b="1" u="none" strike="noStrike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Dès cette rentrée 2026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11" name="object 4"/>
          <p:cNvSpPr/>
          <p:nvPr/>
        </p:nvSpPr>
        <p:spPr>
          <a:xfrm>
            <a:off x="2465640" y="3101760"/>
            <a:ext cx="7524720" cy="23594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ts val="2001"/>
              </a:lnSpc>
              <a:spcBef>
                <a:spcPts val="901"/>
              </a:spcBef>
            </a:pPr>
            <a:r>
              <a:rPr lang="fr-FR" sz="1800" b="0" u="none" strike="noStrike" dirty="0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Recrutement national sous responsabilité du DASEN</a:t>
            </a:r>
            <a:endParaRPr lang="fr-FR" sz="1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ts val="2001"/>
              </a:lnSpc>
              <a:spcBef>
                <a:spcPts val="901"/>
              </a:spcBef>
            </a:pPr>
            <a:r>
              <a:rPr lang="hi-IN" sz="1800" b="0" u="none" strike="noStrike" dirty="0">
                <a:solidFill>
                  <a:srgbClr val="535353"/>
                </a:solidFill>
                <a:effectLst/>
                <a:uFillTx/>
                <a:latin typeface="Marianne"/>
                <a:cs typeface="Marianne"/>
              </a:rPr>
              <a:t>﻿﻿</a:t>
            </a:r>
            <a:r>
              <a:rPr lang="fr-FR" sz="1800" b="0" u="none" strike="noStrike" dirty="0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Procédure harmonisée sur avis du chef d'établissement d’origine</a:t>
            </a:r>
            <a:endParaRPr lang="fr-FR" sz="1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ts val="2001"/>
              </a:lnSpc>
              <a:spcBef>
                <a:spcPts val="901"/>
              </a:spcBef>
            </a:pPr>
            <a:r>
              <a:rPr lang="hi-IN" sz="1800" b="0" u="none" strike="noStrike" dirty="0">
                <a:solidFill>
                  <a:srgbClr val="535353"/>
                </a:solidFill>
                <a:effectLst/>
                <a:uFillTx/>
                <a:latin typeface="Marianne"/>
                <a:cs typeface="Marianne"/>
              </a:rPr>
              <a:t>﻿﻿</a:t>
            </a:r>
            <a:r>
              <a:rPr lang="fr-FR" sz="1800" b="0" u="none" strike="noStrike" dirty="0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L'avis reflète les dispositions et l'appétence de l'élève </a:t>
            </a:r>
            <a:endParaRPr lang="fr-FR" sz="1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ts val="2001"/>
              </a:lnSpc>
            </a:pPr>
            <a:r>
              <a:rPr lang="fr-FR" sz="1800" b="0" u="none" strike="noStrike" dirty="0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pour la spécialité demandée, observables par sa démarche d'information sur la formation, ses débouchés </a:t>
            </a:r>
            <a:endParaRPr lang="fr-FR" sz="1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ts val="2001"/>
              </a:lnSpc>
            </a:pPr>
            <a:r>
              <a:rPr lang="fr-FR" sz="1800" b="0" u="none" strike="noStrike" dirty="0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et les environnements d'exercice du métier</a:t>
            </a:r>
            <a:endParaRPr lang="fr-FR" sz="1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ts val="2001"/>
              </a:lnSpc>
              <a:spcBef>
                <a:spcPts val="601"/>
              </a:spcBef>
            </a:pPr>
            <a:r>
              <a:rPr lang="hi-IN" sz="1800" b="0" u="none" strike="noStrike" dirty="0">
                <a:solidFill>
                  <a:srgbClr val="535353"/>
                </a:solidFill>
                <a:effectLst/>
                <a:uFillTx/>
                <a:latin typeface="Marianne"/>
                <a:cs typeface="Marianne"/>
              </a:rPr>
              <a:t>﻿﻿</a:t>
            </a:r>
            <a:r>
              <a:rPr lang="fr-FR" sz="1800" b="0" u="none" strike="noStrike" dirty="0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Barème lié aux évaluations scolaires pondérées selon le domaine professionnel dont relève chaque spécialité de BNMA</a:t>
            </a:r>
            <a:endParaRPr lang="fr-FR" sz="18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B5882FE-964E-D4BA-3E2A-3FF08F6B1C96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2754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515" name="object 4"/>
          <p:cNvSpPr/>
          <p:nvPr/>
        </p:nvSpPr>
        <p:spPr>
          <a:xfrm>
            <a:off x="2465280" y="2337840"/>
            <a:ext cx="7524720" cy="386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ts val="2999"/>
              </a:lnSpc>
              <a:spcBef>
                <a:spcPts val="1800"/>
              </a:spcBef>
            </a:pPr>
            <a:r>
              <a:rPr lang="fr-FR" sz="2800" b="1" u="none" strike="noStrike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À compter de la rentrée 2027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516" name="Groupe 8"/>
          <p:cNvGrpSpPr/>
          <p:nvPr/>
        </p:nvGrpSpPr>
        <p:grpSpPr>
          <a:xfrm>
            <a:off x="5379120" y="4088520"/>
            <a:ext cx="1697040" cy="473760"/>
            <a:chOff x="5379120" y="4088520"/>
            <a:chExt cx="1697040" cy="473760"/>
          </a:xfrm>
        </p:grpSpPr>
        <p:pic>
          <p:nvPicPr>
            <p:cNvPr id="517" name="object 5" descr="object 5"/>
            <p:cNvPicPr/>
            <p:nvPr/>
          </p:nvPicPr>
          <p:blipFill>
            <a:blip r:embed="rId2"/>
            <a:stretch/>
          </p:blipFill>
          <p:spPr>
            <a:xfrm>
              <a:off x="5379120" y="4088520"/>
              <a:ext cx="473760" cy="473760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518" name="object 6" descr="object 6"/>
            <p:cNvPicPr/>
            <p:nvPr/>
          </p:nvPicPr>
          <p:blipFill>
            <a:blip r:embed="rId3"/>
            <a:stretch/>
          </p:blipFill>
          <p:spPr>
            <a:xfrm>
              <a:off x="5978160" y="4088520"/>
              <a:ext cx="473760" cy="473760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519" name="object 7" descr="object 7"/>
            <p:cNvPicPr/>
            <p:nvPr/>
          </p:nvPicPr>
          <p:blipFill>
            <a:blip r:embed="rId4"/>
            <a:stretch/>
          </p:blipFill>
          <p:spPr>
            <a:xfrm>
              <a:off x="6602400" y="4088520"/>
              <a:ext cx="473760" cy="473760"/>
            </a:xfrm>
            <a:prstGeom prst="rect">
              <a:avLst/>
            </a:prstGeom>
            <a:noFill/>
            <a:ln w="12700">
              <a:noFill/>
            </a:ln>
          </p:spPr>
        </p:pic>
      </p:grpSp>
      <p:sp>
        <p:nvSpPr>
          <p:cNvPr id="520" name="ZoneTexte 6"/>
          <p:cNvSpPr/>
          <p:nvPr/>
        </p:nvSpPr>
        <p:spPr>
          <a:xfrm>
            <a:off x="8493840" y="227160"/>
            <a:ext cx="317916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275417"/>
                </a:solidFill>
                <a:effectLst/>
                <a:uFillTx/>
                <a:latin typeface="Marianne"/>
                <a:ea typeface="Marianne"/>
              </a:rPr>
              <a:t>4 - Parcours d’orientation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21" name="object 4"/>
          <p:cNvSpPr/>
          <p:nvPr/>
        </p:nvSpPr>
        <p:spPr>
          <a:xfrm>
            <a:off x="2465640" y="2942280"/>
            <a:ext cx="7524720" cy="8179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ts val="2999"/>
              </a:lnSpc>
              <a:spcBef>
                <a:spcPts val="400"/>
              </a:spcBef>
            </a:pPr>
            <a:r>
              <a:rPr lang="fr-FR" sz="2800" b="1" u="none" strike="noStrike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Mise en place d’une</a:t>
            </a:r>
            <a:r>
              <a:rPr lang="fr-FR" sz="2800" b="1" u="none" strike="noStrike" spc="-54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2800" b="1" u="none" strike="noStrike" spc="-11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procédure</a:t>
            </a:r>
            <a:r>
              <a:rPr lang="fr-FR" sz="2800" b="1" u="none" strike="noStrike" spc="-54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 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ts val="2999"/>
              </a:lnSpc>
              <a:spcBef>
                <a:spcPts val="400"/>
              </a:spcBef>
            </a:pPr>
            <a:r>
              <a:rPr lang="fr-FR" sz="2800" b="1" u="none" strike="noStrike" spc="-11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nationale </a:t>
            </a:r>
            <a:r>
              <a:rPr lang="fr-FR" sz="2800" b="1" u="none" strike="noStrike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harmonisée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22" name="ZoneTexte 3"/>
          <p:cNvSpPr/>
          <p:nvPr/>
        </p:nvSpPr>
        <p:spPr>
          <a:xfrm>
            <a:off x="1564920" y="530640"/>
            <a:ext cx="1010808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000" tIns="45000" rIns="45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808080"/>
                </a:solidFill>
                <a:effectLst/>
                <a:uFillTx/>
                <a:latin typeface="Marianne"/>
                <a:ea typeface="Marianne"/>
              </a:rPr>
              <a:t>Modalités de recrutement des élèves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75CABFB-D240-566F-9D05-82805F9B406A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ZoneTexte 6"/>
          <p:cNvSpPr/>
          <p:nvPr/>
        </p:nvSpPr>
        <p:spPr>
          <a:xfrm>
            <a:off x="8493840" y="227160"/>
            <a:ext cx="317916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275417"/>
                </a:solidFill>
                <a:effectLst/>
                <a:uFillTx/>
                <a:latin typeface="Marianne"/>
                <a:ea typeface="Marianne"/>
              </a:rPr>
              <a:t>4 - Parcours d’orientation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26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2754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527" name="ZoneTexte 3"/>
          <p:cNvSpPr/>
          <p:nvPr/>
        </p:nvSpPr>
        <p:spPr>
          <a:xfrm>
            <a:off x="1564920" y="530640"/>
            <a:ext cx="1010808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000" tIns="45000" rIns="45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808080"/>
                </a:solidFill>
                <a:effectLst/>
                <a:uFillTx/>
                <a:latin typeface="Marianne"/>
                <a:ea typeface="Marianne"/>
              </a:rPr>
              <a:t>Modalités de recrutement des élèves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28" name="« Le barème avec notes et recrutement particulier »"/>
          <p:cNvSpPr/>
          <p:nvPr/>
        </p:nvSpPr>
        <p:spPr>
          <a:xfrm>
            <a:off x="1980360" y="2069640"/>
            <a:ext cx="8600760" cy="667440"/>
          </a:xfrm>
          <a:prstGeom prst="roundRect">
            <a:avLst>
              <a:gd name="adj" fmla="val 50000"/>
            </a:avLst>
          </a:prstGeom>
          <a:noFill/>
          <a:ln w="63500">
            <a:solidFill>
              <a:srgbClr val="6B9AD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1199"/>
              </a:spcBef>
            </a:pPr>
            <a:r>
              <a:rPr lang="fr-FR" sz="2600" b="1" u="none" strike="noStrike">
                <a:solidFill>
                  <a:srgbClr val="535353"/>
                </a:solidFill>
                <a:effectLst/>
                <a:uFillTx/>
                <a:latin typeface="Aptos Display"/>
              </a:rPr>
              <a:t>«</a:t>
            </a:r>
            <a:r>
              <a:rPr lang="fr-FR" sz="2600" b="1" u="none" strike="noStrike" spc="-45">
                <a:solidFill>
                  <a:srgbClr val="535353"/>
                </a:solidFill>
                <a:effectLst/>
                <a:uFillTx/>
                <a:latin typeface="Aptos Display"/>
              </a:rPr>
              <a:t> </a:t>
            </a:r>
            <a:r>
              <a:rPr lang="fr-FR" sz="2600" b="1" u="none" strike="noStrike">
                <a:solidFill>
                  <a:srgbClr val="535353"/>
                </a:solidFill>
                <a:effectLst/>
                <a:uFillTx/>
                <a:latin typeface="Aptos Display"/>
              </a:rPr>
              <a:t>Le</a:t>
            </a:r>
            <a:r>
              <a:rPr lang="fr-FR" sz="2600" b="1" u="none" strike="noStrike" spc="-45">
                <a:solidFill>
                  <a:srgbClr val="535353"/>
                </a:solidFill>
                <a:effectLst/>
                <a:uFillTx/>
                <a:latin typeface="Aptos Display"/>
              </a:rPr>
              <a:t> </a:t>
            </a:r>
            <a:r>
              <a:rPr lang="fr-FR" sz="2600" b="1" u="none" strike="noStrike">
                <a:solidFill>
                  <a:srgbClr val="535353"/>
                </a:solidFill>
                <a:effectLst/>
                <a:uFillTx/>
                <a:latin typeface="Aptos Display"/>
              </a:rPr>
              <a:t>barème</a:t>
            </a:r>
            <a:r>
              <a:rPr lang="fr-FR" sz="2600" b="1" u="none" strike="noStrike" spc="-45">
                <a:solidFill>
                  <a:srgbClr val="535353"/>
                </a:solidFill>
                <a:effectLst/>
                <a:uFillTx/>
                <a:latin typeface="Aptos Display"/>
              </a:rPr>
              <a:t> </a:t>
            </a:r>
            <a:r>
              <a:rPr lang="fr-FR" sz="2600" b="1" u="none" strike="noStrike">
                <a:solidFill>
                  <a:srgbClr val="535353"/>
                </a:solidFill>
                <a:effectLst/>
                <a:uFillTx/>
                <a:latin typeface="Aptos Display"/>
              </a:rPr>
              <a:t>avec</a:t>
            </a:r>
            <a:r>
              <a:rPr lang="fr-FR" sz="2600" b="1" u="none" strike="noStrike" spc="-45">
                <a:solidFill>
                  <a:srgbClr val="535353"/>
                </a:solidFill>
                <a:effectLst/>
                <a:uFillTx/>
                <a:latin typeface="Aptos Display"/>
              </a:rPr>
              <a:t> </a:t>
            </a:r>
            <a:r>
              <a:rPr lang="fr-FR" sz="2600" b="1" u="none" strike="noStrike">
                <a:solidFill>
                  <a:srgbClr val="535353"/>
                </a:solidFill>
                <a:effectLst/>
                <a:uFillTx/>
                <a:latin typeface="Aptos Display"/>
              </a:rPr>
              <a:t>notes</a:t>
            </a:r>
            <a:r>
              <a:rPr lang="fr-FR" sz="2600" b="1" u="none" strike="noStrike" spc="-45">
                <a:solidFill>
                  <a:srgbClr val="535353"/>
                </a:solidFill>
                <a:effectLst/>
                <a:uFillTx/>
                <a:latin typeface="Aptos Display"/>
              </a:rPr>
              <a:t> </a:t>
            </a:r>
            <a:r>
              <a:rPr lang="fr-FR" sz="2600" b="1" u="none" strike="noStrike">
                <a:solidFill>
                  <a:srgbClr val="535353"/>
                </a:solidFill>
                <a:effectLst/>
                <a:uFillTx/>
                <a:latin typeface="Aptos Display"/>
              </a:rPr>
              <a:t>et</a:t>
            </a:r>
            <a:r>
              <a:rPr lang="fr-FR" sz="2600" b="1" u="none" strike="noStrike" spc="-51">
                <a:solidFill>
                  <a:srgbClr val="535353"/>
                </a:solidFill>
                <a:effectLst/>
                <a:uFillTx/>
                <a:latin typeface="Aptos Display"/>
              </a:rPr>
              <a:t> </a:t>
            </a:r>
            <a:r>
              <a:rPr lang="fr-FR" sz="2600" b="1" u="none" strike="noStrike">
                <a:solidFill>
                  <a:srgbClr val="535353"/>
                </a:solidFill>
                <a:effectLst/>
                <a:uFillTx/>
                <a:latin typeface="Aptos Display"/>
              </a:rPr>
              <a:t>recrutement</a:t>
            </a:r>
            <a:r>
              <a:rPr lang="fr-FR" sz="2600" b="1" u="none" strike="noStrike" spc="-51">
                <a:solidFill>
                  <a:srgbClr val="535353"/>
                </a:solidFill>
                <a:effectLst/>
                <a:uFillTx/>
                <a:latin typeface="Aptos Display"/>
              </a:rPr>
              <a:t> </a:t>
            </a:r>
            <a:r>
              <a:rPr lang="fr-FR" sz="2600" b="1" u="none" strike="noStrike">
                <a:solidFill>
                  <a:srgbClr val="535353"/>
                </a:solidFill>
                <a:effectLst/>
                <a:uFillTx/>
                <a:latin typeface="Aptos Display"/>
              </a:rPr>
              <a:t>particulier</a:t>
            </a:r>
            <a:r>
              <a:rPr lang="fr-FR" sz="2600" b="1" u="none" strike="noStrike" spc="-45">
                <a:solidFill>
                  <a:srgbClr val="535353"/>
                </a:solidFill>
                <a:effectLst/>
                <a:uFillTx/>
                <a:latin typeface="Aptos Display"/>
              </a:rPr>
              <a:t> </a:t>
            </a:r>
            <a:r>
              <a:rPr lang="fr-FR" sz="2600" b="1" u="none" strike="noStrike" spc="-65">
                <a:solidFill>
                  <a:srgbClr val="535353"/>
                </a:solidFill>
                <a:effectLst/>
                <a:uFillTx/>
                <a:latin typeface="Aptos Display"/>
              </a:rPr>
              <a:t>»</a:t>
            </a:r>
            <a:endParaRPr lang="fr-FR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29" name="object 10"/>
          <p:cNvSpPr/>
          <p:nvPr/>
        </p:nvSpPr>
        <p:spPr>
          <a:xfrm>
            <a:off x="1800720" y="3524040"/>
            <a:ext cx="8960400" cy="11170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Principe</a:t>
            </a:r>
            <a:r>
              <a:rPr lang="fr-FR" sz="1800" b="1" u="none" strike="noStrike" spc="176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:</a:t>
            </a:r>
            <a:r>
              <a:rPr lang="fr-FR" sz="1800" b="0" u="none" strike="noStrike" spc="18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le</a:t>
            </a:r>
            <a:r>
              <a:rPr lang="fr-FR" sz="1800" b="0" u="none" strike="noStrike" spc="18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barème</a:t>
            </a:r>
            <a:r>
              <a:rPr lang="fr-FR" sz="1800" b="0" u="none" strike="noStrike" spc="18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repose</a:t>
            </a:r>
            <a:r>
              <a:rPr lang="fr-FR" sz="1800" b="0" u="none" strike="noStrike" spc="18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sur</a:t>
            </a:r>
            <a:r>
              <a:rPr lang="fr-FR" sz="1800" b="0" u="none" strike="noStrike" spc="18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les</a:t>
            </a:r>
            <a:r>
              <a:rPr lang="fr-FR" sz="1800" b="1" u="none" strike="noStrike" spc="18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bonifications</a:t>
            </a:r>
            <a:r>
              <a:rPr lang="fr-FR" sz="1800" b="1" u="none" strike="noStrike" spc="18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d’un</a:t>
            </a:r>
            <a:r>
              <a:rPr lang="fr-FR" sz="1800" b="1" u="none" strike="noStrike" spc="18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recrutement</a:t>
            </a:r>
            <a:r>
              <a:rPr lang="fr-FR" sz="1800" b="1" u="none" strike="noStrike" spc="18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particulier</a:t>
            </a:r>
            <a:r>
              <a:rPr lang="fr-FR" sz="1800" b="1" u="none" strike="noStrike" spc="18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sur</a:t>
            </a:r>
            <a:r>
              <a:rPr lang="fr-FR" sz="1800" b="1" u="none" strike="noStrike" spc="18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dossier</a:t>
            </a:r>
            <a:r>
              <a:rPr lang="fr-FR" sz="1800" b="1" u="none" strike="noStrike" spc="18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attribuées</a:t>
            </a:r>
            <a:r>
              <a:rPr lang="fr-FR" sz="1800" b="1" u="none" strike="noStrike" spc="349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1" u="none" strike="noStrike" spc="-26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par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l’établissement</a:t>
            </a:r>
            <a:r>
              <a:rPr lang="fr-FR" sz="1800" b="1" u="none" strike="noStrike" spc="136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d’accueil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,</a:t>
            </a:r>
            <a:r>
              <a:rPr lang="fr-FR" sz="1800" b="0" u="none" strike="noStrike" spc="39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complété</a:t>
            </a:r>
            <a:r>
              <a:rPr lang="fr-FR" sz="1800" b="0" u="none" strike="noStrike" spc="39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des</a:t>
            </a:r>
            <a:r>
              <a:rPr lang="fr-FR" sz="1800" b="0" u="none" strike="noStrike" spc="39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 spc="-1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bilans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périodiques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de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l’année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de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3e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pour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départager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les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élèves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lorsque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le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nombre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de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bonus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attribués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est</a:t>
            </a:r>
            <a:r>
              <a:rPr lang="fr-FR" sz="1800" b="0" u="none" strike="noStrike" spc="45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 spc="-1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supérieur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à la</a:t>
            </a:r>
            <a:r>
              <a:rPr lang="fr-FR" sz="1800" b="0" u="none" strike="noStrike" spc="6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capacité d'accueil</a:t>
            </a:r>
            <a:r>
              <a:rPr lang="fr-FR" sz="1800" b="0" u="none" strike="noStrike" spc="6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de</a:t>
            </a:r>
            <a:r>
              <a:rPr lang="fr-FR" sz="1800" b="0" u="none" strike="noStrike" spc="6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la </a:t>
            </a:r>
            <a:r>
              <a:rPr lang="fr-FR" sz="1800" b="0" u="none" strike="noStrike" spc="-1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formation.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30" name="object 10"/>
          <p:cNvSpPr/>
          <p:nvPr/>
        </p:nvSpPr>
        <p:spPr>
          <a:xfrm>
            <a:off x="2081160" y="5208480"/>
            <a:ext cx="8399520" cy="30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Ce barème repose</a:t>
            </a:r>
            <a:r>
              <a:rPr lang="fr-FR" sz="2000" b="1" u="none" strike="noStrike" spc="6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sur des éléments</a:t>
            </a:r>
            <a:r>
              <a:rPr lang="fr-FR" sz="2000" b="1" u="none" strike="noStrike" spc="6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communs à</a:t>
            </a:r>
            <a:r>
              <a:rPr lang="fr-FR" sz="2000" b="1" u="none" strike="noStrike" spc="6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tous les BNMA.</a:t>
            </a:r>
            <a:r>
              <a:rPr lang="fr-FR" sz="2000" b="1" u="none" strike="noStrike" spc="-62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31" name="object 7" descr="object 7"/>
          <p:cNvPicPr/>
          <p:nvPr/>
        </p:nvPicPr>
        <p:blipFill>
          <a:blip r:embed="rId2"/>
          <a:stretch/>
        </p:blipFill>
        <p:spPr>
          <a:xfrm>
            <a:off x="6046200" y="1420200"/>
            <a:ext cx="469440" cy="46944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51A1262-365D-160B-4F3C-85BE1466A5C6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ZoneTexte 6"/>
          <p:cNvSpPr/>
          <p:nvPr/>
        </p:nvSpPr>
        <p:spPr>
          <a:xfrm>
            <a:off x="8493840" y="227160"/>
            <a:ext cx="317916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275417"/>
                </a:solidFill>
                <a:effectLst/>
                <a:uFillTx/>
                <a:latin typeface="Marianne"/>
                <a:ea typeface="Marianne"/>
              </a:rPr>
              <a:t>4 - Parcours d’orientation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35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2754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536" name="ZoneTexte 3"/>
          <p:cNvSpPr/>
          <p:nvPr/>
        </p:nvSpPr>
        <p:spPr>
          <a:xfrm>
            <a:off x="1564920" y="530640"/>
            <a:ext cx="1010808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000" tIns="45000" rIns="45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808080"/>
                </a:solidFill>
                <a:effectLst/>
                <a:uFillTx/>
                <a:latin typeface="Marianne"/>
                <a:ea typeface="Marianne"/>
              </a:rPr>
              <a:t>Modalités de recrutement des élèves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37" name="Rectangle aux angles arrondis"/>
          <p:cNvSpPr/>
          <p:nvPr/>
        </p:nvSpPr>
        <p:spPr>
          <a:xfrm>
            <a:off x="1258560" y="1633320"/>
            <a:ext cx="10044720" cy="4161240"/>
          </a:xfrm>
          <a:prstGeom prst="roundRect">
            <a:avLst>
              <a:gd name="adj" fmla="val 8477"/>
            </a:avLst>
          </a:prstGeom>
          <a:noFill/>
          <a:ln w="63500">
            <a:solidFill>
              <a:srgbClr val="6B9AD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38" name="Éléments du barème"/>
          <p:cNvSpPr/>
          <p:nvPr/>
        </p:nvSpPr>
        <p:spPr>
          <a:xfrm>
            <a:off x="1258560" y="1319400"/>
            <a:ext cx="2985120" cy="6026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63500">
            <a:solidFill>
              <a:srgbClr val="6B9AD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Helvetica Neue"/>
                <a:ea typeface="Helvetica Neue"/>
              </a:rPr>
              <a:t>Éléments du barème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39" name="object 7" descr="object 7"/>
          <p:cNvPicPr/>
          <p:nvPr/>
        </p:nvPicPr>
        <p:blipFill>
          <a:blip r:embed="rId2"/>
          <a:stretch/>
        </p:blipFill>
        <p:spPr>
          <a:xfrm>
            <a:off x="4547880" y="1386360"/>
            <a:ext cx="469440" cy="469440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540" name="object 12"/>
          <p:cNvSpPr/>
          <p:nvPr/>
        </p:nvSpPr>
        <p:spPr>
          <a:xfrm>
            <a:off x="1832400" y="4609440"/>
            <a:ext cx="9073440" cy="7822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228600" indent="-228600" algn="just" defTabSz="914400">
              <a:lnSpc>
                <a:spcPct val="100000"/>
              </a:lnSpc>
              <a:spcBef>
                <a:spcPts val="201"/>
              </a:spcBef>
              <a:buClr>
                <a:srgbClr val="000000"/>
              </a:buClr>
              <a:buFont typeface="OpenSymbol"/>
              <a:buChar char="๏"/>
            </a:pPr>
            <a:r>
              <a:rPr lang="fr-FR" sz="1600" b="0" u="none" strike="noStrike" baseline="200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Avis réservé : </a:t>
            </a:r>
            <a:r>
              <a:rPr lang="fr-FR" sz="1600" b="1" u="none" strike="noStrike" baseline="200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100 points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28600" indent="-228600" algn="just" defTabSz="914400">
              <a:lnSpc>
                <a:spcPct val="100000"/>
              </a:lnSpc>
              <a:spcBef>
                <a:spcPts val="201"/>
              </a:spcBef>
              <a:buClr>
                <a:srgbClr val="000000"/>
              </a:buClr>
              <a:buFont typeface="OpenSymbol"/>
              <a:buChar char="๏"/>
            </a:pPr>
            <a:r>
              <a:rPr lang="fr-FR" sz="1600" b="0" u="none" strike="noStrike" baseline="200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Avis favorable : </a:t>
            </a:r>
            <a:r>
              <a:rPr lang="fr-FR" sz="1600" b="1" u="none" strike="noStrike" baseline="200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1000 points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28600" indent="-228600" algn="just" defTabSz="914400">
              <a:lnSpc>
                <a:spcPct val="100000"/>
              </a:lnSpc>
              <a:spcBef>
                <a:spcPts val="201"/>
              </a:spcBef>
              <a:buClr>
                <a:srgbClr val="000000"/>
              </a:buClr>
              <a:buFont typeface="OpenSymbol"/>
              <a:buChar char="๏"/>
            </a:pPr>
            <a:r>
              <a:rPr lang="fr-FR" sz="1600" b="0" u="none" strike="noStrike" baseline="200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Avis très favorable : </a:t>
            </a:r>
            <a:r>
              <a:rPr lang="fr-FR" sz="1600" b="1" u="none" strike="noStrike" baseline="200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9900 points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41" name="object 12"/>
          <p:cNvSpPr/>
          <p:nvPr/>
        </p:nvSpPr>
        <p:spPr>
          <a:xfrm>
            <a:off x="1823760" y="2165040"/>
            <a:ext cx="9069840" cy="7311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300"/>
              </a:spcBef>
              <a:tabLst>
                <a:tab pos="0" algn="l"/>
              </a:tabLst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Principe</a:t>
            </a:r>
            <a:r>
              <a:rPr lang="fr-FR" sz="1600" b="1" u="none" strike="noStrike" spc="159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:</a:t>
            </a:r>
            <a:r>
              <a:rPr lang="fr-FR" sz="1600" b="1" u="none" strike="noStrike" spc="16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le</a:t>
            </a:r>
            <a:r>
              <a:rPr lang="fr-FR" sz="1600" b="1" u="none" strike="noStrike" spc="16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recrutement</a:t>
            </a:r>
            <a:r>
              <a:rPr lang="fr-FR" sz="1600" b="1" u="none" strike="noStrike" spc="16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particulier</a:t>
            </a:r>
            <a:r>
              <a:rPr lang="fr-FR" sz="1600" b="1" u="none" strike="noStrike" spc="16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se</a:t>
            </a:r>
            <a:r>
              <a:rPr lang="fr-FR" sz="1600" b="1" u="none" strike="noStrike" spc="16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fait</a:t>
            </a:r>
            <a:r>
              <a:rPr lang="fr-FR" sz="1600" b="1" u="none" strike="noStrike" spc="16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sur</a:t>
            </a:r>
            <a:r>
              <a:rPr lang="fr-FR" sz="1600" b="1" u="none" strike="noStrike" spc="16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dossier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,</a:t>
            </a:r>
            <a:r>
              <a:rPr lang="fr-FR" sz="1600" b="0" u="none" strike="noStrike" spc="16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soumis</a:t>
            </a:r>
            <a:r>
              <a:rPr lang="fr-FR" sz="1600" b="0" u="none" strike="noStrike" spc="16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à</a:t>
            </a:r>
            <a:r>
              <a:rPr lang="fr-FR" sz="1600" b="0" u="none" strike="noStrike" spc="16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l’appréciation</a:t>
            </a:r>
            <a:r>
              <a:rPr lang="fr-FR" sz="1600" b="0" u="none" strike="noStrike" spc="16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d’une</a:t>
            </a:r>
            <a:r>
              <a:rPr lang="fr-FR" sz="1600" b="0" u="none" strike="noStrike" spc="16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 spc="-1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commission</a:t>
            </a:r>
            <a:r>
              <a:rPr lang="fr-FR" sz="1600" b="1" u="none" strike="noStrike" spc="-1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présidée</a:t>
            </a:r>
            <a:r>
              <a:rPr lang="fr-FR" sz="1600" b="0" u="none" strike="noStrike" spc="34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par</a:t>
            </a:r>
            <a:r>
              <a:rPr lang="fr-FR" sz="1600" b="0" u="none" strike="noStrike" spc="4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le</a:t>
            </a:r>
            <a:r>
              <a:rPr lang="fr-FR" sz="1600" b="0" u="none" strike="noStrike" spc="4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chef</a:t>
            </a:r>
            <a:r>
              <a:rPr lang="fr-FR" sz="1600" b="0" u="none" strike="noStrike" spc="4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d’établissement</a:t>
            </a:r>
            <a:r>
              <a:rPr lang="fr-FR" sz="1600" b="0" u="none" strike="noStrike" spc="4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d’accueil</a:t>
            </a:r>
            <a:r>
              <a:rPr lang="fr-FR" sz="1600" b="0" u="none" strike="noStrike" spc="4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et</a:t>
            </a:r>
            <a:r>
              <a:rPr lang="fr-FR" sz="1600" b="0" u="none" strike="noStrike" spc="4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composée</a:t>
            </a:r>
            <a:r>
              <a:rPr lang="fr-FR" sz="1600" b="0" u="none" strike="noStrike" spc="4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de</a:t>
            </a:r>
            <a:r>
              <a:rPr lang="fr-FR" sz="1600" b="0" u="none" strike="noStrike" spc="4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professeurs</a:t>
            </a:r>
            <a:r>
              <a:rPr lang="fr-FR" sz="1600" b="0" u="none" strike="noStrike" spc="4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enseignant</a:t>
            </a:r>
            <a:r>
              <a:rPr lang="fr-FR" sz="1600" b="0" u="none" strike="noStrike" spc="4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dans</a:t>
            </a:r>
            <a:r>
              <a:rPr lang="fr-FR" sz="1600" b="0" u="none" strike="noStrike" spc="4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le</a:t>
            </a:r>
            <a:r>
              <a:rPr lang="fr-FR" sz="1600" b="0" u="none" strike="noStrike" spc="40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 spc="-11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cycle d’études.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42" name="object 12"/>
          <p:cNvSpPr/>
          <p:nvPr/>
        </p:nvSpPr>
        <p:spPr>
          <a:xfrm>
            <a:off x="1822320" y="4316400"/>
            <a:ext cx="9072360" cy="2437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300"/>
              </a:spcBef>
              <a:tabLst>
                <a:tab pos="0" algn="l"/>
              </a:tabLst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Suivant l’avis rendu, un bonus de points est accordé à l’élève :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43" name="object 12"/>
          <p:cNvSpPr/>
          <p:nvPr/>
        </p:nvSpPr>
        <p:spPr>
          <a:xfrm>
            <a:off x="1823760" y="3042360"/>
            <a:ext cx="9069840" cy="4874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300"/>
              </a:spcBef>
              <a:tabLst>
                <a:tab pos="0" algn="l"/>
              </a:tabLst>
            </a:pP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La commission a pour objectif d’identifier les dispositions et l’appétence des candidats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pour la spécialité demandée.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44" name="object 12"/>
          <p:cNvSpPr/>
          <p:nvPr/>
        </p:nvSpPr>
        <p:spPr>
          <a:xfrm>
            <a:off x="1823760" y="3680280"/>
            <a:ext cx="9069840" cy="48744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 defTabSz="914400">
              <a:lnSpc>
                <a:spcPct val="100000"/>
              </a:lnSpc>
              <a:spcBef>
                <a:spcPts val="300"/>
              </a:spcBef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Les avis (très favorable, favorable et réservé)</a:t>
            </a:r>
            <a:r>
              <a:rPr lang="fr-FR" sz="1600" b="0" u="none" strike="noStrike">
                <a:solidFill>
                  <a:srgbClr val="05A200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sont rendus par la commission sous l’autorité du DASEN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au moyen d’une grille d’évaluation</a:t>
            </a:r>
            <a:r>
              <a:rPr lang="fr-FR" sz="1600" b="1" u="none" strike="noStrike">
                <a:solidFill>
                  <a:srgbClr val="05A200"/>
                </a:solidFill>
                <a:effectLst/>
                <a:uFillTx/>
                <a:latin typeface="Marianne"/>
                <a:ea typeface="Marianne"/>
              </a:rPr>
              <a:t> </a:t>
            </a:r>
            <a:r>
              <a:rPr lang="fr-FR" sz="1600" b="1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critériée</a:t>
            </a: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Marianne"/>
                <a:ea typeface="Marianne"/>
              </a:rPr>
              <a:t>. 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E632A5-CE6F-F67E-BE27-057F4425DD82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2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2754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548" name="object 4"/>
          <p:cNvSpPr/>
          <p:nvPr/>
        </p:nvSpPr>
        <p:spPr>
          <a:xfrm>
            <a:off x="2333520" y="2845800"/>
            <a:ext cx="7524720" cy="8179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ts val="2999"/>
              </a:lnSpc>
              <a:spcBef>
                <a:spcPts val="400"/>
              </a:spcBef>
            </a:pPr>
            <a:r>
              <a:rPr lang="fr-FR" sz="2800" b="1" u="none" strike="noStrike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La grille nationale 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ts val="2999"/>
              </a:lnSpc>
              <a:spcBef>
                <a:spcPts val="400"/>
              </a:spcBef>
            </a:pPr>
            <a:r>
              <a:rPr lang="fr-FR" sz="2800" b="1" u="none" strike="noStrike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de positionnement critériée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549" name="Groupe 8"/>
          <p:cNvGrpSpPr/>
          <p:nvPr/>
        </p:nvGrpSpPr>
        <p:grpSpPr>
          <a:xfrm>
            <a:off x="5247360" y="3974400"/>
            <a:ext cx="1696680" cy="473760"/>
            <a:chOff x="5247360" y="3974400"/>
            <a:chExt cx="1696680" cy="473760"/>
          </a:xfrm>
        </p:grpSpPr>
        <p:pic>
          <p:nvPicPr>
            <p:cNvPr id="550" name="object 5" descr="object 5"/>
            <p:cNvPicPr/>
            <p:nvPr/>
          </p:nvPicPr>
          <p:blipFill>
            <a:blip r:embed="rId2"/>
            <a:stretch/>
          </p:blipFill>
          <p:spPr>
            <a:xfrm>
              <a:off x="5247360" y="3974400"/>
              <a:ext cx="473760" cy="473760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551" name="object 6" descr="object 6"/>
            <p:cNvPicPr/>
            <p:nvPr/>
          </p:nvPicPr>
          <p:blipFill>
            <a:blip r:embed="rId3"/>
            <a:stretch/>
          </p:blipFill>
          <p:spPr>
            <a:xfrm>
              <a:off x="5846400" y="3974400"/>
              <a:ext cx="473760" cy="473760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552" name="object 7" descr="object 7"/>
            <p:cNvPicPr/>
            <p:nvPr/>
          </p:nvPicPr>
          <p:blipFill>
            <a:blip r:embed="rId4"/>
            <a:stretch/>
          </p:blipFill>
          <p:spPr>
            <a:xfrm>
              <a:off x="6470280" y="3974400"/>
              <a:ext cx="473760" cy="473760"/>
            </a:xfrm>
            <a:prstGeom prst="rect">
              <a:avLst/>
            </a:prstGeom>
            <a:noFill/>
            <a:ln w="12700">
              <a:noFill/>
            </a:ln>
          </p:spPr>
        </p:pic>
      </p:grpSp>
      <p:sp>
        <p:nvSpPr>
          <p:cNvPr id="553" name="ZoneTexte 6"/>
          <p:cNvSpPr/>
          <p:nvPr/>
        </p:nvSpPr>
        <p:spPr>
          <a:xfrm>
            <a:off x="8493840" y="227160"/>
            <a:ext cx="317916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275417"/>
                </a:solidFill>
                <a:effectLst/>
                <a:uFillTx/>
                <a:latin typeface="Marianne"/>
                <a:ea typeface="Marianne"/>
              </a:rPr>
              <a:t>4 - Parcours d’orientation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54" name="ZoneTexte 3"/>
          <p:cNvSpPr/>
          <p:nvPr/>
        </p:nvSpPr>
        <p:spPr>
          <a:xfrm>
            <a:off x="1564920" y="530640"/>
            <a:ext cx="1010808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000" tIns="45000" rIns="45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808080"/>
                </a:solidFill>
                <a:effectLst/>
                <a:uFillTx/>
                <a:latin typeface="Marianne"/>
                <a:ea typeface="Marianne"/>
              </a:rPr>
              <a:t>Modalités de recrutement des élèves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7F5C86-4354-768B-02AE-2E04F0C2C98F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ZoneTexte 6"/>
          <p:cNvSpPr/>
          <p:nvPr/>
        </p:nvSpPr>
        <p:spPr>
          <a:xfrm>
            <a:off x="8493840" y="227160"/>
            <a:ext cx="317916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275417"/>
                </a:solidFill>
                <a:effectLst/>
                <a:uFillTx/>
                <a:latin typeface="Marianne"/>
                <a:ea typeface="Marianne"/>
              </a:rPr>
              <a:t>4 - Parcours d’orientation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57" name="ZoneTexte 1"/>
          <p:cNvSpPr/>
          <p:nvPr/>
        </p:nvSpPr>
        <p:spPr>
          <a:xfrm>
            <a:off x="3195360" y="6492600"/>
            <a:ext cx="6064920" cy="27288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>
                <a:solidFill>
                  <a:srgbClr val="BFBFBF"/>
                </a:solidFill>
                <a:effectLst/>
                <a:uFillTx/>
                <a:latin typeface="Marianne"/>
                <a:ea typeface="Marianne"/>
              </a:rPr>
              <a:t>Brevet National des Métiers d’Art (BNMA) – PNF – 17&amp;18 mars 2026 – École Boulle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58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2754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559" name="ZoneTexte 3"/>
          <p:cNvSpPr/>
          <p:nvPr/>
        </p:nvSpPr>
        <p:spPr>
          <a:xfrm>
            <a:off x="1564920" y="530640"/>
            <a:ext cx="1010808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000" tIns="45000" rIns="45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808080"/>
                </a:solidFill>
                <a:effectLst/>
                <a:uFillTx/>
                <a:latin typeface="Marianne"/>
                <a:ea typeface="Marianne"/>
              </a:rPr>
              <a:t>Modalités de recrutement des élèves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60" name="Image 7" descr="Image 7"/>
          <p:cNvPicPr/>
          <p:nvPr/>
        </p:nvPicPr>
        <p:blipFill>
          <a:blip r:embed="rId2"/>
          <a:srcRect b="48895"/>
          <a:stretch/>
        </p:blipFill>
        <p:spPr>
          <a:xfrm>
            <a:off x="4078800" y="1272960"/>
            <a:ext cx="7647480" cy="4772880"/>
          </a:xfrm>
          <a:prstGeom prst="rect">
            <a:avLst/>
          </a:prstGeom>
          <a:noFill/>
          <a:ln w="0">
            <a:solidFill>
              <a:srgbClr val="000000"/>
            </a:solidFill>
          </a:ln>
          <a:effectLst>
            <a:outerShdw blurRad="50760" dist="37674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561" name="Image 9" descr="Image 9"/>
          <p:cNvPicPr/>
          <p:nvPr/>
        </p:nvPicPr>
        <p:blipFill>
          <a:blip r:embed="rId3"/>
          <a:stretch/>
        </p:blipFill>
        <p:spPr>
          <a:xfrm>
            <a:off x="798480" y="1878840"/>
            <a:ext cx="2914560" cy="3560040"/>
          </a:xfrm>
          <a:prstGeom prst="rect">
            <a:avLst/>
          </a:prstGeom>
          <a:noFill/>
          <a:ln w="0">
            <a:solidFill>
              <a:srgbClr val="000000"/>
            </a:solidFill>
          </a:ln>
          <a:effectLst>
            <a:outerShdw blurRad="50760" dist="37674" dir="2700000" rotWithShape="0">
              <a:srgbClr val="000000">
                <a:alpha val="40000"/>
              </a:srgbClr>
            </a:outerShdw>
          </a:effectLst>
        </p:spPr>
      </p:pic>
      <p:sp>
        <p:nvSpPr>
          <p:cNvPr id="562" name="Rectangle 20"/>
          <p:cNvSpPr/>
          <p:nvPr/>
        </p:nvSpPr>
        <p:spPr>
          <a:xfrm>
            <a:off x="783000" y="3669120"/>
            <a:ext cx="2936520" cy="1776240"/>
          </a:xfrm>
          <a:prstGeom prst="rect">
            <a:avLst/>
          </a:prstGeom>
          <a:solidFill>
            <a:srgbClr val="F2F2F2">
              <a:alpha val="75000"/>
            </a:srgbClr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Image 7" descr="Image 7"/>
          <p:cNvPicPr/>
          <p:nvPr/>
        </p:nvPicPr>
        <p:blipFill>
          <a:blip r:embed="rId2"/>
          <a:srcRect t="50262" b="335"/>
          <a:stretch/>
        </p:blipFill>
        <p:spPr>
          <a:xfrm>
            <a:off x="4073760" y="1252800"/>
            <a:ext cx="7638840" cy="4608720"/>
          </a:xfrm>
          <a:prstGeom prst="rect">
            <a:avLst/>
          </a:prstGeom>
          <a:noFill/>
          <a:ln w="0">
            <a:solidFill>
              <a:srgbClr val="000000"/>
            </a:solidFill>
          </a:ln>
          <a:effectLst>
            <a:outerShdw blurRad="50760" dist="37674" dir="2700000" rotWithShape="0">
              <a:srgbClr val="000000">
                <a:alpha val="40000"/>
              </a:srgbClr>
            </a:outerShdw>
          </a:effectLst>
        </p:spPr>
      </p:pic>
      <p:sp>
        <p:nvSpPr>
          <p:cNvPr id="565" name="ZoneTexte 6"/>
          <p:cNvSpPr/>
          <p:nvPr/>
        </p:nvSpPr>
        <p:spPr>
          <a:xfrm>
            <a:off x="8493840" y="227160"/>
            <a:ext cx="317916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275417"/>
                </a:solidFill>
                <a:effectLst/>
                <a:uFillTx/>
                <a:latin typeface="Marianne"/>
                <a:ea typeface="Marianne"/>
              </a:rPr>
              <a:t>4 - Parcours d’orientation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67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2754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568" name="ZoneTexte 3"/>
          <p:cNvSpPr/>
          <p:nvPr/>
        </p:nvSpPr>
        <p:spPr>
          <a:xfrm>
            <a:off x="1564920" y="530640"/>
            <a:ext cx="1010808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000" tIns="45000" rIns="45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808080"/>
                </a:solidFill>
                <a:effectLst/>
                <a:uFillTx/>
                <a:latin typeface="Marianne"/>
                <a:ea typeface="Marianne"/>
              </a:rPr>
              <a:t>Modalités de recrutement des élèves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69" name="Image 9" descr="Image 9"/>
          <p:cNvPicPr/>
          <p:nvPr/>
        </p:nvPicPr>
        <p:blipFill>
          <a:blip r:embed="rId3"/>
          <a:stretch/>
        </p:blipFill>
        <p:spPr>
          <a:xfrm>
            <a:off x="795960" y="1776240"/>
            <a:ext cx="2914560" cy="3560040"/>
          </a:xfrm>
          <a:prstGeom prst="rect">
            <a:avLst/>
          </a:prstGeom>
          <a:noFill/>
          <a:ln w="0">
            <a:solidFill>
              <a:srgbClr val="000000"/>
            </a:solidFill>
          </a:ln>
          <a:effectLst>
            <a:outerShdw blurRad="50760" dist="37674" dir="2700000" rotWithShape="0">
              <a:srgbClr val="000000">
                <a:alpha val="40000"/>
              </a:srgbClr>
            </a:outerShdw>
          </a:effectLst>
        </p:spPr>
      </p:pic>
      <p:sp>
        <p:nvSpPr>
          <p:cNvPr id="570" name="Rectangle 20"/>
          <p:cNvSpPr/>
          <p:nvPr/>
        </p:nvSpPr>
        <p:spPr>
          <a:xfrm>
            <a:off x="780480" y="1763280"/>
            <a:ext cx="2936520" cy="1834200"/>
          </a:xfrm>
          <a:prstGeom prst="rect">
            <a:avLst/>
          </a:prstGeom>
          <a:solidFill>
            <a:srgbClr val="F2F2F2">
              <a:alpha val="75000"/>
            </a:srgbClr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426805-92A3-CC92-D425-C53113200C52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4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2754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574" name="object 4"/>
          <p:cNvSpPr/>
          <p:nvPr/>
        </p:nvSpPr>
        <p:spPr>
          <a:xfrm>
            <a:off x="2333520" y="2845800"/>
            <a:ext cx="7524720" cy="81792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ts val="2999"/>
              </a:lnSpc>
              <a:spcBef>
                <a:spcPts val="400"/>
              </a:spcBef>
            </a:pPr>
            <a:r>
              <a:rPr lang="fr-FR" sz="2800" b="1" u="none" strike="noStrike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Quelques éléments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ts val="2999"/>
              </a:lnSpc>
              <a:spcBef>
                <a:spcPts val="400"/>
              </a:spcBef>
            </a:pPr>
            <a:r>
              <a:rPr lang="fr-FR" sz="2800" b="1" u="none" strike="noStrike">
                <a:solidFill>
                  <a:srgbClr val="535353"/>
                </a:solidFill>
                <a:effectLst/>
                <a:uFillTx/>
                <a:latin typeface="Marianne"/>
                <a:ea typeface="Marianne"/>
              </a:rPr>
              <a:t>du dossier de candidature 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grpSp>
        <p:nvGrpSpPr>
          <p:cNvPr id="575" name="Groupe 8"/>
          <p:cNvGrpSpPr/>
          <p:nvPr/>
        </p:nvGrpSpPr>
        <p:grpSpPr>
          <a:xfrm>
            <a:off x="5247360" y="3974400"/>
            <a:ext cx="1696680" cy="473760"/>
            <a:chOff x="5247360" y="3974400"/>
            <a:chExt cx="1696680" cy="473760"/>
          </a:xfrm>
        </p:grpSpPr>
        <p:pic>
          <p:nvPicPr>
            <p:cNvPr id="576" name="object 5" descr="object 5"/>
            <p:cNvPicPr/>
            <p:nvPr/>
          </p:nvPicPr>
          <p:blipFill>
            <a:blip r:embed="rId2"/>
            <a:stretch/>
          </p:blipFill>
          <p:spPr>
            <a:xfrm>
              <a:off x="5247360" y="3974400"/>
              <a:ext cx="473760" cy="473760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577" name="object 6" descr="object 6"/>
            <p:cNvPicPr/>
            <p:nvPr/>
          </p:nvPicPr>
          <p:blipFill>
            <a:blip r:embed="rId3"/>
            <a:stretch/>
          </p:blipFill>
          <p:spPr>
            <a:xfrm>
              <a:off x="5846400" y="3974400"/>
              <a:ext cx="473760" cy="473760"/>
            </a:xfrm>
            <a:prstGeom prst="rect">
              <a:avLst/>
            </a:prstGeom>
            <a:noFill/>
            <a:ln w="12700">
              <a:noFill/>
            </a:ln>
          </p:spPr>
        </p:pic>
        <p:pic>
          <p:nvPicPr>
            <p:cNvPr id="578" name="object 7" descr="object 7"/>
            <p:cNvPicPr/>
            <p:nvPr/>
          </p:nvPicPr>
          <p:blipFill>
            <a:blip r:embed="rId4"/>
            <a:stretch/>
          </p:blipFill>
          <p:spPr>
            <a:xfrm>
              <a:off x="6470280" y="3974400"/>
              <a:ext cx="473760" cy="473760"/>
            </a:xfrm>
            <a:prstGeom prst="rect">
              <a:avLst/>
            </a:prstGeom>
            <a:noFill/>
            <a:ln w="12700">
              <a:noFill/>
            </a:ln>
          </p:spPr>
        </p:pic>
      </p:grpSp>
      <p:sp>
        <p:nvSpPr>
          <p:cNvPr id="579" name="ZoneTexte 6"/>
          <p:cNvSpPr/>
          <p:nvPr/>
        </p:nvSpPr>
        <p:spPr>
          <a:xfrm>
            <a:off x="8493840" y="227160"/>
            <a:ext cx="317916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275417"/>
                </a:solidFill>
                <a:effectLst/>
                <a:uFillTx/>
                <a:latin typeface="Marianne"/>
                <a:ea typeface="Marianne"/>
              </a:rPr>
              <a:t>4 - Parcours d’orientation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0" name="ZoneTexte 3"/>
          <p:cNvSpPr/>
          <p:nvPr/>
        </p:nvSpPr>
        <p:spPr>
          <a:xfrm>
            <a:off x="1564920" y="530640"/>
            <a:ext cx="1010808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000" tIns="45000" rIns="45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808080"/>
                </a:solidFill>
                <a:effectLst/>
                <a:uFillTx/>
                <a:latin typeface="Marianne"/>
                <a:ea typeface="Marianne"/>
              </a:rPr>
              <a:t>Modalités de recrutement des élèves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52D8D3-F922-78AF-8913-1BF18A860BF3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ZoneTexte 6"/>
          <p:cNvSpPr/>
          <p:nvPr/>
        </p:nvSpPr>
        <p:spPr>
          <a:xfrm>
            <a:off x="8493840" y="227160"/>
            <a:ext cx="317916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275417"/>
                </a:solidFill>
                <a:effectLst/>
                <a:uFillTx/>
                <a:latin typeface="Marianne"/>
                <a:ea typeface="Marianne"/>
              </a:rPr>
              <a:t>4 - Parcours d’orientation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4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275417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rgbClr val="FFFFFF"/>
              </a:solidFill>
              <a:effectLst/>
              <a:uFillTx/>
              <a:latin typeface="Aptos"/>
            </a:endParaRPr>
          </a:p>
        </p:txBody>
      </p:sp>
      <p:sp>
        <p:nvSpPr>
          <p:cNvPr id="585" name="ZoneTexte 3"/>
          <p:cNvSpPr/>
          <p:nvPr/>
        </p:nvSpPr>
        <p:spPr>
          <a:xfrm>
            <a:off x="1564920" y="530640"/>
            <a:ext cx="10108080" cy="39456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000" tIns="45000" rIns="45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rgbClr val="808080"/>
                </a:solidFill>
                <a:effectLst/>
                <a:uFillTx/>
                <a:latin typeface="Marianne"/>
                <a:ea typeface="Marianne"/>
              </a:rPr>
              <a:t>Modalités de recrutement des élèves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86" name="Objet 39" descr="Objet 39"/>
          <p:cNvPicPr/>
          <p:nvPr/>
        </p:nvPicPr>
        <p:blipFill>
          <a:blip r:embed="rId2"/>
          <a:stretch/>
        </p:blipFill>
        <p:spPr>
          <a:xfrm rot="20928600">
            <a:off x="994320" y="1287720"/>
            <a:ext cx="3563640" cy="5043240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</p:pic>
      <p:pic>
        <p:nvPicPr>
          <p:cNvPr id="587" name="Objet 40" descr="Objet 40"/>
          <p:cNvPicPr/>
          <p:nvPr/>
        </p:nvPicPr>
        <p:blipFill>
          <a:blip r:embed="rId3"/>
          <a:stretch/>
        </p:blipFill>
        <p:spPr>
          <a:xfrm rot="21203400">
            <a:off x="2610000" y="526320"/>
            <a:ext cx="3577320" cy="5062680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</p:pic>
      <p:pic>
        <p:nvPicPr>
          <p:cNvPr id="588" name="Objet 41" descr="Objet 41"/>
          <p:cNvPicPr/>
          <p:nvPr/>
        </p:nvPicPr>
        <p:blipFill>
          <a:blip r:embed="rId4"/>
          <a:stretch/>
        </p:blipFill>
        <p:spPr>
          <a:xfrm rot="21371400">
            <a:off x="4178880" y="1134000"/>
            <a:ext cx="3638520" cy="5149440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</p:pic>
      <p:pic>
        <p:nvPicPr>
          <p:cNvPr id="589" name="Objet 42" descr="Objet 42"/>
          <p:cNvPicPr/>
          <p:nvPr/>
        </p:nvPicPr>
        <p:blipFill>
          <a:blip r:embed="rId5"/>
          <a:stretch/>
        </p:blipFill>
        <p:spPr>
          <a:xfrm rot="216000">
            <a:off x="6118200" y="1051920"/>
            <a:ext cx="3638520" cy="5149440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</p:pic>
      <p:pic>
        <p:nvPicPr>
          <p:cNvPr id="590" name="Objet 53" descr="Objet 53"/>
          <p:cNvPicPr/>
          <p:nvPr/>
        </p:nvPicPr>
        <p:blipFill>
          <a:blip r:embed="rId6"/>
          <a:stretch/>
        </p:blipFill>
        <p:spPr>
          <a:xfrm rot="480000">
            <a:off x="7858440" y="1234440"/>
            <a:ext cx="3638520" cy="5149440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425A3BA-674F-A7A4-2735-B664ED99E87F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ZoneTexte 2"/>
          <p:cNvSpPr/>
          <p:nvPr/>
        </p:nvSpPr>
        <p:spPr>
          <a:xfrm>
            <a:off x="2377080" y="901800"/>
            <a:ext cx="7494120" cy="144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4400" b="1" u="none" strike="noStrike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Marianne"/>
              </a:rPr>
              <a:t>Accompagnement 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r>
              <a:rPr lang="fr-FR" sz="4400" b="1" u="none" strike="noStrike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Marianne"/>
              </a:rPr>
              <a:t>Des équipes pédagogiques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1" name="Rectangle 3"/>
          <p:cNvSpPr/>
          <p:nvPr/>
        </p:nvSpPr>
        <p:spPr>
          <a:xfrm>
            <a:off x="10094400" y="0"/>
            <a:ext cx="2097000" cy="685764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accent4">
                  <a:lumMod val="75000"/>
                </a:schemeClr>
              </a:solidFill>
              <a:effectLst/>
              <a:uFillTx/>
              <a:latin typeface="Aptos"/>
            </a:endParaRPr>
          </a:p>
        </p:txBody>
      </p:sp>
      <p:sp>
        <p:nvSpPr>
          <p:cNvPr id="602" name="ZoneTexte 8"/>
          <p:cNvSpPr/>
          <p:nvPr/>
        </p:nvSpPr>
        <p:spPr>
          <a:xfrm>
            <a:off x="9871560" y="323640"/>
            <a:ext cx="1307880" cy="240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5000" b="1" u="none" strike="noStrike">
                <a:solidFill>
                  <a:schemeClr val="lt1"/>
                </a:solidFill>
                <a:effectLst/>
                <a:uFillTx/>
                <a:latin typeface="Aptos"/>
              </a:rPr>
              <a:t>5</a:t>
            </a:r>
            <a:endParaRPr lang="fr-FR" sz="15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F3F154E-BDA9-34BA-389E-D124005694BB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50FD1AA9-5928-0BE3-2E44-D6AF7AE15B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323592"/>
            <a:ext cx="1719944" cy="1325392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ZoneTexte 5"/>
          <p:cNvSpPr/>
          <p:nvPr/>
        </p:nvSpPr>
        <p:spPr>
          <a:xfrm>
            <a:off x="1128600" y="2041920"/>
            <a:ext cx="10191960" cy="88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5" name="ZoneTexte 6"/>
          <p:cNvSpPr/>
          <p:nvPr/>
        </p:nvSpPr>
        <p:spPr>
          <a:xfrm>
            <a:off x="5464080" y="227160"/>
            <a:ext cx="624744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Marianne"/>
              </a:rPr>
              <a:t>5 – Accompagnement des équipes pédagogiques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7" name="Rectangle 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608" name="ZoneTexte 2"/>
          <p:cNvSpPr/>
          <p:nvPr/>
        </p:nvSpPr>
        <p:spPr>
          <a:xfrm>
            <a:off x="1143000" y="914400"/>
            <a:ext cx="10191960" cy="57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3200" b="1" u="none" strike="noStrike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Marianne"/>
              </a:rPr>
              <a:t>Guides d’Accompagnement des référentiels 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09" name="Image 440"/>
          <p:cNvPicPr/>
          <p:nvPr/>
        </p:nvPicPr>
        <p:blipFill>
          <a:blip r:embed="rId2"/>
          <a:stretch/>
        </p:blipFill>
        <p:spPr>
          <a:xfrm>
            <a:off x="685800" y="1828800"/>
            <a:ext cx="11214360" cy="4331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6DB38C3-F245-DA90-AD3F-0ACEF2D1DB49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ZoneTexte 6"/>
          <p:cNvSpPr/>
          <p:nvPr/>
        </p:nvSpPr>
        <p:spPr>
          <a:xfrm>
            <a:off x="5464080" y="227160"/>
            <a:ext cx="624744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Marianne"/>
              </a:rPr>
              <a:t>5 – Accompagnement des équipes pédagogiques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13" name="Rectangle 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614" name="ZoneTexte 3"/>
          <p:cNvSpPr/>
          <p:nvPr/>
        </p:nvSpPr>
        <p:spPr>
          <a:xfrm>
            <a:off x="1519920" y="530640"/>
            <a:ext cx="1019196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Guides d’accompagnement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15" name="Image 446"/>
          <p:cNvPicPr/>
          <p:nvPr/>
        </p:nvPicPr>
        <p:blipFill>
          <a:blip r:embed="rId2"/>
          <a:stretch/>
        </p:blipFill>
        <p:spPr>
          <a:xfrm>
            <a:off x="1143000" y="914400"/>
            <a:ext cx="10610640" cy="532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5CAEC4F-8F63-68A7-DCC3-9010BE3AC542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ZoneTexte 6"/>
          <p:cNvSpPr/>
          <p:nvPr/>
        </p:nvSpPr>
        <p:spPr>
          <a:xfrm>
            <a:off x="5464080" y="227160"/>
            <a:ext cx="624744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Marianne"/>
              </a:rPr>
              <a:t>5 – Accompagnement des équipes pédagogiques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19" name="Rectangle 7"/>
          <p:cNvSpPr/>
          <p:nvPr/>
        </p:nvSpPr>
        <p:spPr>
          <a:xfrm>
            <a:off x="330120" y="1284480"/>
            <a:ext cx="92160" cy="556416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620" name="ZoneTexte 3"/>
          <p:cNvSpPr/>
          <p:nvPr/>
        </p:nvSpPr>
        <p:spPr>
          <a:xfrm>
            <a:off x="1519920" y="530640"/>
            <a:ext cx="1019196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2000" b="1" u="none" strike="noStrike" dirty="0">
                <a:solidFill>
                  <a:schemeClr val="lt1">
                    <a:lumMod val="50000"/>
                  </a:schemeClr>
                </a:solidFill>
                <a:effectLst/>
                <a:uFillTx/>
                <a:latin typeface="Marianne"/>
              </a:rPr>
              <a:t>Guides d’accompagnement</a:t>
            </a:r>
            <a:endParaRPr lang="fr-FR" sz="20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21" name="Image 452"/>
          <p:cNvPicPr/>
          <p:nvPr/>
        </p:nvPicPr>
        <p:blipFill>
          <a:blip r:embed="rId2"/>
          <a:stretch/>
        </p:blipFill>
        <p:spPr>
          <a:xfrm>
            <a:off x="1600200" y="914400"/>
            <a:ext cx="8539200" cy="538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9D25A11-FB34-B165-B962-A9644F676F51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ZoneTexte 2"/>
          <p:cNvSpPr/>
          <p:nvPr/>
        </p:nvSpPr>
        <p:spPr>
          <a:xfrm>
            <a:off x="3119400" y="901800"/>
            <a:ext cx="6751800" cy="144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44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Synthèses des échanges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r" defTabSz="914400">
              <a:lnSpc>
                <a:spcPct val="100000"/>
              </a:lnSpc>
            </a:pPr>
            <a:r>
              <a:rPr lang="fr-FR" sz="4400" b="1" u="none" strike="noStrike">
                <a:solidFill>
                  <a:srgbClr val="070190"/>
                </a:solidFill>
                <a:effectLst/>
                <a:uFillTx/>
                <a:latin typeface="Marianne"/>
              </a:rPr>
              <a:t>&amp; conclusion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29" name="Rectangle 3"/>
          <p:cNvSpPr/>
          <p:nvPr/>
        </p:nvSpPr>
        <p:spPr>
          <a:xfrm>
            <a:off x="10094400" y="0"/>
            <a:ext cx="2097000" cy="6857640"/>
          </a:xfrm>
          <a:prstGeom prst="rect">
            <a:avLst/>
          </a:prstGeom>
          <a:solidFill>
            <a:srgbClr val="07019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accent4">
                  <a:lumMod val="75000"/>
                </a:schemeClr>
              </a:solidFill>
              <a:effectLst/>
              <a:uFillTx/>
              <a:latin typeface="Aptos"/>
            </a:endParaRPr>
          </a:p>
        </p:txBody>
      </p:sp>
      <p:sp>
        <p:nvSpPr>
          <p:cNvPr id="930" name="ZoneTexte 8"/>
          <p:cNvSpPr/>
          <p:nvPr/>
        </p:nvSpPr>
        <p:spPr>
          <a:xfrm>
            <a:off x="9871560" y="323640"/>
            <a:ext cx="1307880" cy="240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5000" b="1" u="none" strike="noStrike">
                <a:solidFill>
                  <a:schemeClr val="lt1"/>
                </a:solidFill>
                <a:effectLst/>
                <a:uFillTx/>
                <a:latin typeface="Aptos"/>
              </a:rPr>
              <a:t>6</a:t>
            </a:r>
            <a:endParaRPr lang="fr-FR" sz="15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B735397-3485-CFC8-19C2-790B6C3E9D61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17701A17-D55D-4910-CC77-50FAF3F18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323592"/>
            <a:ext cx="1719944" cy="1325392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ZoneTexte 2"/>
          <p:cNvSpPr/>
          <p:nvPr/>
        </p:nvSpPr>
        <p:spPr>
          <a:xfrm>
            <a:off x="4812338" y="2174010"/>
            <a:ext cx="5058862" cy="32917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4400" b="1" u="none" strike="noStrike" dirty="0">
                <a:solidFill>
                  <a:srgbClr val="C00000"/>
                </a:solidFill>
                <a:effectLst/>
                <a:uFillTx/>
                <a:latin typeface="Marianne"/>
              </a:rPr>
              <a:t>Du cadre national</a:t>
            </a:r>
          </a:p>
          <a:p>
            <a:pPr algn="r" defTabSz="914400">
              <a:lnSpc>
                <a:spcPct val="100000"/>
              </a:lnSpc>
            </a:pPr>
            <a:r>
              <a:rPr lang="fr-FR" sz="4400" b="1" dirty="0">
                <a:solidFill>
                  <a:srgbClr val="C00000"/>
                </a:solidFill>
                <a:latin typeface="Marianne"/>
              </a:rPr>
              <a:t>Au déploiement</a:t>
            </a:r>
          </a:p>
          <a:p>
            <a:pPr algn="r" defTabSz="914400">
              <a:lnSpc>
                <a:spcPct val="100000"/>
              </a:lnSpc>
            </a:pPr>
            <a:r>
              <a:rPr lang="fr-FR" sz="4400" b="1" u="none" strike="noStrike" dirty="0">
                <a:solidFill>
                  <a:srgbClr val="C00000"/>
                </a:solidFill>
                <a:effectLst/>
                <a:uFillTx/>
                <a:latin typeface="Marianne"/>
              </a:rPr>
              <a:t>Académique</a:t>
            </a:r>
          </a:p>
          <a:p>
            <a:pPr algn="r" defTabSz="914400">
              <a:lnSpc>
                <a:spcPct val="100000"/>
              </a:lnSpc>
            </a:pPr>
            <a:endParaRPr lang="fr-FR" sz="4400" b="1" dirty="0">
              <a:solidFill>
                <a:srgbClr val="C00000"/>
              </a:solidFill>
              <a:latin typeface="Marianne"/>
            </a:endParaRPr>
          </a:p>
          <a:p>
            <a:pPr algn="r" defTabSz="914400">
              <a:lnSpc>
                <a:spcPct val="100000"/>
              </a:lnSpc>
            </a:pPr>
            <a:r>
              <a:rPr lang="fr-FR" sz="1600" b="1" u="none" strike="noStrike" dirty="0">
                <a:solidFill>
                  <a:srgbClr val="C00000"/>
                </a:solidFill>
                <a:effectLst/>
                <a:uFillTx/>
                <a:latin typeface="Marianne"/>
              </a:rPr>
              <a:t>Marie </a:t>
            </a:r>
            <a:r>
              <a:rPr lang="fr-FR" sz="1600" b="1" u="none" strike="noStrike" dirty="0" err="1">
                <a:solidFill>
                  <a:srgbClr val="C00000"/>
                </a:solidFill>
                <a:effectLst/>
                <a:uFillTx/>
                <a:latin typeface="Marianne"/>
              </a:rPr>
              <a:t>Bourvic</a:t>
            </a:r>
            <a:endParaRPr lang="fr-FR" sz="1600" b="1" u="none" strike="noStrike" dirty="0">
              <a:solidFill>
                <a:srgbClr val="C00000"/>
              </a:solidFill>
              <a:effectLst/>
              <a:uFillTx/>
              <a:latin typeface="Marianne"/>
            </a:endParaRPr>
          </a:p>
          <a:p>
            <a:pPr algn="r" defTabSz="914400">
              <a:lnSpc>
                <a:spcPct val="100000"/>
              </a:lnSpc>
            </a:pPr>
            <a:r>
              <a:rPr lang="fr-FR" sz="1600" i="1" dirty="0"/>
              <a:t>cheffe de pôle formation professionnelle apprentissage</a:t>
            </a:r>
            <a:endParaRPr lang="fr-FR" sz="1600" b="1" i="1" u="none" strike="noStrike" dirty="0">
              <a:solidFill>
                <a:srgbClr val="C00000"/>
              </a:solidFill>
              <a:effectLst/>
              <a:uFillTx/>
              <a:latin typeface="Marianne"/>
            </a:endParaRPr>
          </a:p>
        </p:txBody>
      </p:sp>
      <p:sp>
        <p:nvSpPr>
          <p:cNvPr id="811" name="Rectangle 3"/>
          <p:cNvSpPr/>
          <p:nvPr/>
        </p:nvSpPr>
        <p:spPr>
          <a:xfrm>
            <a:off x="10094400" y="0"/>
            <a:ext cx="2097000" cy="68576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accent4">
                  <a:lumMod val="75000"/>
                </a:schemeClr>
              </a:solidFill>
              <a:effectLst/>
              <a:uFillTx/>
              <a:latin typeface="Aptos"/>
            </a:endParaRPr>
          </a:p>
        </p:txBody>
      </p:sp>
      <p:sp>
        <p:nvSpPr>
          <p:cNvPr id="812" name="ZoneTexte 8"/>
          <p:cNvSpPr/>
          <p:nvPr/>
        </p:nvSpPr>
        <p:spPr>
          <a:xfrm>
            <a:off x="9871560" y="323640"/>
            <a:ext cx="1307880" cy="240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5000" b="1" dirty="0">
                <a:solidFill>
                  <a:schemeClr val="lt1"/>
                </a:solidFill>
                <a:latin typeface="Aptos"/>
              </a:rPr>
              <a:t>7</a:t>
            </a:r>
            <a:endParaRPr lang="fr-FR" sz="150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558724DF-EC23-A2FB-BEB6-A398C3B341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323592"/>
            <a:ext cx="1719944" cy="1325392"/>
          </a:xfrm>
          <a:prstGeom prst="rect">
            <a:avLst/>
          </a:prstGeom>
        </p:spPr>
      </p:pic>
      <p:sp>
        <p:nvSpPr>
          <p:cNvPr id="4" name="ZoneTexte 1">
            <a:extLst>
              <a:ext uri="{FF2B5EF4-FFF2-40B4-BE49-F238E27FC236}">
                <a16:creationId xmlns:a16="http://schemas.microsoft.com/office/drawing/2014/main" id="{59AD9A57-6E14-C81E-DA9E-B2DBAAC59CD9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  <p:extLst>
      <p:ext uri="{BB962C8B-B14F-4D97-AF65-F5344CB8AC3E}">
        <p14:creationId xmlns:p14="http://schemas.microsoft.com/office/powerpoint/2010/main" val="744952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uFillTx/>
              <a:latin typeface="Aptos"/>
            </a:endParaRPr>
          </a:p>
        </p:txBody>
      </p:sp>
      <p:sp>
        <p:nvSpPr>
          <p:cNvPr id="579" name="ZoneTexte 6"/>
          <p:cNvSpPr/>
          <p:nvPr/>
        </p:nvSpPr>
        <p:spPr>
          <a:xfrm>
            <a:off x="2608798" y="341460"/>
            <a:ext cx="9320008" cy="398655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dirty="0">
                <a:solidFill>
                  <a:srgbClr val="C00000"/>
                </a:solidFill>
                <a:latin typeface="Marianne"/>
              </a:rPr>
              <a:t>La formation professionnelle – Une compétence de la Région Île-de-France</a:t>
            </a:r>
            <a:endParaRPr lang="fr-FR" sz="2000" b="0" u="none" strike="noStrike" dirty="0">
              <a:solidFill>
                <a:srgbClr val="C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52D8D3-F922-78AF-8913-1BF18A860BF3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50540B95-F085-466E-96DE-71881DDA386D}"/>
              </a:ext>
            </a:extLst>
          </p:cNvPr>
          <p:cNvSpPr txBox="1">
            <a:spLocks/>
          </p:cNvSpPr>
          <p:nvPr/>
        </p:nvSpPr>
        <p:spPr bwMode="auto">
          <a:xfrm>
            <a:off x="511336" y="1268760"/>
            <a:ext cx="11345304" cy="4824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lang="fr-FR" sz="2000" b="1">
                <a:solidFill>
                  <a:schemeClr val="accent5"/>
                </a:solidFill>
                <a:latin typeface="+mj-lt"/>
                <a:ea typeface="+mn-ea"/>
                <a:cs typeface="Times New Roman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cs typeface="Arial"/>
              </a:rPr>
              <a:t>L'Ile-de-France : 1</a:t>
            </a:r>
            <a:r>
              <a:rPr kumimoji="0" lang="fr-FR" sz="1600" b="1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cs typeface="Arial"/>
              </a:rPr>
              <a:t>ière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cs typeface="Arial"/>
              </a:rPr>
              <a:t> région éducative et 1</a:t>
            </a:r>
            <a:r>
              <a:rPr kumimoji="0" lang="fr-FR" sz="1600" b="1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cs typeface="Arial"/>
              </a:rPr>
              <a:t>ière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cs typeface="Arial"/>
              </a:rPr>
              <a:t> région économique de France</a:t>
            </a: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cs typeface="Arial"/>
              </a:rPr>
              <a:t>1,3 millions d’entreprises</a:t>
            </a: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cs typeface="Arial"/>
              </a:rPr>
              <a:t>20 % de la population scolaire nationale</a:t>
            </a: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cs typeface="Arial"/>
              </a:rPr>
              <a:t>18 % des étudiants français</a:t>
            </a: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2" charset="0"/>
              <a:cs typeface="Arial"/>
            </a:endParaRPr>
          </a:p>
          <a:p>
            <a:pPr marL="228600" marR="0" lvl="0" indent="-228600" algn="just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cs typeface="Arial"/>
              </a:rPr>
              <a:t>L’emploi en Ile-de-France</a:t>
            </a: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cs typeface="Arial"/>
              </a:rPr>
              <a:t>Une très forte tertiarisation des emplois liée aux décisions des franciliens : 73 % des emplois </a:t>
            </a: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cs typeface="Arial"/>
              </a:rPr>
              <a:t>MAIS un secteur secondaire qui peine à recruter : 7% des emplois dans l’industrie, 1</a:t>
            </a:r>
            <a:r>
              <a:rPr kumimoji="0" lang="fr-FR" sz="16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cs typeface="Arial"/>
              </a:rPr>
              <a:t>ière</a:t>
            </a: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cs typeface="Arial"/>
              </a:rPr>
              <a:t> région industrielle en volume d’emplois.</a:t>
            </a: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2" charset="0"/>
              <a:cs typeface="Arial"/>
            </a:endParaRPr>
          </a:p>
          <a:p>
            <a:pPr marL="228600" marR="0" lvl="0" indent="-228600" algn="just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cs typeface="Arial"/>
              </a:rPr>
              <a:t>L’emploi des jeunes </a:t>
            </a: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cs typeface="Arial"/>
              </a:rPr>
              <a:t> Un taux de chômage structurellement élevé et en hausse: 21,5 % pour les 15-24 ans contre 7,9% pour l’ensemble de la population active (données nationales)</a:t>
            </a: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cs typeface="Arial"/>
              </a:rPr>
              <a:t>Des taux d’insertion à 6 mois fortement liés au niveau de qualification : CAP (24%) – Bac Pro (39%) – BTS(55%) – Licence Pro (81%) </a:t>
            </a: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2" charset="0"/>
              <a:cs typeface="Arial"/>
            </a:endParaRP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cs typeface="Arial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AutoNum type="arabicParenR"/>
              <a:tabLst/>
              <a:defRPr/>
            </a:pP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cs typeface="Arial"/>
            </a:endParaRPr>
          </a:p>
          <a:p>
            <a:pPr marL="457200" marR="0" lvl="1" indent="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cs typeface="Arial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2301554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uFillTx/>
              <a:latin typeface="Aptos"/>
            </a:endParaRPr>
          </a:p>
        </p:txBody>
      </p:sp>
      <p:sp>
        <p:nvSpPr>
          <p:cNvPr id="579" name="ZoneTexte 6"/>
          <p:cNvSpPr/>
          <p:nvPr/>
        </p:nvSpPr>
        <p:spPr>
          <a:xfrm>
            <a:off x="5145062" y="341460"/>
            <a:ext cx="6647803" cy="398655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dirty="0">
                <a:solidFill>
                  <a:srgbClr val="C00000"/>
                </a:solidFill>
                <a:latin typeface="Marianne"/>
              </a:rPr>
              <a:t>Les filières à développer, à maintenir, à accompagner</a:t>
            </a:r>
            <a:endParaRPr lang="fr-FR" sz="2000" b="0" u="none" strike="noStrike" dirty="0">
              <a:solidFill>
                <a:srgbClr val="C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52D8D3-F922-78AF-8913-1BF18A860BF3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6A2F31-79F2-42A4-A145-A4B766900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138" y="946078"/>
            <a:ext cx="9742252" cy="5340559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1C347A30-C3DA-4560-9513-224E059F0DCA}"/>
              </a:ext>
            </a:extLst>
          </p:cNvPr>
          <p:cNvSpPr/>
          <p:nvPr/>
        </p:nvSpPr>
        <p:spPr>
          <a:xfrm>
            <a:off x="6700839" y="2400296"/>
            <a:ext cx="2100762" cy="233607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2354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uFillTx/>
              <a:latin typeface="Aptos"/>
            </a:endParaRPr>
          </a:p>
        </p:txBody>
      </p:sp>
      <p:sp>
        <p:nvSpPr>
          <p:cNvPr id="579" name="ZoneTexte 6"/>
          <p:cNvSpPr/>
          <p:nvPr/>
        </p:nvSpPr>
        <p:spPr>
          <a:xfrm>
            <a:off x="4503983" y="355747"/>
            <a:ext cx="7215586" cy="398655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dirty="0">
                <a:solidFill>
                  <a:srgbClr val="C00000"/>
                </a:solidFill>
                <a:latin typeface="Marianne"/>
              </a:rPr>
              <a:t>Un déploiement en Région académique puis en académie</a:t>
            </a:r>
            <a:endParaRPr lang="fr-FR" sz="2000" b="0" u="none" strike="noStrike" dirty="0">
              <a:solidFill>
                <a:srgbClr val="C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52D8D3-F922-78AF-8913-1BF18A860BF3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F620B8-9268-4CE5-A8BF-FFA05201A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452" y="754403"/>
            <a:ext cx="9624523" cy="573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1700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uFillTx/>
              <a:latin typeface="Aptos"/>
            </a:endParaRPr>
          </a:p>
        </p:txBody>
      </p:sp>
      <p:sp>
        <p:nvSpPr>
          <p:cNvPr id="579" name="ZoneTexte 6"/>
          <p:cNvSpPr/>
          <p:nvPr/>
        </p:nvSpPr>
        <p:spPr>
          <a:xfrm>
            <a:off x="5108968" y="412897"/>
            <a:ext cx="6756614" cy="398655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dirty="0">
                <a:solidFill>
                  <a:srgbClr val="C00000"/>
                </a:solidFill>
                <a:latin typeface="Marianne"/>
              </a:rPr>
              <a:t>Le processus de transformation de la carte des BNMA</a:t>
            </a:r>
            <a:endParaRPr lang="fr-FR" sz="2000" b="0" u="none" strike="noStrike" dirty="0">
              <a:solidFill>
                <a:srgbClr val="C00000"/>
              </a:solidFill>
              <a:effectLst/>
              <a:uFillTx/>
              <a:latin typeface="Calibri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9F52908F-740B-4936-BDAE-9F8CF4D49C29}"/>
              </a:ext>
            </a:extLst>
          </p:cNvPr>
          <p:cNvSpPr txBox="1"/>
          <p:nvPr/>
        </p:nvSpPr>
        <p:spPr bwMode="auto">
          <a:xfrm>
            <a:off x="7899148" y="811552"/>
            <a:ext cx="5929122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kern="0">
                <a:solidFill>
                  <a:srgbClr val="000000"/>
                </a:solidFill>
                <a:highlight>
                  <a:srgbClr val="FFFF00"/>
                </a:highlight>
                <a:latin typeface="Arial"/>
                <a:cs typeface="Arial"/>
              </a:defRPr>
            </a:lvl1pPr>
          </a:lstStyle>
          <a:p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Marianne" panose="02000000000000000000" pitchFamily="50" charset="0"/>
              </a:rPr>
              <a:t>Le BMA existe sur l’académie</a:t>
            </a:r>
          </a:p>
        </p:txBody>
      </p:sp>
      <p:sp>
        <p:nvSpPr>
          <p:cNvPr id="57" name="Espace réservé du contenu 4">
            <a:extLst>
              <a:ext uri="{FF2B5EF4-FFF2-40B4-BE49-F238E27FC236}">
                <a16:creationId xmlns:a16="http://schemas.microsoft.com/office/drawing/2014/main" id="{2AAB7855-6D48-427C-A2C0-31D23B225746}"/>
              </a:ext>
            </a:extLst>
          </p:cNvPr>
          <p:cNvSpPr txBox="1">
            <a:spLocks/>
          </p:cNvSpPr>
          <p:nvPr/>
        </p:nvSpPr>
        <p:spPr bwMode="auto">
          <a:xfrm>
            <a:off x="511336" y="1268760"/>
            <a:ext cx="11345304" cy="4824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lang="fr-FR" sz="2000" b="1">
                <a:solidFill>
                  <a:schemeClr val="accent5"/>
                </a:solidFill>
                <a:latin typeface="+mj-lt"/>
                <a:ea typeface="+mn-ea"/>
                <a:cs typeface="Times New Roman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fr-FR" kern="0" dirty="0">
                <a:solidFill>
                  <a:srgbClr val="000000"/>
                </a:solidFill>
                <a:latin typeface="Marianne"/>
                <a:cs typeface="Arial"/>
              </a:rPr>
              <a:t>Choix en Région académique des filières à transformer en lien avec le calendrier national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fr-FR" kern="0" dirty="0">
              <a:solidFill>
                <a:srgbClr val="000000"/>
              </a:solidFill>
              <a:latin typeface="Marianne"/>
              <a:cs typeface="Arial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fr-FR" kern="0" dirty="0">
                <a:solidFill>
                  <a:srgbClr val="000000"/>
                </a:solidFill>
                <a:latin typeface="Marianne"/>
                <a:cs typeface="Arial"/>
              </a:rPr>
              <a:t>Respect d’un équilibre sur la région francilienne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fr-FR" kern="0" dirty="0">
              <a:solidFill>
                <a:srgbClr val="000000"/>
              </a:solidFill>
              <a:latin typeface="Marianne"/>
              <a:cs typeface="Arial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fr-FR" kern="0" dirty="0">
                <a:solidFill>
                  <a:srgbClr val="000000"/>
                </a:solidFill>
                <a:latin typeface="Marianne"/>
                <a:cs typeface="Arial"/>
              </a:rPr>
              <a:t>Etude de l’existant entre la </a:t>
            </a:r>
            <a:r>
              <a:rPr lang="fr-FR" kern="0" dirty="0" err="1">
                <a:solidFill>
                  <a:srgbClr val="000000"/>
                </a:solidFill>
                <a:latin typeface="Marianne"/>
                <a:cs typeface="Arial"/>
              </a:rPr>
              <a:t>Drafpic</a:t>
            </a:r>
            <a:r>
              <a:rPr lang="fr-FR" kern="0" dirty="0">
                <a:solidFill>
                  <a:srgbClr val="000000"/>
                </a:solidFill>
                <a:latin typeface="Marianne"/>
                <a:cs typeface="Arial"/>
              </a:rPr>
              <a:t> et les corps d’inspection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fr-FR" kern="0" dirty="0">
                <a:solidFill>
                  <a:srgbClr val="000000"/>
                </a:solidFill>
                <a:latin typeface="Marianne"/>
                <a:cs typeface="Arial"/>
              </a:rPr>
              <a:t>Capacité des formations par établissement et places vacantes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fr-FR" kern="0" dirty="0">
                <a:solidFill>
                  <a:srgbClr val="000000"/>
                </a:solidFill>
                <a:latin typeface="Marianne"/>
                <a:cs typeface="Arial"/>
              </a:rPr>
              <a:t>RH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fr-FR" kern="0" dirty="0">
                <a:solidFill>
                  <a:srgbClr val="000000"/>
                </a:solidFill>
                <a:latin typeface="Marianne"/>
                <a:cs typeface="Arial"/>
              </a:rPr>
              <a:t>Plateaux techniques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fr-FR" sz="2000" kern="0" dirty="0">
              <a:solidFill>
                <a:srgbClr val="000000"/>
              </a:solidFill>
              <a:latin typeface="Marianne"/>
              <a:cs typeface="Arial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kumimoji="0" lang="fr-FR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cs typeface="Arial"/>
              </a:rPr>
              <a:t>Proposition à l’autorité académique d’évolution dans le respect des moyens alloués</a:t>
            </a:r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Marianne" panose="02000000000000000000" pitchFamily="2" charset="0"/>
              <a:cs typeface="Arial"/>
            </a:endParaRP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Marianne" panose="02000000000000000000" pitchFamily="2" charset="0"/>
              <a:cs typeface="Arial"/>
            </a:endParaRPr>
          </a:p>
          <a:p>
            <a:pPr marL="228600" marR="0" lvl="0" indent="-228600" algn="just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/>
                <a:cs typeface="Arial"/>
              </a:rPr>
              <a:t>Validation par la Région Île-de-France par un vote en CP fin janvier </a:t>
            </a: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 panose="02000000000000000000" pitchFamily="2" charset="0"/>
              <a:cs typeface="Arial"/>
            </a:endParaRPr>
          </a:p>
          <a:p>
            <a:pPr marL="685800" marR="0" lvl="1" indent="-22860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cs typeface="Arial"/>
            </a:endParaRP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AutoNum type="arabicParenR"/>
              <a:tabLst/>
              <a:defRPr/>
            </a:pP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arianne"/>
              <a:cs typeface="Arial"/>
            </a:endParaRPr>
          </a:p>
          <a:p>
            <a:pPr marL="457200" marR="0" lvl="1" indent="0" algn="just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rianne" panose="02000000000000000000" pitchFamily="2" charset="0"/>
                <a:cs typeface="Arial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2820343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Rectangle 7"/>
          <p:cNvSpPr/>
          <p:nvPr/>
        </p:nvSpPr>
        <p:spPr>
          <a:xfrm>
            <a:off x="330120" y="1284480"/>
            <a:ext cx="98280" cy="5570280"/>
          </a:xfrm>
          <a:prstGeom prst="rect">
            <a:avLst/>
          </a:prstGeom>
          <a:solidFill>
            <a:srgbClr val="C00000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45000" rIns="4572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ln>
                <a:solidFill>
                  <a:srgbClr val="FF0000"/>
                </a:solidFill>
              </a:ln>
              <a:solidFill>
                <a:srgbClr val="C00000"/>
              </a:solidFill>
              <a:effectLst/>
              <a:uFillTx/>
              <a:latin typeface="Aptos"/>
            </a:endParaRPr>
          </a:p>
        </p:txBody>
      </p:sp>
      <p:sp>
        <p:nvSpPr>
          <p:cNvPr id="579" name="ZoneTexte 6"/>
          <p:cNvSpPr/>
          <p:nvPr/>
        </p:nvSpPr>
        <p:spPr>
          <a:xfrm>
            <a:off x="4951492" y="427345"/>
            <a:ext cx="6756614" cy="398655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45000" tIns="45000" rIns="45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2000" b="1" dirty="0">
                <a:solidFill>
                  <a:srgbClr val="C00000"/>
                </a:solidFill>
                <a:latin typeface="Marianne"/>
              </a:rPr>
              <a:t>Le processus de transformation de la carte des BNMA</a:t>
            </a:r>
            <a:endParaRPr lang="fr-FR" sz="2000" b="0" u="none" strike="noStrike" dirty="0">
              <a:solidFill>
                <a:srgbClr val="C00000"/>
              </a:solidFill>
              <a:effectLst/>
              <a:uFillTx/>
              <a:latin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52D8D3-F922-78AF-8913-1BF18A860BF3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  <p:sp>
        <p:nvSpPr>
          <p:cNvPr id="25" name="Chevron 30">
            <a:extLst>
              <a:ext uri="{FF2B5EF4-FFF2-40B4-BE49-F238E27FC236}">
                <a16:creationId xmlns:a16="http://schemas.microsoft.com/office/drawing/2014/main" id="{636B3733-B52D-4175-8C86-ED0421E69002}"/>
              </a:ext>
            </a:extLst>
          </p:cNvPr>
          <p:cNvSpPr/>
          <p:nvPr/>
        </p:nvSpPr>
        <p:spPr bwMode="auto">
          <a:xfrm>
            <a:off x="4958102" y="4656200"/>
            <a:ext cx="6963858" cy="879151"/>
          </a:xfrm>
          <a:prstGeom prst="chevron">
            <a:avLst>
              <a:gd name="adj" fmla="val 50000"/>
            </a:avLst>
          </a:prstGeom>
          <a:solidFill>
            <a:srgbClr val="000091">
              <a:alpha val="50000"/>
            </a:srgbClr>
          </a:solidFill>
          <a:ln>
            <a:noFill/>
          </a:ln>
          <a:effectLst/>
        </p:spPr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5746E226-8F6B-4F38-808F-1822482B9278}"/>
              </a:ext>
            </a:extLst>
          </p:cNvPr>
          <p:cNvGrpSpPr/>
          <p:nvPr/>
        </p:nvGrpSpPr>
        <p:grpSpPr bwMode="auto">
          <a:xfrm>
            <a:off x="773683" y="2159084"/>
            <a:ext cx="8227315" cy="881091"/>
            <a:chOff x="1151" y="0"/>
            <a:chExt cx="2111013" cy="719138"/>
          </a:xfrm>
        </p:grpSpPr>
        <p:sp>
          <p:nvSpPr>
            <p:cNvPr id="27" name="Chevron 18">
              <a:extLst>
                <a:ext uri="{FF2B5EF4-FFF2-40B4-BE49-F238E27FC236}">
                  <a16:creationId xmlns:a16="http://schemas.microsoft.com/office/drawing/2014/main" id="{3AB1A6DD-8A72-4B94-89C7-0607CE83AEB2}"/>
                </a:ext>
              </a:extLst>
            </p:cNvPr>
            <p:cNvSpPr/>
            <p:nvPr/>
          </p:nvSpPr>
          <p:spPr bwMode="auto">
            <a:xfrm>
              <a:off x="1151" y="0"/>
              <a:ext cx="2111013" cy="719138"/>
            </a:xfrm>
            <a:prstGeom prst="chevron">
              <a:avLst>
                <a:gd name="adj" fmla="val 50000"/>
              </a:avLst>
            </a:prstGeom>
            <a:solidFill>
              <a:srgbClr val="000091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28" name="Chevron 4">
              <a:extLst>
                <a:ext uri="{FF2B5EF4-FFF2-40B4-BE49-F238E27FC236}">
                  <a16:creationId xmlns:a16="http://schemas.microsoft.com/office/drawing/2014/main" id="{2811FF46-6D6A-4EA9-B3A7-406309BF2F14}"/>
                </a:ext>
              </a:extLst>
            </p:cNvPr>
            <p:cNvSpPr txBox="1"/>
            <p:nvPr/>
          </p:nvSpPr>
          <p:spPr bwMode="auto">
            <a:xfrm>
              <a:off x="119898" y="27604"/>
              <a:ext cx="1794487" cy="6639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2004" tIns="10668" rIns="10668" bIns="10668" numCol="1" spcCol="1270" anchor="ctr" anchorCtr="0">
              <a:noAutofit/>
            </a:bodyPr>
            <a:lstStyle/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ianne"/>
                  <a:cs typeface="Arial"/>
                </a:rPr>
                <a:t>Saisie des projets dans la plateforme ORION par les chefs d’établissement</a:t>
              </a:r>
            </a:p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ianne"/>
                  <a:cs typeface="Arial"/>
                </a:rPr>
                <a:t>(accompagnement par le pôle FPI de la DRAFPIC)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23AA5222-22C2-4E43-81A5-12A410C5212D}"/>
              </a:ext>
            </a:extLst>
          </p:cNvPr>
          <p:cNvGrpSpPr/>
          <p:nvPr/>
        </p:nvGrpSpPr>
        <p:grpSpPr bwMode="auto">
          <a:xfrm>
            <a:off x="8629868" y="2163868"/>
            <a:ext cx="2736778" cy="887215"/>
            <a:chOff x="1151" y="-8213"/>
            <a:chExt cx="2111013" cy="903563"/>
          </a:xfrm>
        </p:grpSpPr>
        <p:sp>
          <p:nvSpPr>
            <p:cNvPr id="30" name="Chevron 21">
              <a:extLst>
                <a:ext uri="{FF2B5EF4-FFF2-40B4-BE49-F238E27FC236}">
                  <a16:creationId xmlns:a16="http://schemas.microsoft.com/office/drawing/2014/main" id="{403A596C-6F6F-4FEF-B218-3D40F69C7D28}"/>
                </a:ext>
              </a:extLst>
            </p:cNvPr>
            <p:cNvSpPr/>
            <p:nvPr/>
          </p:nvSpPr>
          <p:spPr bwMode="auto">
            <a:xfrm>
              <a:off x="1151" y="0"/>
              <a:ext cx="2111013" cy="895350"/>
            </a:xfrm>
            <a:prstGeom prst="chevron">
              <a:avLst>
                <a:gd name="adj" fmla="val 50000"/>
              </a:avLst>
            </a:prstGeom>
            <a:solidFill>
              <a:srgbClr val="000091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31" name="Chevron 4">
              <a:extLst>
                <a:ext uri="{FF2B5EF4-FFF2-40B4-BE49-F238E27FC236}">
                  <a16:creationId xmlns:a16="http://schemas.microsoft.com/office/drawing/2014/main" id="{9ACA3D09-10C0-4EF3-934A-E59073A7CD96}"/>
                </a:ext>
              </a:extLst>
            </p:cNvPr>
            <p:cNvSpPr txBox="1"/>
            <p:nvPr/>
          </p:nvSpPr>
          <p:spPr bwMode="auto">
            <a:xfrm>
              <a:off x="267486" y="-8213"/>
              <a:ext cx="1578341" cy="8953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2004" tIns="10668" rIns="10668" bIns="10668" numCol="1" spcCol="1270" anchor="ctr" anchorCtr="0">
              <a:noAutofit/>
            </a:bodyPr>
            <a:lstStyle/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arianne"/>
                  <a:cs typeface="Arial"/>
                </a:rPr>
                <a:t>Commission RA </a:t>
              </a:r>
            </a:p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arianne"/>
                  <a:cs typeface="Arial"/>
                </a:rPr>
                <a:t>Avis d’opportunité</a:t>
              </a:r>
              <a:endPara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400" b="1" kern="0" dirty="0">
                  <a:solidFill>
                    <a:srgbClr val="FF0000"/>
                  </a:solidFill>
                  <a:latin typeface="Marianne"/>
                  <a:cs typeface="Arial"/>
                </a:rPr>
                <a:t>X</a:t>
              </a: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arianne"/>
                  <a:cs typeface="Arial"/>
                </a:rPr>
                <a:t> juillet 2027</a:t>
              </a: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highlight>
                    <a:srgbClr val="FFFF00"/>
                  </a:highlight>
                  <a:uLnTx/>
                  <a:uFillTx/>
                  <a:latin typeface="Marianne"/>
                  <a:cs typeface="Arial"/>
                </a:rPr>
                <a:t> </a:t>
              </a: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8B06FCAD-447C-482E-ADCA-7A162DE3278F}"/>
              </a:ext>
            </a:extLst>
          </p:cNvPr>
          <p:cNvSpPr txBox="1"/>
          <p:nvPr/>
        </p:nvSpPr>
        <p:spPr bwMode="auto">
          <a:xfrm>
            <a:off x="2126101" y="4019459"/>
            <a:ext cx="8220968" cy="5909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defTabSz="355600">
              <a:lnSpc>
                <a:spcPct val="90000"/>
              </a:lnSpc>
              <a:defRPr/>
            </a:pPr>
            <a:r>
              <a:rPr lang="fr-FR" b="1" kern="0" dirty="0">
                <a:solidFill>
                  <a:srgbClr val="000000"/>
                </a:solidFill>
                <a:latin typeface="Arial"/>
                <a:cs typeface="Arial"/>
              </a:rPr>
              <a:t>Septembre - Novembre</a:t>
            </a:r>
          </a:p>
          <a:p>
            <a:pPr algn="ctr" defTabSz="355600">
              <a:lnSpc>
                <a:spcPct val="90000"/>
              </a:lnSpc>
              <a:defRPr/>
            </a:pPr>
            <a:r>
              <a:rPr lang="fr-FR" kern="0" dirty="0">
                <a:solidFill>
                  <a:srgbClr val="000000"/>
                </a:solidFill>
                <a:latin typeface="Arial"/>
                <a:cs typeface="Arial"/>
              </a:rPr>
              <a:t>Instruction des projets par la Région et dialogue technique État-Région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C76DD7E0-00E0-48CA-8607-192A199A843C}"/>
              </a:ext>
            </a:extLst>
          </p:cNvPr>
          <p:cNvGrpSpPr/>
          <p:nvPr/>
        </p:nvGrpSpPr>
        <p:grpSpPr bwMode="auto">
          <a:xfrm>
            <a:off x="773683" y="4656200"/>
            <a:ext cx="4588523" cy="879152"/>
            <a:chOff x="1151" y="-1"/>
            <a:chExt cx="2111013" cy="895351"/>
          </a:xfrm>
        </p:grpSpPr>
        <p:sp>
          <p:nvSpPr>
            <p:cNvPr id="34" name="Chevron 30">
              <a:extLst>
                <a:ext uri="{FF2B5EF4-FFF2-40B4-BE49-F238E27FC236}">
                  <a16:creationId xmlns:a16="http://schemas.microsoft.com/office/drawing/2014/main" id="{8620DBB2-A7DB-4DD8-94F4-1E7DBC44AC54}"/>
                </a:ext>
              </a:extLst>
            </p:cNvPr>
            <p:cNvSpPr/>
            <p:nvPr/>
          </p:nvSpPr>
          <p:spPr bwMode="auto">
            <a:xfrm>
              <a:off x="1151" y="0"/>
              <a:ext cx="2111013" cy="895350"/>
            </a:xfrm>
            <a:prstGeom prst="chevron">
              <a:avLst>
                <a:gd name="adj" fmla="val 50000"/>
              </a:avLst>
            </a:prstGeom>
            <a:solidFill>
              <a:srgbClr val="000091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35" name="Chevron 4">
              <a:extLst>
                <a:ext uri="{FF2B5EF4-FFF2-40B4-BE49-F238E27FC236}">
                  <a16:creationId xmlns:a16="http://schemas.microsoft.com/office/drawing/2014/main" id="{52A988C7-F72E-4611-9B1E-4EDCC9717BDB}"/>
                </a:ext>
              </a:extLst>
            </p:cNvPr>
            <p:cNvSpPr txBox="1"/>
            <p:nvPr/>
          </p:nvSpPr>
          <p:spPr bwMode="auto">
            <a:xfrm>
              <a:off x="365688" y="-1"/>
              <a:ext cx="1578341" cy="8953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2004" tIns="10668" rIns="10668" bIns="10668" numCol="1" spcCol="1270" anchor="ctr" anchorCtr="0">
              <a:noAutofit/>
            </a:bodyPr>
            <a:lstStyle/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ianne"/>
                  <a:cs typeface="Arial"/>
                </a:rPr>
                <a:t>Septembre – Novembre Dialogue avec les services de la Région</a:t>
              </a:r>
            </a:p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ianne"/>
                  <a:cs typeface="Arial"/>
                </a:rPr>
                <a:t>Dernière réunion formelle – xx/11/2027</a:t>
              </a:r>
            </a:p>
          </p:txBody>
        </p: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47875A58-A5B3-41E4-83D1-31A4196CF7AE}"/>
              </a:ext>
            </a:extLst>
          </p:cNvPr>
          <p:cNvGrpSpPr/>
          <p:nvPr/>
        </p:nvGrpSpPr>
        <p:grpSpPr bwMode="auto">
          <a:xfrm>
            <a:off x="7233933" y="5083869"/>
            <a:ext cx="1825020" cy="879152"/>
            <a:chOff x="1151" y="-1"/>
            <a:chExt cx="2111013" cy="895351"/>
          </a:xfrm>
        </p:grpSpPr>
        <p:sp>
          <p:nvSpPr>
            <p:cNvPr id="37" name="Chevron 36">
              <a:extLst>
                <a:ext uri="{FF2B5EF4-FFF2-40B4-BE49-F238E27FC236}">
                  <a16:creationId xmlns:a16="http://schemas.microsoft.com/office/drawing/2014/main" id="{F4DAD1E4-FA7E-41A0-92D2-4D7E95A88DD2}"/>
                </a:ext>
              </a:extLst>
            </p:cNvPr>
            <p:cNvSpPr/>
            <p:nvPr/>
          </p:nvSpPr>
          <p:spPr bwMode="auto">
            <a:xfrm>
              <a:off x="1151" y="0"/>
              <a:ext cx="2111013" cy="895350"/>
            </a:xfrm>
            <a:prstGeom prst="chevron">
              <a:avLst>
                <a:gd name="adj" fmla="val 50000"/>
              </a:avLst>
            </a:prstGeom>
            <a:solidFill>
              <a:srgbClr val="000091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38" name="Chevron 4">
              <a:extLst>
                <a:ext uri="{FF2B5EF4-FFF2-40B4-BE49-F238E27FC236}">
                  <a16:creationId xmlns:a16="http://schemas.microsoft.com/office/drawing/2014/main" id="{704D865C-0734-487E-B201-4B71542E5D09}"/>
                </a:ext>
              </a:extLst>
            </p:cNvPr>
            <p:cNvSpPr txBox="1"/>
            <p:nvPr/>
          </p:nvSpPr>
          <p:spPr bwMode="auto">
            <a:xfrm>
              <a:off x="365688" y="-1"/>
              <a:ext cx="1578341" cy="8953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2004" tIns="10668" rIns="10668" bIns="10668" numCol="1" spcCol="1270" anchor="ctr" anchorCtr="0">
              <a:noAutofit/>
            </a:bodyPr>
            <a:lstStyle/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ianne"/>
                  <a:cs typeface="Arial"/>
                </a:rPr>
                <a:t>CSA-RA</a:t>
              </a:r>
            </a:p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ianne"/>
                  <a:cs typeface="Arial"/>
                </a:rPr>
                <a:t>x/12/2027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51D8870-915A-4B8E-B857-A813AE0DD1FD}"/>
              </a:ext>
            </a:extLst>
          </p:cNvPr>
          <p:cNvGrpSpPr/>
          <p:nvPr/>
        </p:nvGrpSpPr>
        <p:grpSpPr bwMode="auto">
          <a:xfrm>
            <a:off x="9700017" y="5081793"/>
            <a:ext cx="2181868" cy="879152"/>
            <a:chOff x="1151" y="-1"/>
            <a:chExt cx="2111013" cy="895351"/>
          </a:xfrm>
        </p:grpSpPr>
        <p:sp>
          <p:nvSpPr>
            <p:cNvPr id="40" name="Chevron 39">
              <a:extLst>
                <a:ext uri="{FF2B5EF4-FFF2-40B4-BE49-F238E27FC236}">
                  <a16:creationId xmlns:a16="http://schemas.microsoft.com/office/drawing/2014/main" id="{BAD4F9CA-1E33-4A21-8C4A-AFBBFD82D648}"/>
                </a:ext>
              </a:extLst>
            </p:cNvPr>
            <p:cNvSpPr/>
            <p:nvPr/>
          </p:nvSpPr>
          <p:spPr bwMode="auto">
            <a:xfrm>
              <a:off x="1151" y="0"/>
              <a:ext cx="2111013" cy="895350"/>
            </a:xfrm>
            <a:prstGeom prst="chevron">
              <a:avLst>
                <a:gd name="adj" fmla="val 50000"/>
              </a:avLst>
            </a:prstGeom>
            <a:solidFill>
              <a:srgbClr val="000091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41" name="Chevron 4">
              <a:extLst>
                <a:ext uri="{FF2B5EF4-FFF2-40B4-BE49-F238E27FC236}">
                  <a16:creationId xmlns:a16="http://schemas.microsoft.com/office/drawing/2014/main" id="{36213AC5-5812-430A-85D4-90EE57DF76C3}"/>
                </a:ext>
              </a:extLst>
            </p:cNvPr>
            <p:cNvSpPr txBox="1"/>
            <p:nvPr/>
          </p:nvSpPr>
          <p:spPr bwMode="auto">
            <a:xfrm>
              <a:off x="365688" y="-1"/>
              <a:ext cx="1578341" cy="8953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2004" tIns="10668" rIns="10668" bIns="10668" numCol="1" spcCol="1270" anchor="ctr" anchorCtr="0">
              <a:noAutofit/>
            </a:bodyPr>
            <a:lstStyle/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ianne"/>
                  <a:cs typeface="Arial"/>
                </a:rPr>
                <a:t>CP Région</a:t>
              </a:r>
            </a:p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ianne"/>
                  <a:cs typeface="Arial"/>
                </a:rPr>
                <a:t>xx/01/2028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A69B47DB-6321-46F5-B178-4CA957A53740}"/>
              </a:ext>
            </a:extLst>
          </p:cNvPr>
          <p:cNvGrpSpPr/>
          <p:nvPr/>
        </p:nvGrpSpPr>
        <p:grpSpPr bwMode="auto">
          <a:xfrm>
            <a:off x="584598" y="2889016"/>
            <a:ext cx="2474602" cy="813451"/>
            <a:chOff x="1151" y="0"/>
            <a:chExt cx="2111013" cy="895350"/>
          </a:xfrm>
        </p:grpSpPr>
        <p:sp>
          <p:nvSpPr>
            <p:cNvPr id="43" name="Chevron 9">
              <a:extLst>
                <a:ext uri="{FF2B5EF4-FFF2-40B4-BE49-F238E27FC236}">
                  <a16:creationId xmlns:a16="http://schemas.microsoft.com/office/drawing/2014/main" id="{E9F174F0-A190-4BC9-8585-72F66D9096C8}"/>
                </a:ext>
              </a:extLst>
            </p:cNvPr>
            <p:cNvSpPr/>
            <p:nvPr/>
          </p:nvSpPr>
          <p:spPr bwMode="auto">
            <a:xfrm>
              <a:off x="1151" y="0"/>
              <a:ext cx="2111013" cy="895350"/>
            </a:xfrm>
            <a:prstGeom prst="chevron">
              <a:avLst>
                <a:gd name="adj" fmla="val 50000"/>
              </a:avLst>
            </a:prstGeom>
            <a:solidFill>
              <a:srgbClr val="000091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44" name="Chevron 4">
              <a:extLst>
                <a:ext uri="{FF2B5EF4-FFF2-40B4-BE49-F238E27FC236}">
                  <a16:creationId xmlns:a16="http://schemas.microsoft.com/office/drawing/2014/main" id="{01366944-4A56-486B-AAD5-21E95EF4CAAF}"/>
                </a:ext>
              </a:extLst>
            </p:cNvPr>
            <p:cNvSpPr txBox="1"/>
            <p:nvPr/>
          </p:nvSpPr>
          <p:spPr bwMode="auto">
            <a:xfrm>
              <a:off x="448826" y="0"/>
              <a:ext cx="1215663" cy="8953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2004" tIns="10668" rIns="10668" bIns="10668" numCol="1" spcCol="1270" anchor="ctr" anchorCtr="0">
              <a:noAutofit/>
            </a:bodyPr>
            <a:lstStyle/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ianne"/>
                  <a:cs typeface="Arial"/>
                </a:rPr>
                <a:t>Début mars</a:t>
              </a:r>
            </a:p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ianne"/>
                  <a:cs typeface="Arial"/>
                </a:rPr>
                <a:t>Réunions départementales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669274E3-6AB4-4B5F-A076-BEC4054929F2}"/>
              </a:ext>
            </a:extLst>
          </p:cNvPr>
          <p:cNvGrpSpPr/>
          <p:nvPr/>
        </p:nvGrpSpPr>
        <p:grpSpPr bwMode="auto">
          <a:xfrm>
            <a:off x="5374850" y="5081794"/>
            <a:ext cx="1825020" cy="879152"/>
            <a:chOff x="1151" y="-1"/>
            <a:chExt cx="2111013" cy="895351"/>
          </a:xfrm>
        </p:grpSpPr>
        <p:sp>
          <p:nvSpPr>
            <p:cNvPr id="46" name="Chevron 36">
              <a:extLst>
                <a:ext uri="{FF2B5EF4-FFF2-40B4-BE49-F238E27FC236}">
                  <a16:creationId xmlns:a16="http://schemas.microsoft.com/office/drawing/2014/main" id="{8B5F3BEC-C891-4D76-AB0D-92235D5E4998}"/>
                </a:ext>
              </a:extLst>
            </p:cNvPr>
            <p:cNvSpPr/>
            <p:nvPr/>
          </p:nvSpPr>
          <p:spPr bwMode="auto">
            <a:xfrm>
              <a:off x="1151" y="0"/>
              <a:ext cx="2111013" cy="895350"/>
            </a:xfrm>
            <a:prstGeom prst="chevron">
              <a:avLst>
                <a:gd name="adj" fmla="val 50000"/>
              </a:avLst>
            </a:prstGeom>
            <a:solidFill>
              <a:srgbClr val="000091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47" name="Chevron 4">
              <a:extLst>
                <a:ext uri="{FF2B5EF4-FFF2-40B4-BE49-F238E27FC236}">
                  <a16:creationId xmlns:a16="http://schemas.microsoft.com/office/drawing/2014/main" id="{7AE2C58F-FEBD-4FFC-9923-D9A11C02AAE0}"/>
                </a:ext>
              </a:extLst>
            </p:cNvPr>
            <p:cNvSpPr txBox="1"/>
            <p:nvPr/>
          </p:nvSpPr>
          <p:spPr bwMode="auto">
            <a:xfrm>
              <a:off x="365688" y="-1"/>
              <a:ext cx="1578341" cy="8953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2004" tIns="10668" rIns="10668" bIns="10668" numCol="1" spcCol="1270" anchor="ctr" anchorCtr="0">
              <a:noAutofit/>
            </a:bodyPr>
            <a:lstStyle/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ianne"/>
                  <a:cs typeface="Arial"/>
                </a:rPr>
                <a:t>GT CSA-RA</a:t>
              </a:r>
            </a:p>
            <a:p>
              <a:pPr marL="0" marR="0" lvl="0" indent="0" algn="ctr" defTabSz="3556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arianne"/>
                  <a:cs typeface="Arial"/>
                </a:rPr>
                <a:t>x/12/2027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  <p:sp>
        <p:nvSpPr>
          <p:cNvPr id="48" name="Chevron 4">
            <a:extLst>
              <a:ext uri="{FF2B5EF4-FFF2-40B4-BE49-F238E27FC236}">
                <a16:creationId xmlns:a16="http://schemas.microsoft.com/office/drawing/2014/main" id="{ADD34C66-5652-41A1-B308-1DCB0FAB1081}"/>
              </a:ext>
            </a:extLst>
          </p:cNvPr>
          <p:cNvSpPr txBox="1"/>
          <p:nvPr/>
        </p:nvSpPr>
        <p:spPr bwMode="auto">
          <a:xfrm>
            <a:off x="4171682" y="4747672"/>
            <a:ext cx="6864084" cy="322072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32004" tIns="10668" rIns="10668" bIns="10668" numCol="1" spcCol="1270" anchor="ctr" anchorCtr="0">
            <a:noAutofit/>
          </a:bodyPr>
          <a:lstStyle/>
          <a:p>
            <a:pPr marL="0" marR="0" lvl="0" indent="0" algn="ctr" defTabSz="3556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rianne"/>
                <a:cs typeface="Arial"/>
              </a:rPr>
              <a:t>Poursuite des échanges sur projets « En cours d’étude »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80223479-1162-4D17-9F45-349D14DC3C27}"/>
              </a:ext>
            </a:extLst>
          </p:cNvPr>
          <p:cNvSpPr txBox="1"/>
          <p:nvPr/>
        </p:nvSpPr>
        <p:spPr bwMode="auto">
          <a:xfrm>
            <a:off x="1985516" y="1538680"/>
            <a:ext cx="8220968" cy="5909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defTabSz="355600">
              <a:lnSpc>
                <a:spcPct val="90000"/>
              </a:lnSpc>
              <a:defRPr/>
            </a:pPr>
            <a:r>
              <a:rPr lang="fr-FR" b="1" kern="0" dirty="0">
                <a:solidFill>
                  <a:srgbClr val="000000"/>
                </a:solidFill>
                <a:latin typeface="Arial"/>
                <a:cs typeface="Arial"/>
              </a:rPr>
              <a:t>Février - Juin</a:t>
            </a:r>
          </a:p>
          <a:p>
            <a:pPr algn="ctr" defTabSz="355600">
              <a:lnSpc>
                <a:spcPct val="90000"/>
              </a:lnSpc>
              <a:defRPr/>
            </a:pPr>
            <a:r>
              <a:rPr lang="fr-FR" kern="0" dirty="0">
                <a:solidFill>
                  <a:srgbClr val="000000"/>
                </a:solidFill>
                <a:latin typeface="Arial"/>
                <a:cs typeface="Arial"/>
              </a:rPr>
              <a:t>Collecte des projets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0A60AB45-1AE4-448E-A015-2CB849280F32}"/>
              </a:ext>
            </a:extLst>
          </p:cNvPr>
          <p:cNvSpPr txBox="1"/>
          <p:nvPr/>
        </p:nvSpPr>
        <p:spPr bwMode="auto">
          <a:xfrm>
            <a:off x="9228748" y="5188471"/>
            <a:ext cx="501646" cy="70788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fr-FR" sz="4000" kern="0" dirty="0">
                <a:solidFill>
                  <a:srgbClr val="000000"/>
                </a:solidFill>
                <a:latin typeface="Arial"/>
                <a:cs typeface="Arial"/>
              </a:rPr>
              <a:t>*</a:t>
            </a:r>
            <a:endParaRPr lang="fr-FR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587EF908-EFE9-438F-BA4A-534A164B064C}"/>
              </a:ext>
            </a:extLst>
          </p:cNvPr>
          <p:cNvSpPr txBox="1"/>
          <p:nvPr/>
        </p:nvSpPr>
        <p:spPr bwMode="auto">
          <a:xfrm>
            <a:off x="6811888" y="6147567"/>
            <a:ext cx="276142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fr-FR" sz="1400" i="1" kern="0" dirty="0">
                <a:solidFill>
                  <a:srgbClr val="000000"/>
                </a:solidFill>
                <a:latin typeface="Arial"/>
                <a:cs typeface="Arial"/>
              </a:rPr>
              <a:t>Préparation DHG en académie</a:t>
            </a:r>
            <a:endParaRPr lang="fr-FR" sz="800" i="1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2EB763AC-26E7-41F2-B103-3FF9B27C8B72}"/>
              </a:ext>
            </a:extLst>
          </p:cNvPr>
          <p:cNvCxnSpPr/>
          <p:nvPr/>
        </p:nvCxnSpPr>
        <p:spPr bwMode="auto">
          <a:xfrm>
            <a:off x="9413069" y="5605953"/>
            <a:ext cx="0" cy="776792"/>
          </a:xfrm>
          <a:prstGeom prst="line">
            <a:avLst/>
          </a:prstGeom>
          <a:noFill/>
          <a:ln w="12700" cap="flat" cmpd="sng" algn="ctr">
            <a:solidFill>
              <a:srgbClr val="000091"/>
            </a:solidFill>
            <a:prstDash val="solid"/>
            <a:miter lim="800000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9F52908F-740B-4936-BDAE-9F8CF4D49C29}"/>
              </a:ext>
            </a:extLst>
          </p:cNvPr>
          <p:cNvSpPr txBox="1"/>
          <p:nvPr/>
        </p:nvSpPr>
        <p:spPr bwMode="auto">
          <a:xfrm>
            <a:off x="1814514" y="786043"/>
            <a:ext cx="11356532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2000" kern="0">
                <a:solidFill>
                  <a:srgbClr val="000000"/>
                </a:solidFill>
                <a:highlight>
                  <a:srgbClr val="FFFF00"/>
                </a:highlight>
                <a:latin typeface="Arial"/>
                <a:cs typeface="Arial"/>
              </a:defRPr>
            </a:lvl1pPr>
          </a:lstStyle>
          <a:p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Marianne" panose="02000000000000000000" pitchFamily="50" charset="0"/>
              </a:rPr>
              <a:t>Le BMA n’existe pas sur l’académie – Ex : BNMA Maroquinerie de haute facture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4EB4154E-6E3E-444F-9267-E7E8C094339F}"/>
              </a:ext>
            </a:extLst>
          </p:cNvPr>
          <p:cNvGrpSpPr/>
          <p:nvPr/>
        </p:nvGrpSpPr>
        <p:grpSpPr>
          <a:xfrm>
            <a:off x="7659472" y="2374528"/>
            <a:ext cx="941222" cy="409232"/>
            <a:chOff x="10763510" y="5363057"/>
            <a:chExt cx="1308135" cy="553070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B0747B9-A9D8-4639-959B-5F8A8D500210}"/>
                </a:ext>
              </a:extLst>
            </p:cNvPr>
            <p:cNvSpPr/>
            <p:nvPr/>
          </p:nvSpPr>
          <p:spPr>
            <a:xfrm>
              <a:off x="10789391" y="5363057"/>
              <a:ext cx="1260041" cy="54697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000091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pic>
          <p:nvPicPr>
            <p:cNvPr id="56" name="Image 55">
              <a:extLst>
                <a:ext uri="{FF2B5EF4-FFF2-40B4-BE49-F238E27FC236}">
                  <a16:creationId xmlns:a16="http://schemas.microsoft.com/office/drawing/2014/main" id="{1E1D1434-E80E-4376-905A-865CD988FC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63510" y="5384444"/>
              <a:ext cx="1308135" cy="5316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22132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ZoneTexte 2"/>
          <p:cNvSpPr/>
          <p:nvPr/>
        </p:nvSpPr>
        <p:spPr>
          <a:xfrm>
            <a:off x="1817737" y="2174010"/>
            <a:ext cx="8053463" cy="39688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fr-FR" sz="4400" b="1" u="none" strike="noStrike" dirty="0">
                <a:solidFill>
                  <a:schemeClr val="tx2">
                    <a:lumMod val="25000"/>
                    <a:lumOff val="75000"/>
                  </a:schemeClr>
                </a:solidFill>
                <a:effectLst/>
                <a:uFillTx/>
                <a:latin typeface="Marianne"/>
              </a:rPr>
              <a:t>AMBITION MADE</a:t>
            </a:r>
          </a:p>
          <a:p>
            <a:pPr algn="r"/>
            <a:r>
              <a:rPr lang="fr-FR" sz="4400" b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Accompagner les parcours </a:t>
            </a:r>
          </a:p>
          <a:p>
            <a:pPr algn="r"/>
            <a:r>
              <a:rPr lang="fr-FR" sz="4400" b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vers l’enseignement supérieur </a:t>
            </a:r>
          </a:p>
          <a:p>
            <a:pPr algn="r"/>
            <a:r>
              <a:rPr lang="fr-FR" sz="4400" b="1" dirty="0">
                <a:solidFill>
                  <a:schemeClr val="tx2">
                    <a:lumMod val="25000"/>
                    <a:lumOff val="75000"/>
                  </a:schemeClr>
                </a:solidFill>
              </a:rPr>
              <a:t>en design et métiers d’art</a:t>
            </a:r>
            <a:endParaRPr lang="fr-FR" sz="4400" dirty="0">
              <a:solidFill>
                <a:schemeClr val="tx2">
                  <a:lumMod val="25000"/>
                  <a:lumOff val="75000"/>
                </a:schemeClr>
              </a:solidFill>
            </a:endParaRPr>
          </a:p>
          <a:p>
            <a:pPr algn="r" defTabSz="914400">
              <a:lnSpc>
                <a:spcPct val="100000"/>
              </a:lnSpc>
            </a:pPr>
            <a:endParaRPr lang="fr-FR" sz="4400" b="1" dirty="0">
              <a:solidFill>
                <a:srgbClr val="C00000"/>
              </a:solidFill>
              <a:latin typeface="Marianne"/>
            </a:endParaRPr>
          </a:p>
          <a:p>
            <a:pPr algn="r" defTabSz="914400">
              <a:lnSpc>
                <a:spcPct val="100000"/>
              </a:lnSpc>
            </a:pPr>
            <a:r>
              <a:rPr lang="fr-FR" sz="1600" b="1" u="none" strike="noStrike" dirty="0">
                <a:solidFill>
                  <a:schemeClr val="tx2">
                    <a:lumMod val="25000"/>
                    <a:lumOff val="75000"/>
                  </a:schemeClr>
                </a:solidFill>
                <a:effectLst/>
                <a:uFillTx/>
                <a:latin typeface="Marianne"/>
              </a:rPr>
              <a:t>Elise </a:t>
            </a:r>
            <a:r>
              <a:rPr lang="fr-FR" sz="1600" b="1" u="none" strike="noStrike" dirty="0" err="1">
                <a:solidFill>
                  <a:schemeClr val="tx2">
                    <a:lumMod val="25000"/>
                    <a:lumOff val="75000"/>
                  </a:schemeClr>
                </a:solidFill>
                <a:effectLst/>
                <a:uFillTx/>
                <a:latin typeface="Marianne"/>
              </a:rPr>
              <a:t>Gourdy-Bléniat</a:t>
            </a:r>
            <a:endParaRPr lang="fr-FR" sz="1600" b="1" u="none" strike="noStrike" dirty="0">
              <a:solidFill>
                <a:schemeClr val="tx2">
                  <a:lumMod val="25000"/>
                  <a:lumOff val="75000"/>
                </a:schemeClr>
              </a:solidFill>
              <a:effectLst/>
              <a:uFillTx/>
              <a:latin typeface="Marianne"/>
            </a:endParaRPr>
          </a:p>
          <a:p>
            <a:pPr algn="r" defTabSz="914400">
              <a:lnSpc>
                <a:spcPct val="100000"/>
              </a:lnSpc>
            </a:pPr>
            <a:r>
              <a:rPr lang="fr-FR" sz="1600" i="1" dirty="0"/>
              <a:t>IA-IPR Design et Métiers d’art</a:t>
            </a:r>
            <a:endParaRPr lang="fr-FR" sz="1600" b="1" i="1" u="none" strike="noStrike" dirty="0">
              <a:solidFill>
                <a:srgbClr val="C00000"/>
              </a:solidFill>
              <a:effectLst/>
              <a:uFillTx/>
              <a:latin typeface="Marianne"/>
            </a:endParaRPr>
          </a:p>
        </p:txBody>
      </p:sp>
      <p:sp>
        <p:nvSpPr>
          <p:cNvPr id="811" name="Rectangle 3"/>
          <p:cNvSpPr/>
          <p:nvPr/>
        </p:nvSpPr>
        <p:spPr>
          <a:xfrm>
            <a:off x="10094400" y="0"/>
            <a:ext cx="2097000" cy="685764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fr-FR" sz="1800" b="0" u="none" strike="noStrike">
              <a:solidFill>
                <a:schemeClr val="accent4">
                  <a:lumMod val="75000"/>
                </a:schemeClr>
              </a:solidFill>
              <a:effectLst/>
              <a:uFillTx/>
              <a:latin typeface="Aptos"/>
            </a:endParaRPr>
          </a:p>
        </p:txBody>
      </p:sp>
      <p:sp>
        <p:nvSpPr>
          <p:cNvPr id="812" name="ZoneTexte 8"/>
          <p:cNvSpPr/>
          <p:nvPr/>
        </p:nvSpPr>
        <p:spPr>
          <a:xfrm>
            <a:off x="9871560" y="323640"/>
            <a:ext cx="1307880" cy="240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fr-FR" sz="15000" b="1" dirty="0">
                <a:solidFill>
                  <a:schemeClr val="lt1"/>
                </a:solidFill>
                <a:latin typeface="Aptos"/>
              </a:rPr>
              <a:t>8</a:t>
            </a:r>
            <a:endParaRPr lang="fr-FR" sz="150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558724DF-EC23-A2FB-BEB6-A398C3B341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323592"/>
            <a:ext cx="1719944" cy="1325392"/>
          </a:xfrm>
          <a:prstGeom prst="rect">
            <a:avLst/>
          </a:prstGeom>
        </p:spPr>
      </p:pic>
      <p:sp>
        <p:nvSpPr>
          <p:cNvPr id="4" name="ZoneTexte 1">
            <a:extLst>
              <a:ext uri="{FF2B5EF4-FFF2-40B4-BE49-F238E27FC236}">
                <a16:creationId xmlns:a16="http://schemas.microsoft.com/office/drawing/2014/main" id="{59AD9A57-6E14-C81E-DA9E-B2DBAAC59CD9}"/>
              </a:ext>
            </a:extLst>
          </p:cNvPr>
          <p:cNvSpPr/>
          <p:nvPr/>
        </p:nvSpPr>
        <p:spPr>
          <a:xfrm>
            <a:off x="3728366" y="6492600"/>
            <a:ext cx="5001796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fr-FR" sz="1200" b="1" u="none" strike="noStrike" dirty="0">
                <a:solidFill>
                  <a:schemeClr val="lt1">
                    <a:lumMod val="75000"/>
                  </a:schemeClr>
                </a:solidFill>
                <a:effectLst/>
                <a:uFillTx/>
                <a:latin typeface="Marianne"/>
              </a:rPr>
              <a:t>Brevet National des Métiers d’Art (BNMA) – Académie de Créteil</a:t>
            </a:r>
          </a:p>
        </p:txBody>
      </p:sp>
    </p:spTree>
    <p:extLst>
      <p:ext uri="{BB962C8B-B14F-4D97-AF65-F5344CB8AC3E}">
        <p14:creationId xmlns:p14="http://schemas.microsoft.com/office/powerpoint/2010/main" val="26558043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4935</TotalTime>
  <Words>5744</Words>
  <Application>Microsoft Office PowerPoint</Application>
  <PresentationFormat>Grand écran</PresentationFormat>
  <Paragraphs>857</Paragraphs>
  <Slides>67</Slides>
  <Notes>24</Notes>
  <HiddenSlides>14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67</vt:i4>
      </vt:variant>
    </vt:vector>
  </HeadingPairs>
  <TitlesOfParts>
    <vt:vector size="79" baseType="lpstr">
      <vt:lpstr>Aptos</vt:lpstr>
      <vt:lpstr>Aptos Display</vt:lpstr>
      <vt:lpstr>Arial</vt:lpstr>
      <vt:lpstr>Calibri</vt:lpstr>
      <vt:lpstr>Calibri Light</vt:lpstr>
      <vt:lpstr>Helvetica Neue</vt:lpstr>
      <vt:lpstr>Marianne</vt:lpstr>
      <vt:lpstr>Marianne;Calibri</vt:lpstr>
      <vt:lpstr>OpenSymbol</vt:lpstr>
      <vt:lpstr>Symbol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lionel romier</dc:creator>
  <dc:description/>
  <cp:lastModifiedBy>Halima Guerroumi</cp:lastModifiedBy>
  <cp:revision>230</cp:revision>
  <dcterms:created xsi:type="dcterms:W3CDTF">2026-03-11T08:11:23Z</dcterms:created>
  <dcterms:modified xsi:type="dcterms:W3CDTF">2026-09-24T13:08:11Z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r8>9</vt:r8>
  </property>
  <property fmtid="{D5CDD505-2E9C-101B-9397-08002B2CF9AE}" pid="3" name="Notes">
    <vt:r8>41</vt:r8>
  </property>
  <property fmtid="{D5CDD505-2E9C-101B-9397-08002B2CF9AE}" pid="4" name="PresentationFormat">
    <vt:lpwstr>Grand écran</vt:lpwstr>
  </property>
  <property fmtid="{D5CDD505-2E9C-101B-9397-08002B2CF9AE}" pid="5" name="Slides">
    <vt:r8>103</vt:r8>
  </property>
</Properties>
</file>