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6" r:id="rId5"/>
    <p:sldId id="268" r:id="rId6"/>
    <p:sldId id="275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AA9DB-3EDC-494A-9D23-37A0030458B0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7991-D7A0-40F7-B365-A857A5A21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52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7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22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69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72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4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36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6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0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41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8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77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95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54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AAE83-0C31-42F4-8692-553B03A5FB34}" type="datetimeFigureOut">
              <a:rPr lang="fr-FR" smtClean="0"/>
              <a:t>08/09/2023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0E3F1-E0FB-4793-B27E-817D3C27BE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3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y-eDmBuMbeYriBlXiN8vA/videos" TargetMode="External"/><Relationship Id="rId2" Type="http://schemas.openxmlformats.org/officeDocument/2006/relationships/hyperlink" Target="http://daac.ac-creteil.f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mailto:ce.daac@ac-creteil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aac.ac-creteil.fr/-Le-pass-Culture-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1401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de la DAAC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936376"/>
            <a:ext cx="9144000" cy="3321424"/>
          </a:xfrm>
        </p:spPr>
        <p:txBody>
          <a:bodyPr>
            <a:normAutofit fontScale="85000" lnSpcReduction="20000"/>
          </a:bodyPr>
          <a:lstStyle/>
          <a:p>
            <a:pPr algn="l"/>
            <a:endParaRPr lang="fr-FR" dirty="0" smtClean="0"/>
          </a:p>
          <a:p>
            <a:pPr algn="l"/>
            <a:r>
              <a:rPr lang="fr-FR" dirty="0" smtClean="0"/>
              <a:t>La délégation académique à l’éducation artistique et à l’action culturelle est un service du rectorat de Créteil qui a pour principales missions de :</a:t>
            </a:r>
          </a:p>
          <a:p>
            <a:pPr algn="l"/>
            <a:r>
              <a:rPr lang="fr-FR" dirty="0" smtClean="0"/>
              <a:t>1. Mettre en œuvre les politiques ministérielles et académiques concernant le </a:t>
            </a:r>
            <a:r>
              <a:rPr lang="fr-FR" b="1" dirty="0" smtClean="0"/>
              <a:t>parcours d’éducation artistique et culturelle.</a:t>
            </a:r>
          </a:p>
          <a:p>
            <a:pPr algn="l"/>
            <a:r>
              <a:rPr lang="fr-FR" dirty="0" smtClean="0"/>
              <a:t>2. Mettre en relation les partenaires culturels et les établissements scolaires via des propositions de </a:t>
            </a:r>
            <a:r>
              <a:rPr lang="fr-FR" b="1" dirty="0" smtClean="0"/>
              <a:t>rencontres</a:t>
            </a:r>
            <a:r>
              <a:rPr lang="fr-FR" dirty="0" smtClean="0"/>
              <a:t> et de </a:t>
            </a:r>
            <a:r>
              <a:rPr lang="fr-FR" b="1" dirty="0" smtClean="0"/>
              <a:t>ressources</a:t>
            </a:r>
            <a:r>
              <a:rPr lang="fr-FR" dirty="0" smtClean="0"/>
              <a:t> pour les enseignants et les </a:t>
            </a:r>
            <a:r>
              <a:rPr lang="fr-FR" b="1" dirty="0" smtClean="0"/>
              <a:t>offres éducatives</a:t>
            </a:r>
            <a:r>
              <a:rPr lang="fr-FR" dirty="0" smtClean="0"/>
              <a:t> pour les classes.</a:t>
            </a:r>
          </a:p>
          <a:p>
            <a:pPr algn="l"/>
            <a:r>
              <a:rPr lang="fr-FR" dirty="0" smtClean="0"/>
              <a:t>3. Accompagner structures culturelles, artistes/chercheurs, équipes éducatives dans des démarches de </a:t>
            </a:r>
            <a:r>
              <a:rPr lang="fr-FR" b="1" dirty="0" smtClean="0"/>
              <a:t>projets en partenariat</a:t>
            </a:r>
            <a:r>
              <a:rPr lang="fr-FR" dirty="0" smtClean="0"/>
              <a:t>, de la conception à la restitution.</a:t>
            </a:r>
          </a:p>
          <a:p>
            <a:pPr algn="l"/>
            <a:r>
              <a:rPr lang="fr-FR" dirty="0" smtClean="0"/>
              <a:t>4. Proposer une offre de </a:t>
            </a:r>
            <a:r>
              <a:rPr lang="fr-FR" b="1" dirty="0" smtClean="0"/>
              <a:t>formations transversales et interdisciplinaires </a:t>
            </a:r>
            <a:r>
              <a:rPr lang="fr-FR" dirty="0" smtClean="0"/>
              <a:t>promouvant l’éducation artistique et culturelle.</a:t>
            </a:r>
          </a:p>
          <a:p>
            <a:pPr algn="l"/>
            <a:endParaRPr lang="fr-FR" dirty="0" smtClean="0"/>
          </a:p>
          <a:p>
            <a:pPr marL="457200" indent="-457200" algn="l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51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172200" y="430306"/>
            <a:ext cx="5181600" cy="5746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 smtClean="0"/>
              <a:t>Pour suivre l’actualité de la </a:t>
            </a:r>
            <a:r>
              <a:rPr lang="fr-FR" sz="2400" b="1" dirty="0" err="1" smtClean="0"/>
              <a:t>Daac</a:t>
            </a:r>
            <a:r>
              <a:rPr lang="fr-FR" sz="2400" b="1" dirty="0" smtClean="0"/>
              <a:t> :</a:t>
            </a:r>
          </a:p>
          <a:p>
            <a:pPr marL="0" indent="0">
              <a:buNone/>
            </a:pPr>
            <a:r>
              <a:rPr lang="fr-FR" sz="1800" dirty="0" smtClean="0"/>
              <a:t> -  Un </a:t>
            </a:r>
            <a:r>
              <a:rPr lang="fr-FR" sz="1800" b="1" dirty="0"/>
              <a:t>site</a:t>
            </a:r>
            <a:r>
              <a:rPr lang="fr-FR" sz="1800" dirty="0"/>
              <a:t> dédié : </a:t>
            </a:r>
            <a:r>
              <a:rPr lang="fr-FR" sz="1800" dirty="0">
                <a:hlinkClick r:id="rId2"/>
              </a:rPr>
              <a:t>http://daac.ac-creteil.fr</a:t>
            </a:r>
            <a:r>
              <a:rPr lang="fr-FR" sz="1800" dirty="0" smtClean="0">
                <a:hlinkClick r:id="rId2"/>
              </a:rPr>
              <a:t>/</a:t>
            </a:r>
            <a:r>
              <a:rPr lang="fr-FR" sz="1800" dirty="0" smtClean="0"/>
              <a:t> </a:t>
            </a:r>
          </a:p>
          <a:p>
            <a:pPr>
              <a:buFontTx/>
              <a:buChar char="-"/>
            </a:pPr>
            <a:r>
              <a:rPr lang="fr-FR" sz="1800" dirty="0" smtClean="0"/>
              <a:t>Une présence sur les </a:t>
            </a:r>
            <a:r>
              <a:rPr lang="fr-FR" sz="1800" b="1" dirty="0" smtClean="0"/>
              <a:t>réseaux sociaux </a:t>
            </a:r>
            <a:r>
              <a:rPr lang="fr-FR" sz="1800" dirty="0" smtClean="0"/>
              <a:t>: Facebook, Instagram, Twitter, </a:t>
            </a:r>
            <a:r>
              <a:rPr lang="fr-FR" sz="1800" dirty="0" err="1" smtClean="0"/>
              <a:t>Youtube</a:t>
            </a:r>
            <a:r>
              <a:rPr lang="fr-FR" sz="1800" dirty="0"/>
              <a:t> : </a:t>
            </a:r>
            <a:r>
              <a:rPr lang="fr-FR" sz="1800" dirty="0">
                <a:hlinkClick r:id="rId3"/>
              </a:rPr>
              <a:t>https://</a:t>
            </a:r>
            <a:r>
              <a:rPr lang="fr-FR" sz="1800" dirty="0" smtClean="0">
                <a:hlinkClick r:id="rId3"/>
              </a:rPr>
              <a:t>www.youtube.com/channel/UCRy-eDmBuMbeYriBlXiN8vA/videos</a:t>
            </a:r>
            <a:r>
              <a:rPr lang="fr-FR" sz="1800" dirty="0" smtClean="0"/>
              <a:t> </a:t>
            </a:r>
          </a:p>
          <a:p>
            <a:pPr>
              <a:buFontTx/>
              <a:buChar char="-"/>
            </a:pPr>
            <a:r>
              <a:rPr lang="fr-FR" sz="1800" dirty="0" smtClean="0"/>
              <a:t>Une équipe de </a:t>
            </a:r>
            <a:r>
              <a:rPr lang="fr-FR" sz="1800" b="1" dirty="0" smtClean="0"/>
              <a:t>conseillers par domaines artistiques </a:t>
            </a:r>
            <a:r>
              <a:rPr lang="fr-FR" sz="1800" dirty="0" smtClean="0"/>
              <a:t>(arts visuels, design, théâtre, cinéma, danse, culture scientifique et technique, musique,…)</a:t>
            </a:r>
          </a:p>
          <a:p>
            <a:pPr>
              <a:buFontTx/>
              <a:buChar char="-"/>
            </a:pPr>
            <a:r>
              <a:rPr lang="fr-FR" sz="1800" dirty="0" smtClean="0"/>
              <a:t>Un réseau d’acteurs de l’EAC : </a:t>
            </a:r>
            <a:r>
              <a:rPr lang="fr-FR" sz="1800" b="1" dirty="0" smtClean="0"/>
              <a:t>professeurs relais </a:t>
            </a:r>
            <a:r>
              <a:rPr lang="fr-FR" sz="1800" dirty="0" smtClean="0"/>
              <a:t>dans une cinquantaine de structures culturelles franciliennes, </a:t>
            </a:r>
            <a:r>
              <a:rPr lang="fr-FR" sz="1800" b="1" dirty="0" smtClean="0"/>
              <a:t>référents culture </a:t>
            </a:r>
            <a:r>
              <a:rPr lang="fr-FR" sz="1800" dirty="0" smtClean="0"/>
              <a:t>en établissements, relations avec les </a:t>
            </a:r>
            <a:r>
              <a:rPr lang="fr-FR" sz="1800" b="1" dirty="0" smtClean="0"/>
              <a:t>services éducatifs et culturels </a:t>
            </a:r>
            <a:r>
              <a:rPr lang="fr-FR" sz="1800" dirty="0" smtClean="0"/>
              <a:t>des départements, de la région IDF, de la Drac (direction régionale des affaires culturelles) et des </a:t>
            </a:r>
            <a:r>
              <a:rPr lang="fr-FR" sz="1800" b="1" dirty="0" smtClean="0"/>
              <a:t>structures culturelles</a:t>
            </a:r>
            <a:r>
              <a:rPr lang="fr-FR" sz="1800" dirty="0" smtClean="0"/>
              <a:t>.</a:t>
            </a:r>
          </a:p>
          <a:p>
            <a:pPr>
              <a:buFontTx/>
              <a:buChar char="-"/>
            </a:pPr>
            <a:r>
              <a:rPr lang="fr-FR" sz="1800" dirty="0" smtClean="0"/>
              <a:t>Pour s’inscrire avec son adresse professionnelle académique à la </a:t>
            </a:r>
            <a:r>
              <a:rPr lang="fr-FR" sz="1800" b="1" dirty="0" smtClean="0"/>
              <a:t>lettre d’information</a:t>
            </a:r>
            <a:r>
              <a:rPr lang="fr-FR" sz="1800" dirty="0" smtClean="0"/>
              <a:t>, écrire à </a:t>
            </a:r>
            <a:r>
              <a:rPr lang="fr-FR" sz="1800" dirty="0" smtClean="0">
                <a:hlinkClick r:id="rId4"/>
              </a:rPr>
              <a:t>ce.daac@ac-creteil.fr</a:t>
            </a:r>
            <a:r>
              <a:rPr lang="fr-FR" sz="1800" dirty="0" smtClean="0"/>
              <a:t> </a:t>
            </a: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496291" y="714686"/>
            <a:ext cx="3463636" cy="546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3859" y="582706"/>
            <a:ext cx="4459940" cy="744070"/>
          </a:xfrm>
        </p:spPr>
        <p:txBody>
          <a:bodyPr>
            <a:normAutofit/>
          </a:bodyPr>
          <a:lstStyle/>
          <a:p>
            <a:pPr algn="ctr"/>
            <a:r>
              <a:rPr lang="fr-FR" sz="1800" b="1" dirty="0" smtClean="0"/>
              <a:t>L’appel à projets de la </a:t>
            </a:r>
            <a:r>
              <a:rPr lang="fr-FR" sz="1800" b="1" dirty="0" err="1" smtClean="0"/>
              <a:t>Daac</a:t>
            </a:r>
            <a:r>
              <a:rPr lang="fr-FR" sz="1800" b="1" dirty="0" smtClean="0"/>
              <a:t> (collèges et lycées)</a:t>
            </a:r>
            <a:endParaRPr lang="fr-FR" sz="18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180728" y="1326776"/>
            <a:ext cx="4173071" cy="485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→ </a:t>
            </a:r>
            <a:r>
              <a:rPr lang="fr-FR" sz="1600" dirty="0" smtClean="0"/>
              <a:t>Co-construction et </a:t>
            </a:r>
            <a:r>
              <a:rPr lang="fr-FR" sz="1600" dirty="0"/>
              <a:t>c</a:t>
            </a:r>
            <a:r>
              <a:rPr lang="fr-FR" sz="1600" dirty="0" smtClean="0"/>
              <a:t>ofinancement de projets sur temps scolaires (classes à PAC) ou hors temps scolaire (ateliers artistiques ou scientifiques) via la plateforme Adage.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2000" dirty="0" smtClean="0"/>
              <a:t>En parallèle de l’appel à projets </a:t>
            </a:r>
            <a:r>
              <a:rPr lang="fr-FR" sz="2000" dirty="0" err="1" smtClean="0"/>
              <a:t>Daac</a:t>
            </a:r>
            <a:r>
              <a:rPr lang="fr-FR" sz="2000" dirty="0" smtClean="0"/>
              <a:t> :</a:t>
            </a:r>
          </a:p>
          <a:p>
            <a:pPr>
              <a:buFontTx/>
              <a:buChar char="-"/>
            </a:pPr>
            <a:r>
              <a:rPr lang="fr-FR" sz="1600" dirty="0" smtClean="0"/>
              <a:t>Accompagnement dans la mise en œuvre d’actions via d’autres appels à projets (actions ponctuelles et CREAC de la Région, résidences artistiques de la Drac, dispositifs de structures culturelles,…)</a:t>
            </a:r>
          </a:p>
          <a:p>
            <a:pPr>
              <a:buFontTx/>
              <a:buChar char="-"/>
            </a:pPr>
            <a:r>
              <a:rPr lang="fr-FR" sz="1600" dirty="0" smtClean="0"/>
              <a:t>Soutien à des actions EAC : salon Art-</a:t>
            </a:r>
            <a:r>
              <a:rPr lang="fr-FR" sz="1600" dirty="0" err="1" smtClean="0"/>
              <a:t>Expro</a:t>
            </a:r>
            <a:r>
              <a:rPr lang="fr-FR" sz="1600" dirty="0" smtClean="0"/>
              <a:t>, Olympiade culturelle (2022-2025)</a:t>
            </a:r>
          </a:p>
          <a:p>
            <a:pPr>
              <a:buFontTx/>
              <a:buChar char="-"/>
            </a:pPr>
            <a:r>
              <a:rPr lang="fr-FR" sz="1600" dirty="0" smtClean="0"/>
              <a:t>Mise en avant de la part collective du </a:t>
            </a:r>
            <a:r>
              <a:rPr lang="fr-FR" sz="1600" dirty="0" err="1" smtClean="0"/>
              <a:t>Pass</a:t>
            </a:r>
            <a:r>
              <a:rPr lang="fr-FR" sz="1600" dirty="0" smtClean="0"/>
              <a:t> culture </a:t>
            </a:r>
            <a:r>
              <a:rPr lang="fr-FR" sz="1600" dirty="0"/>
              <a:t>: </a:t>
            </a:r>
            <a:r>
              <a:rPr lang="fr-FR" sz="1600" dirty="0">
                <a:hlinkClick r:id="rId2"/>
              </a:rPr>
              <a:t>http://daac.ac-creteil.fr/-</a:t>
            </a:r>
            <a:r>
              <a:rPr lang="fr-FR" sz="1600" dirty="0" smtClean="0">
                <a:hlinkClick r:id="rId2"/>
              </a:rPr>
              <a:t>Le-pass-Culture-</a:t>
            </a:r>
            <a:r>
              <a:rPr lang="fr-FR" sz="1600" dirty="0" smtClean="0"/>
              <a:t> </a:t>
            </a:r>
          </a:p>
          <a:p>
            <a:pPr>
              <a:buFontTx/>
              <a:buChar char="-"/>
            </a:pP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35" y="1326776"/>
            <a:ext cx="6465490" cy="36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130637" y="4283920"/>
            <a:ext cx="9662527" cy="1365504"/>
            <a:chOff x="855484" y="2681478"/>
            <a:chExt cx="7246895" cy="102412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B0B71DE-A068-632B-B317-70EB87ECF3A5}"/>
                </a:ext>
              </a:extLst>
            </p:cNvPr>
            <p:cNvSpPr/>
            <p:nvPr/>
          </p:nvSpPr>
          <p:spPr>
            <a:xfrm>
              <a:off x="928351" y="2681478"/>
              <a:ext cx="7174028" cy="1024128"/>
            </a:xfrm>
            <a:prstGeom prst="roundRect">
              <a:avLst>
                <a:gd name="adj" fmla="val 8025"/>
              </a:avLst>
            </a:prstGeom>
            <a:solidFill>
              <a:schemeClr val="bg1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8A7AA65B-B70D-7652-B5DF-7655B09E89ED}"/>
                </a:ext>
              </a:extLst>
            </p:cNvPr>
            <p:cNvSpPr/>
            <p:nvPr/>
          </p:nvSpPr>
          <p:spPr>
            <a:xfrm>
              <a:off x="928351" y="2681478"/>
              <a:ext cx="1758568" cy="1024128"/>
            </a:xfrm>
            <a:prstGeom prst="roundRect">
              <a:avLst>
                <a:gd name="adj" fmla="val 8025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2EA5EEA-9339-6DDF-635A-597086612794}"/>
                </a:ext>
              </a:extLst>
            </p:cNvPr>
            <p:cNvSpPr txBox="1"/>
            <p:nvPr/>
          </p:nvSpPr>
          <p:spPr>
            <a:xfrm>
              <a:off x="855484" y="2978121"/>
              <a:ext cx="191903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Montserrat" pitchFamily="2" charset="77"/>
                </a:rPr>
                <a:t>Part individuelle</a:t>
              </a:r>
            </a:p>
            <a:p>
              <a:pPr algn="ctr"/>
              <a:r>
                <a:rPr lang="fr-FR" sz="1200" dirty="0">
                  <a:solidFill>
                    <a:schemeClr val="bg1"/>
                  </a:solidFill>
                  <a:latin typeface="Montserrat Light" pitchFamily="2" charset="77"/>
                </a:rPr>
                <a:t>Tous les jeunes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34427A9-972A-2141-DFE8-DFDA4C74BCD2}"/>
                </a:ext>
              </a:extLst>
            </p:cNvPr>
            <p:cNvSpPr txBox="1"/>
            <p:nvPr/>
          </p:nvSpPr>
          <p:spPr>
            <a:xfrm>
              <a:off x="2891483" y="2834736"/>
              <a:ext cx="362118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latin typeface="Montserrat Light" pitchFamily="2" charset="77"/>
                </a:rPr>
                <a:t>âge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1856352-0C7B-3686-462B-4D0E4E0A2AE1}"/>
                </a:ext>
              </a:extLst>
            </p:cNvPr>
            <p:cNvSpPr txBox="1"/>
            <p:nvPr/>
          </p:nvSpPr>
          <p:spPr>
            <a:xfrm>
              <a:off x="2855976" y="3208954"/>
              <a:ext cx="76487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latin typeface="Montserrat Light" pitchFamily="2" charset="77"/>
                </a:rPr>
                <a:t>Montant </a:t>
              </a:r>
            </a:p>
            <a:p>
              <a:r>
                <a:rPr lang="fr-FR" sz="1400" dirty="0">
                  <a:latin typeface="Montserrat Light" pitchFamily="2" charset="77"/>
                </a:rPr>
                <a:t>par jeunes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6377FC51-CC00-F3A0-13C6-3C8105999A4A}"/>
                </a:ext>
              </a:extLst>
            </p:cNvPr>
            <p:cNvSpPr/>
            <p:nvPr/>
          </p:nvSpPr>
          <p:spPr>
            <a:xfrm>
              <a:off x="3850246" y="2838170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C535044-34C6-D3AC-62F6-F08C11F3B12D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3" y="3160565"/>
              <a:ext cx="4537535" cy="17911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544B74A3-1C01-E284-500E-791C5D25A997}"/>
                </a:ext>
              </a:extLst>
            </p:cNvPr>
            <p:cNvCxnSpPr/>
            <p:nvPr/>
          </p:nvCxnSpPr>
          <p:spPr>
            <a:xfrm>
              <a:off x="3721919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91F73871-271D-A21B-BC8B-947483F7EC11}"/>
                </a:ext>
              </a:extLst>
            </p:cNvPr>
            <p:cNvCxnSpPr/>
            <p:nvPr/>
          </p:nvCxnSpPr>
          <p:spPr>
            <a:xfrm>
              <a:off x="4691600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9D7091A5-7DD3-87B6-F064-63C685D542C1}"/>
                </a:ext>
              </a:extLst>
            </p:cNvPr>
            <p:cNvSpPr txBox="1"/>
            <p:nvPr/>
          </p:nvSpPr>
          <p:spPr>
            <a:xfrm>
              <a:off x="3936189" y="2843880"/>
              <a:ext cx="54125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Montserrat Light" pitchFamily="2" charset="77"/>
                </a:rPr>
                <a:t>15 ans</a:t>
              </a: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5EE6F6B4-3C2E-977F-0ABD-9ACDC725C80A}"/>
                </a:ext>
              </a:extLst>
            </p:cNvPr>
            <p:cNvSpPr/>
            <p:nvPr/>
          </p:nvSpPr>
          <p:spPr>
            <a:xfrm>
              <a:off x="4806589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860D04D1-A3B6-A5AF-F1AF-2D3298955907}"/>
                </a:ext>
              </a:extLst>
            </p:cNvPr>
            <p:cNvSpPr txBox="1"/>
            <p:nvPr/>
          </p:nvSpPr>
          <p:spPr>
            <a:xfrm>
              <a:off x="4892532" y="2847682"/>
              <a:ext cx="54125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Montserrat Light" pitchFamily="2" charset="77"/>
                </a:rPr>
                <a:t>16 ans</a:t>
              </a: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E5EDD914-0376-C0F3-B980-DFAD601F090E}"/>
                </a:ext>
              </a:extLst>
            </p:cNvPr>
            <p:cNvCxnSpPr/>
            <p:nvPr/>
          </p:nvCxnSpPr>
          <p:spPr>
            <a:xfrm>
              <a:off x="5631542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BCC6F99A-F075-D378-9458-8482C059CF3C}"/>
                </a:ext>
              </a:extLst>
            </p:cNvPr>
            <p:cNvSpPr/>
            <p:nvPr/>
          </p:nvSpPr>
          <p:spPr>
            <a:xfrm>
              <a:off x="5752141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45DAAD9-C5B0-ED45-8243-911387E77257}"/>
                </a:ext>
              </a:extLst>
            </p:cNvPr>
            <p:cNvSpPr txBox="1"/>
            <p:nvPr/>
          </p:nvSpPr>
          <p:spPr>
            <a:xfrm>
              <a:off x="5838084" y="2847682"/>
              <a:ext cx="54125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Montserrat Light" pitchFamily="2" charset="77"/>
                </a:rPr>
                <a:t>17 ans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C51A0694-5FA4-4221-7D5A-7C53B40C6C62}"/>
                </a:ext>
              </a:extLst>
            </p:cNvPr>
            <p:cNvCxnSpPr/>
            <p:nvPr/>
          </p:nvCxnSpPr>
          <p:spPr>
            <a:xfrm>
              <a:off x="6566470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C2EDA2C1-7F6D-A8EA-AEEC-8A77A4F113D8}"/>
                </a:ext>
              </a:extLst>
            </p:cNvPr>
            <p:cNvSpPr/>
            <p:nvPr/>
          </p:nvSpPr>
          <p:spPr>
            <a:xfrm>
              <a:off x="6681457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D5141C9-65FE-8B75-06F9-71AE3CFDFCAA}"/>
                </a:ext>
              </a:extLst>
            </p:cNvPr>
            <p:cNvSpPr txBox="1"/>
            <p:nvPr/>
          </p:nvSpPr>
          <p:spPr>
            <a:xfrm>
              <a:off x="6767400" y="2847682"/>
              <a:ext cx="54125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Montserrat Light" pitchFamily="2" charset="77"/>
                </a:rPr>
                <a:t>18 ans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94AD7820-D1A9-FDEC-BFFF-8474FE3B9393}"/>
                </a:ext>
              </a:extLst>
            </p:cNvPr>
            <p:cNvSpPr txBox="1"/>
            <p:nvPr/>
          </p:nvSpPr>
          <p:spPr>
            <a:xfrm>
              <a:off x="3876680" y="3246301"/>
              <a:ext cx="660277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latin typeface="Montserrat Light" pitchFamily="2" charset="77"/>
                </a:rPr>
                <a:t>20 euros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C581D11A-0A77-D52F-0D3A-A1DF7EB9BDD4}"/>
                </a:ext>
              </a:extLst>
            </p:cNvPr>
            <p:cNvSpPr txBox="1"/>
            <p:nvPr/>
          </p:nvSpPr>
          <p:spPr>
            <a:xfrm>
              <a:off x="4842168" y="3246301"/>
              <a:ext cx="660277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latin typeface="Montserrat Light" pitchFamily="2" charset="77"/>
                </a:rPr>
                <a:t>30 euros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F3092C21-094B-64AD-ADD4-65A7719C365D}"/>
                </a:ext>
              </a:extLst>
            </p:cNvPr>
            <p:cNvSpPr txBox="1"/>
            <p:nvPr/>
          </p:nvSpPr>
          <p:spPr>
            <a:xfrm>
              <a:off x="5778576" y="3246301"/>
              <a:ext cx="660277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latin typeface="Montserrat Light" pitchFamily="2" charset="77"/>
                </a:rPr>
                <a:t>30 euros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2A98A705-2743-49AB-541D-E95346A741CC}"/>
                </a:ext>
              </a:extLst>
            </p:cNvPr>
            <p:cNvSpPr txBox="1"/>
            <p:nvPr/>
          </p:nvSpPr>
          <p:spPr>
            <a:xfrm>
              <a:off x="6670623" y="3246301"/>
              <a:ext cx="734816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latin typeface="Montserrat Light" pitchFamily="2" charset="77"/>
                </a:rPr>
                <a:t>300 euros</a:t>
              </a:r>
            </a:p>
          </p:txBody>
        </p:sp>
      </p:grp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DAE84FB9-5816-DEFA-50D3-43C6DA41FAFC}"/>
              </a:ext>
            </a:extLst>
          </p:cNvPr>
          <p:cNvSpPr txBox="1"/>
          <p:nvPr/>
        </p:nvSpPr>
        <p:spPr>
          <a:xfrm>
            <a:off x="2447366" y="462837"/>
            <a:ext cx="8345798" cy="49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SzPts val="770"/>
            </a:pPr>
            <a:r>
              <a:rPr lang="fr-FR" sz="2667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</a:t>
            </a:r>
            <a:r>
              <a:rPr lang="fr-FR" sz="2667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 </a:t>
            </a:r>
            <a:r>
              <a:rPr lang="fr-FR" sz="2667" dirty="0" err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</a:t>
            </a:r>
            <a:r>
              <a:rPr lang="fr-FR" sz="2667" dirty="0" err="1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ass</a:t>
            </a:r>
            <a:r>
              <a:rPr lang="fr-FR" sz="2667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fr-FR" sz="2667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Culture</a:t>
            </a:r>
            <a:endParaRPr sz="2667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Google Shape;295;p66">
            <a:extLst>
              <a:ext uri="{FF2B5EF4-FFF2-40B4-BE49-F238E27FC236}">
                <a16:creationId xmlns:a16="http://schemas.microsoft.com/office/drawing/2014/main" id="{3FC28D16-6350-EB55-1C66-14C7BE3181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560" y="162013"/>
            <a:ext cx="1785723" cy="110063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Rectangle : coins arrondis 165">
            <a:extLst>
              <a:ext uri="{FF2B5EF4-FFF2-40B4-BE49-F238E27FC236}">
                <a16:creationId xmlns:a16="http://schemas.microsoft.com/office/drawing/2014/main" id="{51EB260A-6BC8-4193-4720-15FDE3620140}"/>
              </a:ext>
            </a:extLst>
          </p:cNvPr>
          <p:cNvSpPr/>
          <p:nvPr/>
        </p:nvSpPr>
        <p:spPr>
          <a:xfrm>
            <a:off x="1237801" y="3393231"/>
            <a:ext cx="9565371" cy="402988"/>
          </a:xfrm>
          <a:prstGeom prst="roundRect">
            <a:avLst>
              <a:gd name="adj" fmla="val 8025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ontserrat Light" pitchFamily="2" charset="77"/>
                <a:ea typeface="Arial"/>
                <a:cs typeface="Arial"/>
              </a:rPr>
              <a:t>En moyenne, 800 euros par classe, par année scolaire, pour des activités EAC.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814" y="1303282"/>
            <a:ext cx="6209252" cy="19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2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FF0B356-7756-B23E-2D3B-691BEB5C8EAA}"/>
              </a:ext>
            </a:extLst>
          </p:cNvPr>
          <p:cNvSpPr/>
          <p:nvPr/>
        </p:nvSpPr>
        <p:spPr>
          <a:xfrm>
            <a:off x="1209455" y="1540430"/>
            <a:ext cx="4602483" cy="2217887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CA41FA4-21FF-03E5-923A-A3BFF3F695A8}"/>
              </a:ext>
            </a:extLst>
          </p:cNvPr>
          <p:cNvGrpSpPr/>
          <p:nvPr/>
        </p:nvGrpSpPr>
        <p:grpSpPr>
          <a:xfrm>
            <a:off x="1493517" y="1357739"/>
            <a:ext cx="2738672" cy="355325"/>
            <a:chOff x="3578039" y="1060171"/>
            <a:chExt cx="1728335" cy="266494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B5F1F85C-105A-EED9-D0FE-24F8325E5BE6}"/>
                </a:ext>
              </a:extLst>
            </p:cNvPr>
            <p:cNvSpPr/>
            <p:nvPr/>
          </p:nvSpPr>
          <p:spPr>
            <a:xfrm>
              <a:off x="3578039" y="1072749"/>
              <a:ext cx="1286475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B92EBFB-1F26-C17F-732A-BE3EE0F34532}"/>
                </a:ext>
              </a:extLst>
            </p:cNvPr>
            <p:cNvSpPr txBox="1"/>
            <p:nvPr/>
          </p:nvSpPr>
          <p:spPr>
            <a:xfrm>
              <a:off x="3633487" y="1060171"/>
              <a:ext cx="16728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Montserrat" pitchFamily="2" charset="77"/>
                </a:rPr>
                <a:t>Pour quoi faire ?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556A2DB-0F01-B24C-292A-7E925AA710F7}"/>
              </a:ext>
            </a:extLst>
          </p:cNvPr>
          <p:cNvSpPr txBox="1"/>
          <p:nvPr/>
        </p:nvSpPr>
        <p:spPr>
          <a:xfrm>
            <a:off x="1363727" y="1846686"/>
            <a:ext cx="4167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La part collective du </a:t>
            </a:r>
            <a:r>
              <a:rPr lang="fr-FR" sz="1600" dirty="0" err="1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pass</a:t>
            </a:r>
            <a:r>
              <a:rPr lang="fr-FR" sz="16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 Culture est</a:t>
            </a:r>
          </a:p>
          <a:p>
            <a:r>
              <a:rPr lang="fr-FR" sz="16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exclusivement dédiée </a:t>
            </a:r>
            <a:r>
              <a:rPr lang="fr-FR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 </a:t>
            </a:r>
            <a:r>
              <a:rPr lang="fr-FR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financement d’activités d’éducation artistique et culturelle effectuées en groupe et encadrées par des professeurs. </a:t>
            </a:r>
            <a:endParaRPr lang="fr-FR" sz="1600" dirty="0">
              <a:solidFill>
                <a:schemeClr val="dk1"/>
              </a:solidFill>
              <a:latin typeface="Montserrat Light" pitchFamily="2" charset="77"/>
              <a:ea typeface="Montserrat"/>
              <a:cs typeface="Montserrat"/>
              <a:sym typeface="Montserrat"/>
            </a:endParaRPr>
          </a:p>
          <a:p>
            <a:r>
              <a:rPr lang="fr-FR" sz="16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(cf. article 4-2 du décret)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977481C-203A-32F9-4FD3-B813D41C999D}"/>
              </a:ext>
            </a:extLst>
          </p:cNvPr>
          <p:cNvGrpSpPr/>
          <p:nvPr/>
        </p:nvGrpSpPr>
        <p:grpSpPr>
          <a:xfrm>
            <a:off x="6467927" y="1343735"/>
            <a:ext cx="4086520" cy="347642"/>
            <a:chOff x="3578040" y="1048984"/>
            <a:chExt cx="2578941" cy="277681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42FAEF7-5C34-09CA-47FD-9ED9DF106462}"/>
                </a:ext>
              </a:extLst>
            </p:cNvPr>
            <p:cNvSpPr/>
            <p:nvPr/>
          </p:nvSpPr>
          <p:spPr>
            <a:xfrm>
              <a:off x="3578040" y="1072749"/>
              <a:ext cx="2578941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5FA376C-C9E3-F453-8A94-D602249AE37A}"/>
                </a:ext>
              </a:extLst>
            </p:cNvPr>
            <p:cNvSpPr txBox="1"/>
            <p:nvPr/>
          </p:nvSpPr>
          <p:spPr>
            <a:xfrm>
              <a:off x="3633488" y="1048984"/>
              <a:ext cx="2523493" cy="27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/>
                  </a:solidFill>
                  <a:latin typeface="Montserrat" pitchFamily="2" charset="77"/>
                </a:rPr>
                <a:t>Pour qui ? Comment ? Quand ?</a:t>
              </a:r>
              <a:endParaRPr lang="fr-FR" sz="16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pic>
        <p:nvPicPr>
          <p:cNvPr id="32" name="Google Shape;295;p66">
            <a:extLst>
              <a:ext uri="{FF2B5EF4-FFF2-40B4-BE49-F238E27FC236}">
                <a16:creationId xmlns:a16="http://schemas.microsoft.com/office/drawing/2014/main" id="{634A6D19-C8FF-9002-2868-DB2AE52110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560" y="162015"/>
            <a:ext cx="1785723" cy="110063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54;p21">
            <a:extLst>
              <a:ext uri="{FF2B5EF4-FFF2-40B4-BE49-F238E27FC236}">
                <a16:creationId xmlns:a16="http://schemas.microsoft.com/office/drawing/2014/main" id="{D04ED513-A25A-FE5D-0511-43DD847C6642}"/>
              </a:ext>
            </a:extLst>
          </p:cNvPr>
          <p:cNvSpPr txBox="1"/>
          <p:nvPr/>
        </p:nvSpPr>
        <p:spPr>
          <a:xfrm>
            <a:off x="2906784" y="281301"/>
            <a:ext cx="6382275" cy="49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SzPts val="770"/>
            </a:pPr>
            <a:r>
              <a:rPr lang="fr-FR" sz="2667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</a:t>
            </a:r>
            <a:r>
              <a:rPr lang="fr-FR" sz="2667" dirty="0" err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pass</a:t>
            </a:r>
            <a:r>
              <a:rPr lang="fr-FR" sz="2667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Culture </a:t>
            </a:r>
            <a:r>
              <a:rPr lang="fr-FR" sz="2667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: la part </a:t>
            </a:r>
            <a:r>
              <a:rPr lang="fr-FR" sz="2667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collective</a:t>
            </a:r>
            <a:endParaRPr sz="2667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" name="Rectangle : coins arrondis 14">
            <a:extLst>
              <a:ext uri="{FF2B5EF4-FFF2-40B4-BE49-F238E27FC236}">
                <a16:creationId xmlns:a16="http://schemas.microsoft.com/office/drawing/2014/main" id="{7F71D2CA-CF74-9189-2102-AC371AEC1A91}"/>
              </a:ext>
            </a:extLst>
          </p:cNvPr>
          <p:cNvSpPr/>
          <p:nvPr/>
        </p:nvSpPr>
        <p:spPr>
          <a:xfrm>
            <a:off x="1209455" y="4123698"/>
            <a:ext cx="4602483" cy="2362071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977481C-203A-32F9-4FD3-B813D41C999D}"/>
              </a:ext>
            </a:extLst>
          </p:cNvPr>
          <p:cNvGrpSpPr/>
          <p:nvPr/>
        </p:nvGrpSpPr>
        <p:grpSpPr>
          <a:xfrm>
            <a:off x="1493522" y="3941007"/>
            <a:ext cx="1623989" cy="355325"/>
            <a:chOff x="3578040" y="1060171"/>
            <a:chExt cx="1024875" cy="266494"/>
          </a:xfrm>
        </p:grpSpPr>
        <p:sp>
          <p:nvSpPr>
            <p:cNvPr id="41" name="Rectangle : coins arrondis 17">
              <a:extLst>
                <a:ext uri="{FF2B5EF4-FFF2-40B4-BE49-F238E27FC236}">
                  <a16:creationId xmlns:a16="http://schemas.microsoft.com/office/drawing/2014/main" id="{342FAEF7-5C34-09CA-47FD-9ED9DF106462}"/>
                </a:ext>
              </a:extLst>
            </p:cNvPr>
            <p:cNvSpPr/>
            <p:nvPr/>
          </p:nvSpPr>
          <p:spPr>
            <a:xfrm>
              <a:off x="3578040" y="1072749"/>
              <a:ext cx="1024875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5FA376C-C9E3-F453-8A94-D602249AE37A}"/>
                </a:ext>
              </a:extLst>
            </p:cNvPr>
            <p:cNvSpPr txBox="1"/>
            <p:nvPr/>
          </p:nvSpPr>
          <p:spPr>
            <a:xfrm>
              <a:off x="3633487" y="1060171"/>
              <a:ext cx="9694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Montserrat" pitchFamily="2" charset="77"/>
                </a:rPr>
                <a:t>Quoi ?</a:t>
              </a: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6F5AB194-D15F-B2B9-0118-B1514944A9CE}"/>
              </a:ext>
            </a:extLst>
          </p:cNvPr>
          <p:cNvSpPr txBox="1"/>
          <p:nvPr/>
        </p:nvSpPr>
        <p:spPr>
          <a:xfrm>
            <a:off x="1318135" y="4486936"/>
            <a:ext cx="4167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597">
              <a:buClr>
                <a:schemeClr val="dk1"/>
              </a:buClr>
              <a:buSzPts val="1100"/>
            </a:pPr>
            <a:r>
              <a:rPr lang="fr-FR" sz="16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Les offres collectives couvrent et combinent </a:t>
            </a:r>
            <a:r>
              <a:rPr lang="fr-FR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spectacles, concerts, ateliers, rencontres, conférences, expositions, visites, etc.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8047" y="2128828"/>
            <a:ext cx="43209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597">
              <a:buClr>
                <a:schemeClr val="dk1"/>
              </a:buClr>
              <a:buSzPts val="1100"/>
            </a:pPr>
            <a:r>
              <a:rPr lang="fr-FR" dirty="0">
                <a:latin typeface="Montserrat Light" pitchFamily="2" charset="77"/>
                <a:ea typeface="Montserrat"/>
                <a:cs typeface="Montserrat"/>
                <a:sym typeface="Montserrat"/>
              </a:rPr>
              <a:t>La part collective concerne tous les </a:t>
            </a:r>
            <a:r>
              <a:rPr lang="fr-FR" dirty="0" smtClean="0">
                <a:latin typeface="Montserrat Light" pitchFamily="2" charset="77"/>
                <a:ea typeface="Montserrat"/>
                <a:cs typeface="Montserrat"/>
                <a:sym typeface="Montserrat"/>
              </a:rPr>
              <a:t>domaines artistiques </a:t>
            </a:r>
            <a:r>
              <a:rPr lang="fr-FR" dirty="0">
                <a:latin typeface="Montserrat Light" pitchFamily="2" charset="77"/>
                <a:ea typeface="Montserrat"/>
                <a:cs typeface="Montserrat"/>
                <a:sym typeface="Montserrat"/>
              </a:rPr>
              <a:t>et </a:t>
            </a:r>
            <a:r>
              <a:rPr lang="fr-FR" dirty="0" smtClean="0">
                <a:latin typeface="Montserrat Light" pitchFamily="2" charset="77"/>
                <a:ea typeface="Montserrat"/>
                <a:cs typeface="Montserrat"/>
                <a:sym typeface="Montserrat"/>
              </a:rPr>
              <a:t>culturels, donc </a:t>
            </a:r>
            <a:r>
              <a:rPr lang="fr-FR" b="1" dirty="0">
                <a:latin typeface="Montserrat Light" pitchFamily="2" charset="77"/>
                <a:ea typeface="Montserrat"/>
                <a:cs typeface="Montserrat"/>
                <a:sym typeface="Montserrat"/>
              </a:rPr>
              <a:t>tous les professeurs</a:t>
            </a:r>
            <a:r>
              <a:rPr lang="fr-FR" b="1" dirty="0" smtClean="0">
                <a:latin typeface="Montserrat Light" pitchFamily="2" charset="77"/>
                <a:ea typeface="Montserrat"/>
                <a:cs typeface="Montserrat"/>
                <a:sym typeface="Montserrat"/>
              </a:rPr>
              <a:t>.</a:t>
            </a:r>
          </a:p>
          <a:p>
            <a:pPr marL="101597">
              <a:buClr>
                <a:schemeClr val="dk1"/>
              </a:buClr>
              <a:buSzPts val="1100"/>
            </a:pPr>
            <a:endParaRPr lang="fr-FR" b="1" dirty="0">
              <a:latin typeface="Montserrat Light" pitchFamily="2" charset="77"/>
              <a:ea typeface="Montserrat"/>
              <a:cs typeface="Montserrat"/>
              <a:sym typeface="Montserrat"/>
            </a:endParaRPr>
          </a:p>
          <a:p>
            <a:pPr marL="101597">
              <a:buClr>
                <a:schemeClr val="dk1"/>
              </a:buClr>
              <a:buSzPts val="1100"/>
            </a:pPr>
            <a:r>
              <a:rPr lang="fr-FR" dirty="0">
                <a:latin typeface="Montserrat Light" pitchFamily="2" charset="77"/>
                <a:ea typeface="Montserrat"/>
                <a:cs typeface="Montserrat"/>
                <a:sym typeface="Montserrat"/>
              </a:rPr>
              <a:t>Le dispositif permet, </a:t>
            </a:r>
            <a:r>
              <a:rPr lang="fr-FR" b="1" dirty="0">
                <a:latin typeface="Montserrat Light" pitchFamily="2" charset="77"/>
                <a:ea typeface="Montserrat"/>
                <a:cs typeface="Montserrat"/>
                <a:sym typeface="Montserrat"/>
              </a:rPr>
              <a:t>via ADAGE</a:t>
            </a:r>
            <a:r>
              <a:rPr lang="fr-FR" dirty="0">
                <a:latin typeface="Montserrat Light" pitchFamily="2" charset="77"/>
                <a:ea typeface="Montserrat"/>
                <a:cs typeface="Montserrat"/>
                <a:sym typeface="Montserrat"/>
              </a:rPr>
              <a:t>, de proposer aux rédacteurs de projet de réserver des offres collectives proposées par les acteurs culturels. </a:t>
            </a:r>
            <a:endParaRPr lang="fr-FR" dirty="0" smtClean="0">
              <a:latin typeface="Montserrat Light" pitchFamily="2" charset="77"/>
              <a:ea typeface="Montserrat"/>
              <a:cs typeface="Montserrat"/>
              <a:sym typeface="Montserrat"/>
            </a:endParaRPr>
          </a:p>
          <a:p>
            <a:pPr marL="101597">
              <a:buClr>
                <a:schemeClr val="dk1"/>
              </a:buClr>
              <a:buSzPts val="1100"/>
            </a:pPr>
            <a:endParaRPr lang="fr-FR" dirty="0">
              <a:latin typeface="Montserrat Light" pitchFamily="2" charset="77"/>
              <a:ea typeface="Montserrat"/>
              <a:cs typeface="Montserrat"/>
              <a:sym typeface="Montserrat"/>
            </a:endParaRPr>
          </a:p>
          <a:p>
            <a:pPr marL="101597">
              <a:buClr>
                <a:schemeClr val="dk1"/>
              </a:buClr>
              <a:buSzPts val="1100"/>
            </a:pPr>
            <a:r>
              <a:rPr lang="fr-FR" dirty="0" smtClean="0">
                <a:latin typeface="Montserrat Light" pitchFamily="2" charset="77"/>
                <a:ea typeface="Montserrat"/>
                <a:cs typeface="Montserrat"/>
                <a:sym typeface="Montserrat"/>
              </a:rPr>
              <a:t>La part collective est mobilisable </a:t>
            </a:r>
            <a:r>
              <a:rPr lang="fr-FR" b="1" dirty="0" smtClean="0">
                <a:latin typeface="Montserrat Light" pitchFamily="2" charset="77"/>
                <a:ea typeface="Montserrat"/>
                <a:cs typeface="Montserrat"/>
                <a:sym typeface="Montserrat"/>
              </a:rPr>
              <a:t>tout au long de l’année scolaire 2023-24</a:t>
            </a:r>
            <a:r>
              <a:rPr lang="fr-FR" dirty="0" smtClean="0">
                <a:latin typeface="Montserrat Light" pitchFamily="2" charset="77"/>
                <a:ea typeface="Montserrat"/>
                <a:cs typeface="Montserrat"/>
                <a:sym typeface="Montserrat"/>
              </a:rPr>
              <a:t>.</a:t>
            </a:r>
            <a:endParaRPr lang="fr-FR" dirty="0">
              <a:latin typeface="Montserrat Light" pitchFamily="2" charset="77"/>
              <a:ea typeface="Montserrat"/>
              <a:cs typeface="Montserrat"/>
              <a:sym typeface="Montserrat"/>
            </a:endParaRPr>
          </a:p>
          <a:p>
            <a:pPr marL="101597">
              <a:buClr>
                <a:schemeClr val="dk1"/>
              </a:buClr>
              <a:buSzPts val="1100"/>
            </a:pPr>
            <a:endParaRPr lang="fr-FR" b="1" dirty="0">
              <a:latin typeface="Montserrat Light" pitchFamily="2" charset="77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928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155;p21">
            <a:extLst>
              <a:ext uri="{FF2B5EF4-FFF2-40B4-BE49-F238E27FC236}">
                <a16:creationId xmlns:a16="http://schemas.microsoft.com/office/drawing/2014/main" id="{0BE6C594-A2D8-A2BE-316C-552BBB77F335}"/>
              </a:ext>
            </a:extLst>
          </p:cNvPr>
          <p:cNvSpPr/>
          <p:nvPr/>
        </p:nvSpPr>
        <p:spPr>
          <a:xfrm>
            <a:off x="971984" y="1873433"/>
            <a:ext cx="2338400" cy="18684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156;p21">
            <a:extLst>
              <a:ext uri="{FF2B5EF4-FFF2-40B4-BE49-F238E27FC236}">
                <a16:creationId xmlns:a16="http://schemas.microsoft.com/office/drawing/2014/main" id="{038CB951-B1C4-8DE5-3B8D-C84C6876D681}"/>
              </a:ext>
            </a:extLst>
          </p:cNvPr>
          <p:cNvSpPr txBox="1"/>
          <p:nvPr/>
        </p:nvSpPr>
        <p:spPr>
          <a:xfrm>
            <a:off x="1013751" y="2956467"/>
            <a:ext cx="22548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spectacle vivant, de cinéma, de concert, de médiathèque, de festivals…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8" name="Google Shape;157;p21">
            <a:extLst>
              <a:ext uri="{FF2B5EF4-FFF2-40B4-BE49-F238E27FC236}">
                <a16:creationId xmlns:a16="http://schemas.microsoft.com/office/drawing/2014/main" id="{73BBC32D-6CBA-FDD1-D3E6-0422A306D6C9}"/>
              </a:ext>
            </a:extLst>
          </p:cNvPr>
          <p:cNvSpPr txBox="1"/>
          <p:nvPr/>
        </p:nvSpPr>
        <p:spPr>
          <a:xfrm>
            <a:off x="670784" y="2248801"/>
            <a:ext cx="29408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-FR" sz="1733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Places et abonnements</a:t>
            </a:r>
            <a:endParaRPr sz="1733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69" name="Groupe 268">
            <a:extLst>
              <a:ext uri="{FF2B5EF4-FFF2-40B4-BE49-F238E27FC236}">
                <a16:creationId xmlns:a16="http://schemas.microsoft.com/office/drawing/2014/main" id="{316E98BB-E180-421C-6819-B0C72F325804}"/>
              </a:ext>
            </a:extLst>
          </p:cNvPr>
          <p:cNvGrpSpPr/>
          <p:nvPr/>
        </p:nvGrpSpPr>
        <p:grpSpPr>
          <a:xfrm>
            <a:off x="1625335" y="1294167"/>
            <a:ext cx="1096800" cy="1096800"/>
            <a:chOff x="1194563" y="944200"/>
            <a:chExt cx="822600" cy="822600"/>
          </a:xfrm>
        </p:grpSpPr>
        <p:sp>
          <p:nvSpPr>
            <p:cNvPr id="270" name="Google Shape;158;p21">
              <a:extLst>
                <a:ext uri="{FF2B5EF4-FFF2-40B4-BE49-F238E27FC236}">
                  <a16:creationId xmlns:a16="http://schemas.microsoft.com/office/drawing/2014/main" id="{2C441417-A852-E9BC-9AF4-895C80296BEA}"/>
                </a:ext>
              </a:extLst>
            </p:cNvPr>
            <p:cNvSpPr/>
            <p:nvPr/>
          </p:nvSpPr>
          <p:spPr>
            <a:xfrm>
              <a:off x="1194563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71" name="Google Shape;159;p21">
              <a:extLst>
                <a:ext uri="{FF2B5EF4-FFF2-40B4-BE49-F238E27FC236}">
                  <a16:creationId xmlns:a16="http://schemas.microsoft.com/office/drawing/2014/main" id="{312A2807-0FAA-FDAA-0BED-4EB5DB9CD541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737207">
              <a:off x="1469883" y="1150245"/>
              <a:ext cx="258458" cy="4105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160;p21">
            <a:extLst>
              <a:ext uri="{FF2B5EF4-FFF2-40B4-BE49-F238E27FC236}">
                <a16:creationId xmlns:a16="http://schemas.microsoft.com/office/drawing/2014/main" id="{DA1CD6DF-63AE-C4D5-3077-64AEA9B6D4C9}"/>
              </a:ext>
            </a:extLst>
          </p:cNvPr>
          <p:cNvSpPr/>
          <p:nvPr/>
        </p:nvSpPr>
        <p:spPr>
          <a:xfrm>
            <a:off x="3611584" y="1873433"/>
            <a:ext cx="2338400" cy="18684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162;p21">
            <a:extLst>
              <a:ext uri="{FF2B5EF4-FFF2-40B4-BE49-F238E27FC236}">
                <a16:creationId xmlns:a16="http://schemas.microsoft.com/office/drawing/2014/main" id="{85EFEA61-22C4-0F15-FC86-2A3B51F5C281}"/>
              </a:ext>
            </a:extLst>
          </p:cNvPr>
          <p:cNvSpPr txBox="1"/>
          <p:nvPr/>
        </p:nvSpPr>
        <p:spPr>
          <a:xfrm>
            <a:off x="3653400" y="2726400"/>
            <a:ext cx="22548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67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livres, BD, DVD, CD, disques vinyles, instruments de musique…</a:t>
            </a:r>
            <a:endParaRPr sz="1067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4" name="Google Shape;163;p21">
            <a:extLst>
              <a:ext uri="{FF2B5EF4-FFF2-40B4-BE49-F238E27FC236}">
                <a16:creationId xmlns:a16="http://schemas.microsoft.com/office/drawing/2014/main" id="{3B5890E6-C7F6-B99A-A89F-1E56FDF35C72}"/>
              </a:ext>
            </a:extLst>
          </p:cNvPr>
          <p:cNvSpPr txBox="1"/>
          <p:nvPr/>
        </p:nvSpPr>
        <p:spPr>
          <a:xfrm>
            <a:off x="3342951" y="2390967"/>
            <a:ext cx="29408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-FR" sz="1733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Biens culturels</a:t>
            </a:r>
            <a:endParaRPr sz="1733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5" name="Google Shape;164;p21">
            <a:extLst>
              <a:ext uri="{FF2B5EF4-FFF2-40B4-BE49-F238E27FC236}">
                <a16:creationId xmlns:a16="http://schemas.microsoft.com/office/drawing/2014/main" id="{50CB33F6-46F5-9CDD-87E4-AA257DFF47DD}"/>
              </a:ext>
            </a:extLst>
          </p:cNvPr>
          <p:cNvSpPr/>
          <p:nvPr/>
        </p:nvSpPr>
        <p:spPr>
          <a:xfrm>
            <a:off x="6274601" y="1873433"/>
            <a:ext cx="2338400" cy="18684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6" name="Google Shape;166;p21">
            <a:extLst>
              <a:ext uri="{FF2B5EF4-FFF2-40B4-BE49-F238E27FC236}">
                <a16:creationId xmlns:a16="http://schemas.microsoft.com/office/drawing/2014/main" id="{45196E68-9B02-6A0A-3456-E6E5F652C2B6}"/>
              </a:ext>
            </a:extLst>
          </p:cNvPr>
          <p:cNvSpPr txBox="1"/>
          <p:nvPr/>
        </p:nvSpPr>
        <p:spPr>
          <a:xfrm>
            <a:off x="6118984" y="2980467"/>
            <a:ext cx="25844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67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E-books</a:t>
            </a:r>
            <a:r>
              <a:rPr lang="fr-FR" sz="1067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abonnements </a:t>
            </a:r>
            <a:endParaRPr sz="1067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fr-FR" sz="1067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à la presse en ligne...</a:t>
            </a:r>
            <a:endParaRPr sz="1067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7" name="Google Shape;167;p21">
            <a:extLst>
              <a:ext uri="{FF2B5EF4-FFF2-40B4-BE49-F238E27FC236}">
                <a16:creationId xmlns:a16="http://schemas.microsoft.com/office/drawing/2014/main" id="{DB57A914-4014-3645-0558-9CCA7F4252AB}"/>
              </a:ext>
            </a:extLst>
          </p:cNvPr>
          <p:cNvSpPr txBox="1"/>
          <p:nvPr/>
        </p:nvSpPr>
        <p:spPr>
          <a:xfrm>
            <a:off x="5940784" y="2367434"/>
            <a:ext cx="29408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-FR" sz="1733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Services</a:t>
            </a:r>
            <a:br>
              <a:rPr lang="fr-FR" sz="1733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-FR" sz="1733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numériques</a:t>
            </a:r>
            <a:endParaRPr sz="1733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8" name="Google Shape;168;p21">
            <a:extLst>
              <a:ext uri="{FF2B5EF4-FFF2-40B4-BE49-F238E27FC236}">
                <a16:creationId xmlns:a16="http://schemas.microsoft.com/office/drawing/2014/main" id="{B2CFB2FD-610E-5B43-027F-FCED9E08DA4E}"/>
              </a:ext>
            </a:extLst>
          </p:cNvPr>
          <p:cNvSpPr/>
          <p:nvPr/>
        </p:nvSpPr>
        <p:spPr>
          <a:xfrm>
            <a:off x="8881651" y="1873433"/>
            <a:ext cx="2338400" cy="18684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9" name="Google Shape;170;p21">
            <a:extLst>
              <a:ext uri="{FF2B5EF4-FFF2-40B4-BE49-F238E27FC236}">
                <a16:creationId xmlns:a16="http://schemas.microsoft.com/office/drawing/2014/main" id="{53144F24-8FFA-908B-6080-464DC673F710}"/>
              </a:ext>
            </a:extLst>
          </p:cNvPr>
          <p:cNvSpPr txBox="1"/>
          <p:nvPr/>
        </p:nvSpPr>
        <p:spPr>
          <a:xfrm>
            <a:off x="8758617" y="2702867"/>
            <a:ext cx="2584400" cy="90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avec les artistes, conférences,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dédicaces, répétitions 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spectacles, découverte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 métiers… 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0" name="Google Shape;171;p21">
            <a:extLst>
              <a:ext uri="{FF2B5EF4-FFF2-40B4-BE49-F238E27FC236}">
                <a16:creationId xmlns:a16="http://schemas.microsoft.com/office/drawing/2014/main" id="{9F9E4022-834C-4931-64DF-16D315F00C7C}"/>
              </a:ext>
            </a:extLst>
          </p:cNvPr>
          <p:cNvSpPr txBox="1"/>
          <p:nvPr/>
        </p:nvSpPr>
        <p:spPr>
          <a:xfrm>
            <a:off x="8580417" y="2342750"/>
            <a:ext cx="29408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-FR" sz="1733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Rencontres</a:t>
            </a:r>
            <a:endParaRPr sz="1733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81" name="Groupe 280">
            <a:extLst>
              <a:ext uri="{FF2B5EF4-FFF2-40B4-BE49-F238E27FC236}">
                <a16:creationId xmlns:a16="http://schemas.microsoft.com/office/drawing/2014/main" id="{4D78604F-6A4E-FCD8-65DD-3EA851E7D456}"/>
              </a:ext>
            </a:extLst>
          </p:cNvPr>
          <p:cNvGrpSpPr/>
          <p:nvPr/>
        </p:nvGrpSpPr>
        <p:grpSpPr>
          <a:xfrm>
            <a:off x="6895368" y="1294167"/>
            <a:ext cx="1096800" cy="1096800"/>
            <a:chOff x="5147088" y="944200"/>
            <a:chExt cx="822600" cy="822600"/>
          </a:xfrm>
        </p:grpSpPr>
        <p:sp>
          <p:nvSpPr>
            <p:cNvPr id="282" name="Google Shape;165;p21">
              <a:extLst>
                <a:ext uri="{FF2B5EF4-FFF2-40B4-BE49-F238E27FC236}">
                  <a16:creationId xmlns:a16="http://schemas.microsoft.com/office/drawing/2014/main" id="{E9174E9E-FA14-9E7F-3CDA-53225B47C09D}"/>
                </a:ext>
              </a:extLst>
            </p:cNvPr>
            <p:cNvSpPr/>
            <p:nvPr/>
          </p:nvSpPr>
          <p:spPr>
            <a:xfrm>
              <a:off x="5147088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83" name="Google Shape;172;p21">
              <a:extLst>
                <a:ext uri="{FF2B5EF4-FFF2-40B4-BE49-F238E27FC236}">
                  <a16:creationId xmlns:a16="http://schemas.microsoft.com/office/drawing/2014/main" id="{61807329-33F4-06F0-7423-CD950377D63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59637" y="1209245"/>
              <a:ext cx="404438" cy="3379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roupe 283">
            <a:extLst>
              <a:ext uri="{FF2B5EF4-FFF2-40B4-BE49-F238E27FC236}">
                <a16:creationId xmlns:a16="http://schemas.microsoft.com/office/drawing/2014/main" id="{09B061E8-CD6A-AB79-2D57-283219CE0D83}"/>
              </a:ext>
            </a:extLst>
          </p:cNvPr>
          <p:cNvGrpSpPr/>
          <p:nvPr/>
        </p:nvGrpSpPr>
        <p:grpSpPr>
          <a:xfrm>
            <a:off x="9502417" y="1294167"/>
            <a:ext cx="1096800" cy="1096800"/>
            <a:chOff x="7126813" y="944200"/>
            <a:chExt cx="822600" cy="822600"/>
          </a:xfrm>
        </p:grpSpPr>
        <p:sp>
          <p:nvSpPr>
            <p:cNvPr id="285" name="Google Shape;169;p21">
              <a:extLst>
                <a:ext uri="{FF2B5EF4-FFF2-40B4-BE49-F238E27FC236}">
                  <a16:creationId xmlns:a16="http://schemas.microsoft.com/office/drawing/2014/main" id="{C4720391-33BB-3350-549D-055AC24C0EF5}"/>
                </a:ext>
              </a:extLst>
            </p:cNvPr>
            <p:cNvSpPr/>
            <p:nvPr/>
          </p:nvSpPr>
          <p:spPr>
            <a:xfrm>
              <a:off x="7126813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286" name="Google Shape;173;p21">
              <a:extLst>
                <a:ext uri="{FF2B5EF4-FFF2-40B4-BE49-F238E27FC236}">
                  <a16:creationId xmlns:a16="http://schemas.microsoft.com/office/drawing/2014/main" id="{5C6D02BB-4603-7C7B-222B-29E2384562CB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325700" y="1165800"/>
              <a:ext cx="424875" cy="424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7" name="Google Shape;174;p21">
            <a:extLst>
              <a:ext uri="{FF2B5EF4-FFF2-40B4-BE49-F238E27FC236}">
                <a16:creationId xmlns:a16="http://schemas.microsoft.com/office/drawing/2014/main" id="{407EE300-44A5-502D-C38A-EC7201ACC98B}"/>
              </a:ext>
            </a:extLst>
          </p:cNvPr>
          <p:cNvSpPr/>
          <p:nvPr/>
        </p:nvSpPr>
        <p:spPr>
          <a:xfrm>
            <a:off x="2291784" y="4496833"/>
            <a:ext cx="2338400" cy="18684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8" name="Google Shape;175;p21">
            <a:extLst>
              <a:ext uri="{FF2B5EF4-FFF2-40B4-BE49-F238E27FC236}">
                <a16:creationId xmlns:a16="http://schemas.microsoft.com/office/drawing/2014/main" id="{DC4E5D77-FEBE-8ECC-00A6-57D1B2120519}"/>
              </a:ext>
            </a:extLst>
          </p:cNvPr>
          <p:cNvSpPr txBox="1"/>
          <p:nvPr/>
        </p:nvSpPr>
        <p:spPr>
          <a:xfrm>
            <a:off x="2333551" y="5303601"/>
            <a:ext cx="22548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musées, de lieux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historiques, de centres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d’art… 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9" name="Google Shape;176;p21">
            <a:extLst>
              <a:ext uri="{FF2B5EF4-FFF2-40B4-BE49-F238E27FC236}">
                <a16:creationId xmlns:a16="http://schemas.microsoft.com/office/drawing/2014/main" id="{AD00B798-7A13-465B-3899-C1773841E635}"/>
              </a:ext>
            </a:extLst>
          </p:cNvPr>
          <p:cNvSpPr txBox="1"/>
          <p:nvPr/>
        </p:nvSpPr>
        <p:spPr>
          <a:xfrm>
            <a:off x="1990600" y="4990834"/>
            <a:ext cx="2940800" cy="51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-FR" sz="1733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Visites</a:t>
            </a:r>
            <a:endParaRPr sz="1733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0" name="Google Shape;178;p21">
            <a:extLst>
              <a:ext uri="{FF2B5EF4-FFF2-40B4-BE49-F238E27FC236}">
                <a16:creationId xmlns:a16="http://schemas.microsoft.com/office/drawing/2014/main" id="{F6904FE9-A292-8242-28D2-0B40C3F094E1}"/>
              </a:ext>
            </a:extLst>
          </p:cNvPr>
          <p:cNvSpPr/>
          <p:nvPr/>
        </p:nvSpPr>
        <p:spPr>
          <a:xfrm>
            <a:off x="7561817" y="4496833"/>
            <a:ext cx="2338400" cy="18684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1" name="Google Shape;180;p21">
            <a:extLst>
              <a:ext uri="{FF2B5EF4-FFF2-40B4-BE49-F238E27FC236}">
                <a16:creationId xmlns:a16="http://schemas.microsoft.com/office/drawing/2014/main" id="{766EA1B8-7F40-3DEB-2620-AFA462487D74}"/>
              </a:ext>
            </a:extLst>
          </p:cNvPr>
          <p:cNvSpPr txBox="1"/>
          <p:nvPr/>
        </p:nvSpPr>
        <p:spPr>
          <a:xfrm>
            <a:off x="7438784" y="5603867"/>
            <a:ext cx="25844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calligraphie, dessin,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peinture, street art…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2" name="Google Shape;181;p21">
            <a:extLst>
              <a:ext uri="{FF2B5EF4-FFF2-40B4-BE49-F238E27FC236}">
                <a16:creationId xmlns:a16="http://schemas.microsoft.com/office/drawing/2014/main" id="{62E11200-FB7F-968E-1C21-AC4816F2359C}"/>
              </a:ext>
            </a:extLst>
          </p:cNvPr>
          <p:cNvSpPr txBox="1"/>
          <p:nvPr/>
        </p:nvSpPr>
        <p:spPr>
          <a:xfrm>
            <a:off x="7260584" y="4990834"/>
            <a:ext cx="29408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-FR" sz="1733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Matériel</a:t>
            </a:r>
            <a:br>
              <a:rPr lang="fr-FR" sz="1733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-FR" sz="1733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beaux arts</a:t>
            </a:r>
            <a:endParaRPr sz="1733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3" name="Google Shape;182;p21">
            <a:extLst>
              <a:ext uri="{FF2B5EF4-FFF2-40B4-BE49-F238E27FC236}">
                <a16:creationId xmlns:a16="http://schemas.microsoft.com/office/drawing/2014/main" id="{E7E0A19D-FD71-C5DC-14F9-8E36621A6A42}"/>
              </a:ext>
            </a:extLst>
          </p:cNvPr>
          <p:cNvSpPr/>
          <p:nvPr/>
        </p:nvSpPr>
        <p:spPr>
          <a:xfrm>
            <a:off x="4926817" y="4496833"/>
            <a:ext cx="2338400" cy="18684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4" name="Google Shape;184;p21">
            <a:extLst>
              <a:ext uri="{FF2B5EF4-FFF2-40B4-BE49-F238E27FC236}">
                <a16:creationId xmlns:a16="http://schemas.microsoft.com/office/drawing/2014/main" id="{7002727F-8D6E-26A8-0FCD-38D59DB337DB}"/>
              </a:ext>
            </a:extLst>
          </p:cNvPr>
          <p:cNvSpPr txBox="1"/>
          <p:nvPr/>
        </p:nvSpPr>
        <p:spPr>
          <a:xfrm>
            <a:off x="4803784" y="5603867"/>
            <a:ext cx="2584400" cy="73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danse, de théâtre, de 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musique, de chant, de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fr-FR" sz="1067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dessin…</a:t>
            </a:r>
            <a:endParaRPr sz="1067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5" name="Google Shape;185;p21">
            <a:extLst>
              <a:ext uri="{FF2B5EF4-FFF2-40B4-BE49-F238E27FC236}">
                <a16:creationId xmlns:a16="http://schemas.microsoft.com/office/drawing/2014/main" id="{EA5D17A9-5398-DB3F-1D11-3B99FDF1B023}"/>
              </a:ext>
            </a:extLst>
          </p:cNvPr>
          <p:cNvSpPr txBox="1"/>
          <p:nvPr/>
        </p:nvSpPr>
        <p:spPr>
          <a:xfrm>
            <a:off x="4625584" y="4990834"/>
            <a:ext cx="2940800" cy="77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fr-FR" sz="1733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Cours et</a:t>
            </a:r>
            <a:br>
              <a:rPr lang="fr-FR" sz="1733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-FR" sz="1733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ateliers</a:t>
            </a:r>
            <a:endParaRPr sz="1733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E63EA9D2-438A-530C-AF98-B28ECB71DFD2}"/>
              </a:ext>
            </a:extLst>
          </p:cNvPr>
          <p:cNvGrpSpPr/>
          <p:nvPr/>
        </p:nvGrpSpPr>
        <p:grpSpPr>
          <a:xfrm>
            <a:off x="2912551" y="3917567"/>
            <a:ext cx="1096800" cy="1096800"/>
            <a:chOff x="2184413" y="2911750"/>
            <a:chExt cx="822600" cy="822600"/>
          </a:xfrm>
        </p:grpSpPr>
        <p:sp>
          <p:nvSpPr>
            <p:cNvPr id="299" name="Google Shape;177;p21">
              <a:extLst>
                <a:ext uri="{FF2B5EF4-FFF2-40B4-BE49-F238E27FC236}">
                  <a16:creationId xmlns:a16="http://schemas.microsoft.com/office/drawing/2014/main" id="{89C379DD-599D-65FF-CF64-0BC036A60F7A}"/>
                </a:ext>
              </a:extLst>
            </p:cNvPr>
            <p:cNvSpPr/>
            <p:nvPr/>
          </p:nvSpPr>
          <p:spPr>
            <a:xfrm>
              <a:off x="2184413" y="291175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300" name="Google Shape;186;p21">
              <a:extLst>
                <a:ext uri="{FF2B5EF4-FFF2-40B4-BE49-F238E27FC236}">
                  <a16:creationId xmlns:a16="http://schemas.microsoft.com/office/drawing/2014/main" id="{E83A8718-A11C-52A6-A996-6DBE2567F8CA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383288" y="3118777"/>
              <a:ext cx="424876" cy="4085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724F9363-6CCE-662F-D675-364534E02A21}"/>
              </a:ext>
            </a:extLst>
          </p:cNvPr>
          <p:cNvGrpSpPr/>
          <p:nvPr/>
        </p:nvGrpSpPr>
        <p:grpSpPr>
          <a:xfrm>
            <a:off x="5547584" y="3917567"/>
            <a:ext cx="1096800" cy="1096800"/>
            <a:chOff x="4160688" y="2911750"/>
            <a:chExt cx="822600" cy="822600"/>
          </a:xfrm>
        </p:grpSpPr>
        <p:sp>
          <p:nvSpPr>
            <p:cNvPr id="302" name="Google Shape;183;p21">
              <a:extLst>
                <a:ext uri="{FF2B5EF4-FFF2-40B4-BE49-F238E27FC236}">
                  <a16:creationId xmlns:a16="http://schemas.microsoft.com/office/drawing/2014/main" id="{3E4969F2-644A-0DD5-CBEA-23E41BC9A9BA}"/>
                </a:ext>
              </a:extLst>
            </p:cNvPr>
            <p:cNvSpPr/>
            <p:nvPr/>
          </p:nvSpPr>
          <p:spPr>
            <a:xfrm>
              <a:off x="4160688" y="291175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303" name="Google Shape;187;p21">
              <a:extLst>
                <a:ext uri="{FF2B5EF4-FFF2-40B4-BE49-F238E27FC236}">
                  <a16:creationId xmlns:a16="http://schemas.microsoft.com/office/drawing/2014/main" id="{546CFB2A-16F2-BBA8-7373-971EEEABEF67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369798" y="3123187"/>
              <a:ext cx="404450" cy="39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roupe 303">
            <a:extLst>
              <a:ext uri="{FF2B5EF4-FFF2-40B4-BE49-F238E27FC236}">
                <a16:creationId xmlns:a16="http://schemas.microsoft.com/office/drawing/2014/main" id="{19F50249-B47D-EFD2-2E4E-9BBC9413EE12}"/>
              </a:ext>
            </a:extLst>
          </p:cNvPr>
          <p:cNvGrpSpPr/>
          <p:nvPr/>
        </p:nvGrpSpPr>
        <p:grpSpPr>
          <a:xfrm>
            <a:off x="8182584" y="3917567"/>
            <a:ext cx="1096800" cy="1096800"/>
            <a:chOff x="6136938" y="2911750"/>
            <a:chExt cx="822600" cy="822600"/>
          </a:xfrm>
        </p:grpSpPr>
        <p:sp>
          <p:nvSpPr>
            <p:cNvPr id="305" name="Google Shape;179;p21">
              <a:extLst>
                <a:ext uri="{FF2B5EF4-FFF2-40B4-BE49-F238E27FC236}">
                  <a16:creationId xmlns:a16="http://schemas.microsoft.com/office/drawing/2014/main" id="{D5E1082A-D911-290B-7798-3B989BD8FF94}"/>
                </a:ext>
              </a:extLst>
            </p:cNvPr>
            <p:cNvSpPr/>
            <p:nvPr/>
          </p:nvSpPr>
          <p:spPr>
            <a:xfrm>
              <a:off x="6136938" y="291175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306" name="Google Shape;188;p21">
              <a:extLst>
                <a:ext uri="{FF2B5EF4-FFF2-40B4-BE49-F238E27FC236}">
                  <a16:creationId xmlns:a16="http://schemas.microsoft.com/office/drawing/2014/main" id="{A14D6945-6C19-DFB0-CDC2-A44B931EACBE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309025" y="3159424"/>
              <a:ext cx="478450" cy="4138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roupe 307">
            <a:extLst>
              <a:ext uri="{FF2B5EF4-FFF2-40B4-BE49-F238E27FC236}">
                <a16:creationId xmlns:a16="http://schemas.microsoft.com/office/drawing/2014/main" id="{97D63067-4CAA-1A72-81E9-51C28C802678}"/>
              </a:ext>
            </a:extLst>
          </p:cNvPr>
          <p:cNvGrpSpPr/>
          <p:nvPr/>
        </p:nvGrpSpPr>
        <p:grpSpPr>
          <a:xfrm>
            <a:off x="4264935" y="1294167"/>
            <a:ext cx="1096800" cy="1096800"/>
            <a:chOff x="3174263" y="944200"/>
            <a:chExt cx="822600" cy="822600"/>
          </a:xfrm>
        </p:grpSpPr>
        <p:sp>
          <p:nvSpPr>
            <p:cNvPr id="309" name="Google Shape;161;p21">
              <a:extLst>
                <a:ext uri="{FF2B5EF4-FFF2-40B4-BE49-F238E27FC236}">
                  <a16:creationId xmlns:a16="http://schemas.microsoft.com/office/drawing/2014/main" id="{8328CBC0-F265-F313-C7F8-CD85FBDD907A}"/>
                </a:ext>
              </a:extLst>
            </p:cNvPr>
            <p:cNvSpPr/>
            <p:nvPr/>
          </p:nvSpPr>
          <p:spPr>
            <a:xfrm>
              <a:off x="3174263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310" name="Google Shape;190;p21">
              <a:extLst>
                <a:ext uri="{FF2B5EF4-FFF2-40B4-BE49-F238E27FC236}">
                  <a16:creationId xmlns:a16="http://schemas.microsoft.com/office/drawing/2014/main" id="{AB276DCD-C0DE-C78A-BD12-3DBC8541729A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320349" y="1136063"/>
              <a:ext cx="523619" cy="4843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1929C226-3C93-9729-08D1-26467621C278}"/>
              </a:ext>
            </a:extLst>
          </p:cNvPr>
          <p:cNvSpPr txBox="1"/>
          <p:nvPr/>
        </p:nvSpPr>
        <p:spPr>
          <a:xfrm>
            <a:off x="2261732" y="281300"/>
            <a:ext cx="7668504" cy="64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SzPts val="770"/>
            </a:pPr>
            <a:r>
              <a:rPr lang="fr-FR" sz="2667" dirty="0" err="1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Pass</a:t>
            </a:r>
            <a:r>
              <a:rPr lang="fr-FR" sz="2667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culture : la part individuelle (de 15 à 18 ans)</a:t>
            </a:r>
          </a:p>
          <a:p>
            <a:pPr algn="ctr">
              <a:lnSpc>
                <a:spcPct val="80000"/>
              </a:lnSpc>
              <a:buSzPts val="770"/>
            </a:pPr>
            <a:r>
              <a:rPr lang="fr-FR" sz="2667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</a:t>
            </a:r>
            <a:r>
              <a:rPr lang="fr-FR" sz="2667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ervices </a:t>
            </a:r>
            <a:r>
              <a:rPr lang="fr-FR" sz="2667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et biens accessibles aux jeunes</a:t>
            </a:r>
            <a:endParaRPr sz="2667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Google Shape;295;p66">
            <a:extLst>
              <a:ext uri="{FF2B5EF4-FFF2-40B4-BE49-F238E27FC236}">
                <a16:creationId xmlns:a16="http://schemas.microsoft.com/office/drawing/2014/main" id="{005201FD-129F-E029-DB93-FAF38FD7FC8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5560" y="162015"/>
            <a:ext cx="1785723" cy="1100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82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b="1" dirty="0" smtClean="0"/>
              <a:t>Les formations EAC proposées par la </a:t>
            </a:r>
            <a:r>
              <a:rPr lang="fr-FR" b="1" dirty="0" err="1" smtClean="0"/>
              <a:t>Daac</a:t>
            </a: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Ecole académique de la formation continue 22-23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000" dirty="0" smtClean="0"/>
              <a:t>Une entrée principale dans le PAF : « </a:t>
            </a:r>
            <a:r>
              <a:rPr lang="fr-FR" sz="2000" b="1" i="1" dirty="0" smtClean="0"/>
              <a:t>Promouvoir l’éducation artistique et culturelle</a:t>
            </a:r>
            <a:r>
              <a:rPr lang="fr-FR" sz="2000" dirty="0" smtClean="0"/>
              <a:t> ».</a:t>
            </a:r>
          </a:p>
          <a:p>
            <a:r>
              <a:rPr lang="fr-FR" sz="2000" dirty="0" smtClean="0"/>
              <a:t>Un ensemble de parcours « </a:t>
            </a:r>
            <a:r>
              <a:rPr lang="fr-FR" sz="2000" b="1" i="1" dirty="0" smtClean="0"/>
              <a:t>Entrer dans l’EAC par (champ artistique)</a:t>
            </a:r>
            <a:r>
              <a:rPr lang="fr-FR" sz="2000" dirty="0" smtClean="0"/>
              <a:t> » composés de modules de formations réalisés au sein des structures culturelles</a:t>
            </a:r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smtClean="0"/>
              <a:t>       - inscription tout au long de l’année via SOFIA-FMO. </a:t>
            </a:r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smtClean="0"/>
              <a:t>       - Pour retrouver les formations de la </a:t>
            </a:r>
            <a:r>
              <a:rPr lang="fr-FR" sz="1700" dirty="0" err="1" smtClean="0"/>
              <a:t>Daac</a:t>
            </a:r>
            <a:r>
              <a:rPr lang="fr-FR" sz="1700" dirty="0" smtClean="0"/>
              <a:t>, </a:t>
            </a:r>
            <a:r>
              <a:rPr lang="fr-FR" sz="1700" dirty="0" smtClean="0"/>
              <a:t>aller principalement dans l’entrée « Promouvoir l’éducation artistique et culturelle » et/ou rechercher sur SOFIA les formations </a:t>
            </a:r>
            <a:r>
              <a:rPr lang="fr-FR" sz="1700" dirty="0" smtClean="0"/>
              <a:t>« </a:t>
            </a:r>
            <a:r>
              <a:rPr lang="fr-FR" sz="1700" b="1" dirty="0" smtClean="0"/>
              <a:t>EAC-CP</a:t>
            </a:r>
            <a:r>
              <a:rPr lang="fr-FR" sz="1700" dirty="0" smtClean="0"/>
              <a:t> </a:t>
            </a:r>
            <a:r>
              <a:rPr lang="fr-FR" sz="1700" dirty="0" smtClean="0"/>
              <a:t>».</a:t>
            </a:r>
            <a:endParaRPr lang="fr-FR" sz="1700" dirty="0" smtClean="0"/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smtClean="0"/>
              <a:t>       - </a:t>
            </a:r>
            <a:r>
              <a:rPr lang="fr-FR" sz="1700" i="1" dirty="0" smtClean="0"/>
              <a:t>Exemple de modules de formations </a:t>
            </a:r>
            <a:r>
              <a:rPr lang="fr-FR" sz="1700" dirty="0" smtClean="0"/>
              <a:t>: « Architecture et formes urbaines » autour de la gare (décembre 2023), « Création et métiers d’art » autour du design graphique (novembre 2023), « La création contemporaine de l’école au centre d’art » autour de la question des publics avec un module au 19M (novembre 2023), « Livre, l’artiste et les pratiques artistiques » avec un atelier de conception (printemps 2024), le parcours Olympiade culturelle avec un module autour de mode et sport (décembre 2023)…</a:t>
            </a:r>
          </a:p>
          <a:p>
            <a:pPr marL="0" indent="0">
              <a:buNone/>
            </a:pPr>
            <a:r>
              <a:rPr lang="fr-FR" sz="1700" dirty="0"/>
              <a:t> </a:t>
            </a:r>
            <a:r>
              <a:rPr lang="fr-FR" sz="1700" dirty="0" smtClean="0"/>
              <a:t>       - Des modules de formations complémentaires des modules disciplinaires (AAP, AAT,...)</a:t>
            </a:r>
          </a:p>
          <a:p>
            <a:r>
              <a:rPr lang="fr-FR" sz="2000" dirty="0" smtClean="0"/>
              <a:t>Un module introductif et un module conclusif à distance pour mettre en œuvre le PEAC.</a:t>
            </a:r>
          </a:p>
          <a:p>
            <a:pPr marL="0" indent="0">
              <a:buNone/>
            </a:pPr>
            <a:r>
              <a:rPr lang="fr-FR" sz="2000" dirty="0" smtClean="0"/>
              <a:t>	Les formations, c’est aussi :</a:t>
            </a:r>
          </a:p>
          <a:p>
            <a:r>
              <a:rPr lang="fr-FR" sz="2000" dirty="0" smtClean="0"/>
              <a:t>Des </a:t>
            </a:r>
            <a:r>
              <a:rPr lang="fr-FR" sz="2000" b="1" dirty="0" smtClean="0"/>
              <a:t>rencontres en établissements</a:t>
            </a:r>
            <a:r>
              <a:rPr lang="fr-FR" sz="2000" dirty="0" smtClean="0"/>
              <a:t>, en équipe, dans le cadre des FIL (Formations d’initiative locale) pour s’initier au PEAC.</a:t>
            </a:r>
          </a:p>
          <a:p>
            <a:r>
              <a:rPr lang="fr-FR" sz="2000" dirty="0" smtClean="0"/>
              <a:t>Des </a:t>
            </a:r>
            <a:r>
              <a:rPr lang="fr-FR" sz="2000" b="1" dirty="0" smtClean="0"/>
              <a:t>rencontres culturelles</a:t>
            </a:r>
            <a:r>
              <a:rPr lang="fr-FR" sz="2000" dirty="0" smtClean="0"/>
              <a:t>, sur invitation, le mercredi après-midi (ou un soir de semaine) à l’occasion d’une programmation culturelle (inscription en ligne auprès de la </a:t>
            </a:r>
            <a:r>
              <a:rPr lang="fr-FR" sz="2000" dirty="0" err="1" smtClean="0"/>
              <a:t>Daac</a:t>
            </a:r>
            <a:r>
              <a:rPr lang="fr-FR" sz="2000" dirty="0" smtClean="0"/>
              <a:t>).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328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664</Words>
  <Application>Microsoft Office PowerPoint</Application>
  <PresentationFormat>Grand écran</PresentationFormat>
  <Paragraphs>85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Black</vt:lpstr>
      <vt:lpstr>Montserrat Light</vt:lpstr>
      <vt:lpstr>Thème Office</vt:lpstr>
      <vt:lpstr>Présentation de la DAAC</vt:lpstr>
      <vt:lpstr> </vt:lpstr>
      <vt:lpstr>L’appel à projets de la Daac (collèges et lycées)</vt:lpstr>
      <vt:lpstr>Présentation PowerPoint</vt:lpstr>
      <vt:lpstr>Présentation PowerPoint</vt:lpstr>
      <vt:lpstr>Présentation PowerPoint</vt:lpstr>
      <vt:lpstr>Les formations EAC proposées par la Daac Ecole académique de la formation continue 22-23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de rentrée DAAC</dc:title>
  <dc:creator>Jean-Jacques Paysant</dc:creator>
  <cp:lastModifiedBy>Sylvain Bory</cp:lastModifiedBy>
  <cp:revision>26</cp:revision>
  <dcterms:created xsi:type="dcterms:W3CDTF">2022-09-05T03:31:05Z</dcterms:created>
  <dcterms:modified xsi:type="dcterms:W3CDTF">2023-09-08T13:26:15Z</dcterms:modified>
</cp:coreProperties>
</file>