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261" r:id="rId3"/>
    <p:sldId id="262" r:id="rId4"/>
    <p:sldId id="259" r:id="rId5"/>
    <p:sldId id="263" r:id="rId6"/>
    <p:sldId id="265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B3F"/>
    <a:srgbClr val="3CB97A"/>
    <a:srgbClr val="F36C37"/>
    <a:srgbClr val="B4C7E7"/>
    <a:srgbClr val="090909"/>
    <a:srgbClr val="B2EA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9" autoAdjust="0"/>
    <p:restoredTop sz="94660"/>
  </p:normalViewPr>
  <p:slideViewPr>
    <p:cSldViewPr snapToGrid="0">
      <p:cViewPr>
        <p:scale>
          <a:sx n="70" d="100"/>
          <a:sy n="70" d="100"/>
        </p:scale>
        <p:origin x="500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60A8F-A932-40C7-A550-47FCE9C34182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30DDC-06D2-4164-B108-9A76D9C6AE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32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lIns="99075" tIns="49538" rIns="99075" bIns="49538"/>
          <a:lstStyle/>
          <a:p>
            <a:fld id="{06135007-52B3-4E6C-B2FB-F9000AE93E1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649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lIns="99075" tIns="49538" rIns="99075" bIns="49538"/>
          <a:lstStyle/>
          <a:p>
            <a:fld id="{06135007-52B3-4E6C-B2FB-F9000AE93E1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727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lIns="99075" tIns="49538" rIns="99075" bIns="49538"/>
          <a:lstStyle/>
          <a:p>
            <a:fld id="{06135007-52B3-4E6C-B2FB-F9000AE93E1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631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lIns="99075" tIns="49538" rIns="99075" bIns="49538"/>
          <a:lstStyle/>
          <a:p>
            <a:fld id="{06135007-52B3-4E6C-B2FB-F9000AE93E1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888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lIns="99075" tIns="49538" rIns="99075" bIns="49538"/>
          <a:lstStyle/>
          <a:p>
            <a:fld id="{06135007-52B3-4E6C-B2FB-F9000AE93E1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58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lIns="99075" tIns="49538" rIns="99075" bIns="49538"/>
          <a:lstStyle/>
          <a:p>
            <a:fld id="{06135007-52B3-4E6C-B2FB-F9000AE93E1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8368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620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47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8526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100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48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719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615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78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0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558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413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EB5E9-6697-482B-85B7-F9E98EF045F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01C8F-984B-4CB4-AEFA-5DEBF72C5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71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p/DU_YN6giFhP/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support.avenirs.onisep.fr/concepts_decouvrirs/accueil/38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2.png"/><Relationship Id="rId10" Type="http://schemas.openxmlformats.org/officeDocument/2006/relationships/image" Target="../media/image15.jpeg"/><Relationship Id="rId4" Type="http://schemas.openxmlformats.org/officeDocument/2006/relationships/image" Target="../media/image10.pn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p/DQ1VJ9hiEWs/?img_index=1" TargetMode="External"/><Relationship Id="rId13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21.jpe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www.lesample.f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0.jpeg"/><Relationship Id="rId5" Type="http://schemas.openxmlformats.org/officeDocument/2006/relationships/image" Target="../media/image6.png"/><Relationship Id="rId15" Type="http://schemas.openxmlformats.org/officeDocument/2006/relationships/image" Target="../media/image23.png"/><Relationship Id="rId10" Type="http://schemas.openxmlformats.org/officeDocument/2006/relationships/hyperlink" Target="https://www.ac-creteil.fr/decouvrir-les-metiers-d-art-et-du-design-123719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1.jpeg"/><Relationship Id="rId14" Type="http://schemas.openxmlformats.org/officeDocument/2006/relationships/hyperlink" Target="https://studioparici.fr/a-propos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6.png"/><Relationship Id="rId3" Type="http://schemas.openxmlformats.org/officeDocument/2006/relationships/image" Target="../media/image27.png"/><Relationship Id="rId7" Type="http://schemas.openxmlformats.org/officeDocument/2006/relationships/image" Target="../media/image32.png"/><Relationship Id="rId12" Type="http://schemas.openxmlformats.org/officeDocument/2006/relationships/hyperlink" Target="sso.avenirs.onisep.fr/realms/avenirs/protocol/openid-connect/auth?client_id=faveod-prod&amp;nonce=966a184249baef521e24c235f22a19e0&amp;redirect_uri=https:\\app.avenirs.onisep.fr\users\auth\onisep\callback&amp;response_type=code&amp;scope=openid&amp;state=ee658aa006bed01cb9e8adfda64e6591" TargetMode="External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www.reussirpostbac.f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ointephemere.org/les-espaces/salle-exposition" TargetMode="External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5" Type="http://schemas.openxmlformats.org/officeDocument/2006/relationships/image" Target="../media/image37.png"/><Relationship Id="rId10" Type="http://schemas.openxmlformats.org/officeDocument/2006/relationships/image" Target="../media/image35.png"/><Relationship Id="rId4" Type="http://schemas.openxmlformats.org/officeDocument/2006/relationships/image" Target="../media/image6.png"/><Relationship Id="rId9" Type="http://schemas.openxmlformats.org/officeDocument/2006/relationships/image" Target="../media/image34.png"/><Relationship Id="rId14" Type="http://schemas.openxmlformats.org/officeDocument/2006/relationships/hyperlink" Target="https://explorer-avenirs.onisep.fr/formation/apres-le-bac-les-etudes-superieures/les-principales-filieres-d-etudes-superieures/le-dn-ma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316" y="2931070"/>
            <a:ext cx="2801104" cy="3734805"/>
          </a:xfrm>
          <a:prstGeom prst="rect">
            <a:avLst/>
          </a:prstGeom>
        </p:spPr>
      </p:pic>
      <p:pic>
        <p:nvPicPr>
          <p:cNvPr id="36" name="Google Shape;79;p16" descr="Macintosh HD:private:var:folders:xx:z2jr1zh940l244mtvmcrk5_m0000gn:T:TemporaryItems:Capture d’écran 2022-11-20 à 23.10.4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34" y="53167"/>
            <a:ext cx="24765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object 4">
            <a:extLst>
              <a:ext uri="{FF2B5EF4-FFF2-40B4-BE49-F238E27FC236}">
                <a16:creationId xmlns:a16="http://schemas.microsoft.com/office/drawing/2014/main" id="{5B1466E7-9411-7DCF-F46C-3C047A992141}"/>
              </a:ext>
            </a:extLst>
          </p:cNvPr>
          <p:cNvSpPr txBox="1">
            <a:spLocks/>
          </p:cNvSpPr>
          <p:nvPr/>
        </p:nvSpPr>
        <p:spPr>
          <a:xfrm>
            <a:off x="4614719" y="731535"/>
            <a:ext cx="6549992" cy="503510"/>
          </a:xfrm>
          <a:prstGeom prst="rect">
            <a:avLst/>
          </a:prstGeom>
        </p:spPr>
        <p:txBody>
          <a:bodyPr vert="horz" wrap="square" lIns="0" tIns="15849" rIns="0" bIns="0" rtlCol="0">
            <a:spAutoFit/>
          </a:bodyPr>
          <a:lstStyle>
            <a:lvl1pPr>
              <a:defRPr sz="5134" b="0" i="0">
                <a:solidFill>
                  <a:srgbClr val="522317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192">
              <a:spcBef>
                <a:spcPts val="124"/>
              </a:spcBef>
            </a:pPr>
            <a:r>
              <a:rPr lang="fr-FR" sz="3168" spc="77" dirty="0">
                <a:solidFill>
                  <a:schemeClr val="tx1"/>
                </a:solidFill>
                <a:latin typeface="Marianne" panose="02000000000000000000" pitchFamily="50" charset="0"/>
              </a:rPr>
              <a:t>Ambition MADE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4DDB91D-D77E-BD71-AB4E-034940F0C119}"/>
              </a:ext>
            </a:extLst>
          </p:cNvPr>
          <p:cNvSpPr txBox="1"/>
          <p:nvPr/>
        </p:nvSpPr>
        <p:spPr>
          <a:xfrm>
            <a:off x="4576922" y="1221327"/>
            <a:ext cx="7646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i="1" dirty="0">
                <a:latin typeface="Marianne" panose="02000000000000000000" pitchFamily="50" charset="0"/>
              </a:rPr>
              <a:t>trois dispositifs en un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36B18C2-D46E-7771-CF2B-AECACBBF8547}"/>
              </a:ext>
            </a:extLst>
          </p:cNvPr>
          <p:cNvSpPr txBox="1"/>
          <p:nvPr/>
        </p:nvSpPr>
        <p:spPr>
          <a:xfrm>
            <a:off x="6251410" y="2085537"/>
            <a:ext cx="5211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2">
              <a:spcBef>
                <a:spcPts val="124"/>
              </a:spcBef>
            </a:pPr>
            <a:r>
              <a:rPr lang="fr-FR" spc="77" dirty="0">
                <a:latin typeface="Marianne" panose="02000000000000000000" pitchFamily="50" charset="0"/>
              </a:rPr>
              <a:t>Un </a:t>
            </a:r>
            <a:r>
              <a:rPr lang="fr-FR" b="1" spc="77" dirty="0">
                <a:latin typeface="Marianne" panose="02000000000000000000" pitchFamily="50" charset="0"/>
              </a:rPr>
              <a:t>parcours numérique </a:t>
            </a:r>
            <a:r>
              <a:rPr lang="fr-FR" spc="77" dirty="0">
                <a:latin typeface="Marianne" panose="02000000000000000000" pitchFamily="50" charset="0"/>
              </a:rPr>
              <a:t>adapté aux élèves de la voie professionnelle D&amp;MA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36B18C2-D46E-7771-CF2B-AECACBBF8547}"/>
              </a:ext>
            </a:extLst>
          </p:cNvPr>
          <p:cNvSpPr txBox="1"/>
          <p:nvPr/>
        </p:nvSpPr>
        <p:spPr>
          <a:xfrm>
            <a:off x="7750984" y="2952676"/>
            <a:ext cx="425809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pc="77" dirty="0">
                <a:latin typeface="Marianne" panose="02000000000000000000" pitchFamily="50" charset="0"/>
              </a:rPr>
              <a:t>Un </a:t>
            </a:r>
            <a:r>
              <a:rPr lang="fr-FR" b="1" spc="77" dirty="0">
                <a:latin typeface="Marianne" panose="02000000000000000000" pitchFamily="50" charset="0"/>
              </a:rPr>
              <a:t>dispositif d’orientation</a:t>
            </a:r>
          </a:p>
          <a:p>
            <a:endParaRPr lang="fr-FR" spc="77" dirty="0">
              <a:latin typeface="Marianne" panose="02000000000000000000" pitchFamily="50" charset="0"/>
            </a:endParaRPr>
          </a:p>
          <a:p>
            <a:r>
              <a:rPr lang="fr-FR" spc="77" dirty="0">
                <a:latin typeface="Marianne" panose="02000000000000000000" pitchFamily="50" charset="0"/>
              </a:rPr>
              <a:t>Une </a:t>
            </a:r>
            <a:r>
              <a:rPr lang="fr-FR" b="1" spc="77" dirty="0">
                <a:latin typeface="Marianne" panose="02000000000000000000" pitchFamily="50" charset="0"/>
              </a:rPr>
              <a:t>culture commune exposée</a:t>
            </a:r>
          </a:p>
          <a:p>
            <a:endParaRPr lang="fr-FR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r>
              <a:rPr lang="fr-FR" sz="1400" dirty="0">
                <a:solidFill>
                  <a:srgbClr val="002060"/>
                </a:solidFill>
                <a:latin typeface="Marianne" panose="02000000000000000000" pitchFamily="50" charset="0"/>
              </a:rPr>
              <a:t>Portage pédagogique par l’inspection                                                                                        D&amp;MA de l’académie de Créteil</a:t>
            </a:r>
          </a:p>
          <a:p>
            <a:endParaRPr lang="fr-FR" sz="1400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r>
              <a:rPr lang="fr-FR" sz="1400" dirty="0">
                <a:solidFill>
                  <a:srgbClr val="002060"/>
                </a:solidFill>
                <a:latin typeface="Marianne" panose="02000000000000000000" pitchFamily="50" charset="0"/>
              </a:rPr>
              <a:t>Portage financier et opérationnel par                        l’</a:t>
            </a:r>
            <a:r>
              <a:rPr lang="fr-FR" sz="1400" dirty="0" err="1">
                <a:solidFill>
                  <a:srgbClr val="002060"/>
                </a:solidFill>
                <a:latin typeface="Marianne" panose="02000000000000000000" pitchFamily="50" charset="0"/>
              </a:rPr>
              <a:t>IA-IPR,services</a:t>
            </a:r>
            <a:r>
              <a:rPr lang="fr-FR" sz="1400" dirty="0">
                <a:solidFill>
                  <a:srgbClr val="002060"/>
                </a:solidFill>
                <a:latin typeface="Marianne" panose="02000000000000000000" pitchFamily="50" charset="0"/>
              </a:rPr>
              <a:t> DRAFPIC dédiés aux CMQ et GIP</a:t>
            </a:r>
          </a:p>
          <a:p>
            <a:endParaRPr lang="fr-FR" sz="1400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r>
              <a:rPr lang="fr-FR" sz="1400" dirty="0">
                <a:solidFill>
                  <a:srgbClr val="002060"/>
                </a:solidFill>
                <a:latin typeface="Marianne" panose="02000000000000000000" pitchFamily="50" charset="0"/>
              </a:rPr>
              <a:t>Mise en œuvre et en synergies professionnelles avec les actrices et acteurs du territoire cristolien pour l’échelle région académique.</a:t>
            </a:r>
          </a:p>
          <a:p>
            <a:endParaRPr lang="fr-FR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dirty="0">
              <a:solidFill>
                <a:srgbClr val="002060"/>
              </a:solidFill>
              <a:latin typeface="Marianne" panose="02000000000000000000" pitchFamily="50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01675" y="-410841"/>
            <a:ext cx="4309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600" b="1" spc="77" dirty="0">
                <a:solidFill>
                  <a:schemeClr val="accent5">
                    <a:lumMod val="40000"/>
                    <a:lumOff val="60000"/>
                  </a:schemeClr>
                </a:solidFill>
                <a:latin typeface="Marianne" panose="02000000000000000000" pitchFamily="50" charset="0"/>
              </a:rPr>
              <a:t>1 . 2 . 3</a:t>
            </a:r>
            <a:endParaRPr lang="fr-FR" sz="9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1AE3C7B-B98A-A708-7497-565DD8C98498}"/>
              </a:ext>
            </a:extLst>
          </p:cNvPr>
          <p:cNvGrpSpPr/>
          <p:nvPr/>
        </p:nvGrpSpPr>
        <p:grpSpPr>
          <a:xfrm>
            <a:off x="994135" y="1361720"/>
            <a:ext cx="2256676" cy="1331931"/>
            <a:chOff x="3323430" y="1249661"/>
            <a:chExt cx="5410200" cy="3193197"/>
          </a:xfrm>
        </p:grpSpPr>
        <p:sp>
          <p:nvSpPr>
            <p:cNvPr id="12" name="Rectangle : coins arrondis 13">
              <a:extLst>
                <a:ext uri="{FF2B5EF4-FFF2-40B4-BE49-F238E27FC236}">
                  <a16:creationId xmlns:a16="http://schemas.microsoft.com/office/drawing/2014/main" id="{C2FAA20C-B3CE-6348-4E94-1C2198C8E05C}"/>
                </a:ext>
              </a:extLst>
            </p:cNvPr>
            <p:cNvSpPr/>
            <p:nvPr/>
          </p:nvSpPr>
          <p:spPr>
            <a:xfrm>
              <a:off x="3323430" y="1249661"/>
              <a:ext cx="5410200" cy="3193197"/>
            </a:xfrm>
            <a:prstGeom prst="roundRect">
              <a:avLst/>
            </a:prstGeom>
            <a:solidFill>
              <a:srgbClr val="3CB97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8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C7AC1C3-EE09-751B-4F49-650C1F048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3543" t="11873" r="13516" b="5963"/>
            <a:stretch/>
          </p:blipFill>
          <p:spPr>
            <a:xfrm>
              <a:off x="3801515" y="1550859"/>
              <a:ext cx="4454032" cy="2590800"/>
            </a:xfrm>
            <a:prstGeom prst="rect">
              <a:avLst/>
            </a:prstGeom>
          </p:spPr>
        </p:pic>
      </p:grpSp>
      <p:pic>
        <p:nvPicPr>
          <p:cNvPr id="14" name="Imag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23" y="2882209"/>
            <a:ext cx="3331159" cy="181473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3350" y="1989139"/>
            <a:ext cx="1884232" cy="2707806"/>
          </a:xfrm>
          <a:prstGeom prst="rect">
            <a:avLst/>
          </a:prstGeom>
        </p:spPr>
      </p:pic>
      <p:pic>
        <p:nvPicPr>
          <p:cNvPr id="18" name="Image 17" descr="Une image contenant texte, Police, Graphique, blanc&#10;&#10;Le contenu généré par l’IA peut être incorrect.">
            <a:extLst>
              <a:ext uri="{FF2B5EF4-FFF2-40B4-BE49-F238E27FC236}">
                <a16:creationId xmlns:a16="http://schemas.microsoft.com/office/drawing/2014/main" id="{CF3C0C68-1C43-7852-F80E-D14B3329AF0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8102" b="-6498"/>
          <a:stretch/>
        </p:blipFill>
        <p:spPr>
          <a:xfrm>
            <a:off x="141344" y="6241978"/>
            <a:ext cx="358705" cy="42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31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1062A55-F21C-F059-E9A1-F249F173A32B}"/>
              </a:ext>
            </a:extLst>
          </p:cNvPr>
          <p:cNvSpPr/>
          <p:nvPr/>
        </p:nvSpPr>
        <p:spPr>
          <a:xfrm>
            <a:off x="6315450" y="3922761"/>
            <a:ext cx="1316695" cy="598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8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AD10AF-0668-822D-92F9-B9B425B47827}"/>
              </a:ext>
            </a:extLst>
          </p:cNvPr>
          <p:cNvSpPr/>
          <p:nvPr/>
        </p:nvSpPr>
        <p:spPr>
          <a:xfrm>
            <a:off x="2157154" y="1912841"/>
            <a:ext cx="3719397" cy="332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8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B3A3A84-8D4F-90A8-8700-7E8F7E4CB149}"/>
              </a:ext>
            </a:extLst>
          </p:cNvPr>
          <p:cNvGrpSpPr/>
          <p:nvPr/>
        </p:nvGrpSpPr>
        <p:grpSpPr>
          <a:xfrm>
            <a:off x="146358" y="4080495"/>
            <a:ext cx="1934917" cy="2630573"/>
            <a:chOff x="343169" y="4085283"/>
            <a:chExt cx="2687469" cy="365368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EB58E43-67E1-7BD7-C7A8-C393260CAAD3}"/>
                </a:ext>
              </a:extLst>
            </p:cNvPr>
            <p:cNvSpPr/>
            <p:nvPr/>
          </p:nvSpPr>
          <p:spPr>
            <a:xfrm>
              <a:off x="343169" y="6538643"/>
              <a:ext cx="2543827" cy="12003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8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240920-8F0A-EC08-775C-B22E479F54E2}"/>
                </a:ext>
              </a:extLst>
            </p:cNvPr>
            <p:cNvSpPr/>
            <p:nvPr/>
          </p:nvSpPr>
          <p:spPr>
            <a:xfrm>
              <a:off x="486811" y="4085283"/>
              <a:ext cx="2543827" cy="12003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8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29E168A5-1D6B-3766-AD22-5C1C8E8CF250}"/>
              </a:ext>
            </a:extLst>
          </p:cNvPr>
          <p:cNvSpPr/>
          <p:nvPr/>
        </p:nvSpPr>
        <p:spPr>
          <a:xfrm>
            <a:off x="7374502" y="4104744"/>
            <a:ext cx="1466777" cy="864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8"/>
          </a:p>
        </p:txBody>
      </p:sp>
      <p:pic>
        <p:nvPicPr>
          <p:cNvPr id="36" name="Google Shape;79;p16" descr="Macintosh HD:private:var:folders:xx:z2jr1zh940l244mtvmcrk5_m0000gn:T:TemporaryItems:Capture d’écran 2022-11-20 à 23.10.4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34" y="53167"/>
            <a:ext cx="24765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object 4">
            <a:extLst>
              <a:ext uri="{FF2B5EF4-FFF2-40B4-BE49-F238E27FC236}">
                <a16:creationId xmlns:a16="http://schemas.microsoft.com/office/drawing/2014/main" id="{5B1466E7-9411-7DCF-F46C-3C047A992141}"/>
              </a:ext>
            </a:extLst>
          </p:cNvPr>
          <p:cNvSpPr txBox="1">
            <a:spLocks/>
          </p:cNvSpPr>
          <p:nvPr/>
        </p:nvSpPr>
        <p:spPr>
          <a:xfrm>
            <a:off x="4614719" y="731535"/>
            <a:ext cx="6549992" cy="503510"/>
          </a:xfrm>
          <a:prstGeom prst="rect">
            <a:avLst/>
          </a:prstGeom>
        </p:spPr>
        <p:txBody>
          <a:bodyPr vert="horz" wrap="square" lIns="0" tIns="15849" rIns="0" bIns="0" rtlCol="0">
            <a:spAutoFit/>
          </a:bodyPr>
          <a:lstStyle>
            <a:lvl1pPr>
              <a:defRPr sz="5134" b="0" i="0">
                <a:solidFill>
                  <a:srgbClr val="522317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192">
              <a:spcBef>
                <a:spcPts val="124"/>
              </a:spcBef>
            </a:pPr>
            <a:r>
              <a:rPr lang="fr-FR" sz="3168" spc="77" dirty="0">
                <a:solidFill>
                  <a:schemeClr val="tx1"/>
                </a:solidFill>
                <a:latin typeface="Marianne" panose="02000000000000000000" pitchFamily="50" charset="0"/>
              </a:rPr>
              <a:t>Un parcours numérique adapté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4DDB91D-D77E-BD71-AB4E-034940F0C119}"/>
              </a:ext>
            </a:extLst>
          </p:cNvPr>
          <p:cNvSpPr txBox="1"/>
          <p:nvPr/>
        </p:nvSpPr>
        <p:spPr>
          <a:xfrm>
            <a:off x="4576922" y="1221327"/>
            <a:ext cx="7646932" cy="624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28" b="1" i="1" dirty="0">
                <a:latin typeface="Marianne" panose="02000000000000000000" pitchFamily="50" charset="0"/>
              </a:rPr>
              <a:t>Un module sur la plateforme AVENIRS de l’ONISEP pour nourrir  l’ambition des élèves (et des professeurs !) pour le SUP MADE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36B18C2-D46E-7771-CF2B-AECACBBF8547}"/>
              </a:ext>
            </a:extLst>
          </p:cNvPr>
          <p:cNvSpPr txBox="1"/>
          <p:nvPr/>
        </p:nvSpPr>
        <p:spPr>
          <a:xfrm>
            <a:off x="6251410" y="2085537"/>
            <a:ext cx="5211917" cy="1421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728" dirty="0">
              <a:solidFill>
                <a:srgbClr val="3CB97A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36B18C2-D46E-7771-CF2B-AECACBBF8547}"/>
              </a:ext>
            </a:extLst>
          </p:cNvPr>
          <p:cNvSpPr txBox="1"/>
          <p:nvPr/>
        </p:nvSpPr>
        <p:spPr>
          <a:xfrm>
            <a:off x="6251410" y="2085537"/>
            <a:ext cx="5714812" cy="4080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28" b="1" dirty="0">
                <a:solidFill>
                  <a:srgbClr val="3CB97A"/>
                </a:solidFill>
                <a:latin typeface="Marianne" panose="02000000000000000000" pitchFamily="50" charset="0"/>
              </a:rPr>
              <a:t>Rédaction commune </a:t>
            </a:r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VP-VT d’une arborescence de découverte des enjeux DNMADE.</a:t>
            </a:r>
          </a:p>
          <a:p>
            <a:endParaRPr lang="fr-FR" sz="1728" dirty="0">
              <a:solidFill>
                <a:srgbClr val="3CB97A"/>
              </a:solidFill>
              <a:latin typeface="Marianne" panose="02000000000000000000" pitchFamily="50" charset="0"/>
            </a:endParaRPr>
          </a:p>
          <a:p>
            <a:r>
              <a:rPr lang="fr-FR" sz="1728" b="1" dirty="0">
                <a:solidFill>
                  <a:srgbClr val="3CB97A"/>
                </a:solidFill>
                <a:latin typeface="Marianne" panose="02000000000000000000" pitchFamily="50" charset="0"/>
              </a:rPr>
              <a:t>Incrémentation</a:t>
            </a:r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 du parcours </a:t>
            </a:r>
            <a:r>
              <a:rPr lang="fr-FR" sz="1728" b="1" dirty="0">
                <a:solidFill>
                  <a:srgbClr val="3CB97A"/>
                </a:solidFill>
                <a:latin typeface="Marianne" panose="02000000000000000000" pitchFamily="50" charset="0"/>
              </a:rPr>
              <a:t>dans toutes les interfaces élèves </a:t>
            </a:r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VP D&amp;MA en région Île-de-France.</a:t>
            </a:r>
          </a:p>
          <a:p>
            <a:endParaRPr lang="fr-FR" sz="1728" dirty="0">
              <a:solidFill>
                <a:srgbClr val="3CB97A"/>
              </a:solidFill>
              <a:latin typeface="Marianne" panose="02000000000000000000" pitchFamily="50" charset="0"/>
            </a:endParaRPr>
          </a:p>
          <a:p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Prévisions de </a:t>
            </a:r>
            <a:r>
              <a:rPr lang="fr-FR" sz="1728" b="1" dirty="0">
                <a:solidFill>
                  <a:srgbClr val="3CB97A"/>
                </a:solidFill>
                <a:latin typeface="Marianne" panose="02000000000000000000" pitchFamily="50" charset="0"/>
              </a:rPr>
              <a:t>MOOC</a:t>
            </a:r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 pour assurer un continuum</a:t>
            </a:r>
          </a:p>
          <a:p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au </a:t>
            </a:r>
            <a:r>
              <a:rPr lang="fr-FR" sz="1728" b="1" dirty="0">
                <a:solidFill>
                  <a:srgbClr val="3CB97A"/>
                </a:solidFill>
                <a:latin typeface="Marianne" panose="02000000000000000000" pitchFamily="50" charset="0"/>
              </a:rPr>
              <a:t>SEMESTRE 1</a:t>
            </a:r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.</a:t>
            </a:r>
          </a:p>
          <a:p>
            <a:endParaRPr lang="fr-FR" sz="1728" dirty="0">
              <a:solidFill>
                <a:srgbClr val="3CB97A"/>
              </a:solidFill>
              <a:latin typeface="Marianne" panose="02000000000000000000" pitchFamily="50" charset="0"/>
            </a:endParaRPr>
          </a:p>
          <a:p>
            <a:endParaRPr lang="fr-FR" sz="1728" dirty="0">
              <a:solidFill>
                <a:srgbClr val="3CB97A"/>
              </a:solidFill>
              <a:latin typeface="Marianne" panose="02000000000000000000" pitchFamily="50" charset="0"/>
            </a:endParaRPr>
          </a:p>
          <a:p>
            <a:endParaRPr lang="fr-FR" sz="1728" dirty="0">
              <a:solidFill>
                <a:srgbClr val="3CB97A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</p:txBody>
      </p:sp>
      <p:pic>
        <p:nvPicPr>
          <p:cNvPr id="2" name="Image 1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778" y="3799175"/>
            <a:ext cx="2006996" cy="287284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90" y="1251540"/>
            <a:ext cx="3848637" cy="542048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5450" y="4326856"/>
            <a:ext cx="4144081" cy="2384212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8201675" y="-410841"/>
            <a:ext cx="4309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600" b="1" spc="77" dirty="0">
                <a:solidFill>
                  <a:srgbClr val="B2EABD"/>
                </a:solidFill>
                <a:latin typeface="Marianne" panose="02000000000000000000" pitchFamily="50" charset="0"/>
              </a:rPr>
              <a:t>1 .</a:t>
            </a:r>
            <a:endParaRPr lang="fr-FR" sz="9600" b="1" dirty="0">
              <a:solidFill>
                <a:srgbClr val="B2EA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56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4">
            <a:extLst>
              <a:ext uri="{FF2B5EF4-FFF2-40B4-BE49-F238E27FC236}">
                <a16:creationId xmlns:a16="http://schemas.microsoft.com/office/drawing/2014/main" id="{5B1466E7-9411-7DCF-F46C-3C047A992141}"/>
              </a:ext>
            </a:extLst>
          </p:cNvPr>
          <p:cNvSpPr txBox="1">
            <a:spLocks/>
          </p:cNvSpPr>
          <p:nvPr/>
        </p:nvSpPr>
        <p:spPr>
          <a:xfrm>
            <a:off x="4614719" y="731535"/>
            <a:ext cx="6848608" cy="503510"/>
          </a:xfrm>
          <a:prstGeom prst="rect">
            <a:avLst/>
          </a:prstGeom>
        </p:spPr>
        <p:txBody>
          <a:bodyPr vert="horz" wrap="square" lIns="0" tIns="15849" rIns="0" bIns="0" rtlCol="0">
            <a:spAutoFit/>
          </a:bodyPr>
          <a:lstStyle>
            <a:lvl1pPr>
              <a:defRPr sz="5134" b="0" i="0">
                <a:solidFill>
                  <a:srgbClr val="522317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192">
              <a:spcBef>
                <a:spcPts val="124"/>
              </a:spcBef>
            </a:pPr>
            <a:r>
              <a:rPr lang="fr-FR" sz="3168" spc="77" dirty="0">
                <a:solidFill>
                  <a:schemeClr val="tx1"/>
                </a:solidFill>
                <a:latin typeface="Marianne" panose="02000000000000000000" pitchFamily="50" charset="0"/>
              </a:rPr>
              <a:t>Une ingénierie « salon » dédiée </a:t>
            </a:r>
          </a:p>
        </p:txBody>
      </p:sp>
      <p:pic>
        <p:nvPicPr>
          <p:cNvPr id="42" name="Image 41" descr="Une image contenant texte, Police, Graphique, blanc&#10;&#10;Le contenu généré par l’IA peut être incorrect.">
            <a:extLst>
              <a:ext uri="{FF2B5EF4-FFF2-40B4-BE49-F238E27FC236}">
                <a16:creationId xmlns:a16="http://schemas.microsoft.com/office/drawing/2014/main" id="{CF3C0C68-1C43-7852-F80E-D14B3329AF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8102" b="-6498"/>
          <a:stretch/>
        </p:blipFill>
        <p:spPr>
          <a:xfrm>
            <a:off x="141344" y="6241978"/>
            <a:ext cx="358705" cy="42389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14DDB91D-D77E-BD71-AB4E-034940F0C119}"/>
              </a:ext>
            </a:extLst>
          </p:cNvPr>
          <p:cNvSpPr txBox="1"/>
          <p:nvPr/>
        </p:nvSpPr>
        <p:spPr>
          <a:xfrm>
            <a:off x="4576922" y="1221327"/>
            <a:ext cx="7646932" cy="1155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28" i="1" dirty="0">
                <a:latin typeface="Marianne" panose="02000000000000000000" pitchFamily="50" charset="0"/>
              </a:rPr>
              <a:t>Accueil des publics cibles sur mesure lors d’un micro-salon </a:t>
            </a:r>
          </a:p>
          <a:p>
            <a:r>
              <a:rPr lang="fr-FR" sz="1728" i="1" dirty="0">
                <a:latin typeface="Marianne" panose="02000000000000000000" pitchFamily="50" charset="0"/>
              </a:rPr>
              <a:t>Valorisation d’un paysage explicite de l’offre de formation MEN </a:t>
            </a:r>
          </a:p>
          <a:p>
            <a:r>
              <a:rPr lang="fr-FR" sz="1728" i="1" dirty="0">
                <a:latin typeface="Marianne" panose="02000000000000000000" pitchFamily="50" charset="0"/>
              </a:rPr>
              <a:t>                             sur le salon POSTBAC</a:t>
            </a:r>
          </a:p>
          <a:p>
            <a:endParaRPr lang="fr-FR" sz="1728" b="1" i="1" dirty="0">
              <a:latin typeface="Marianne" panose="02000000000000000000" pitchFamily="50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6B18C2-D46E-7771-CF2B-AECACBBF8547}"/>
              </a:ext>
            </a:extLst>
          </p:cNvPr>
          <p:cNvSpPr txBox="1"/>
          <p:nvPr/>
        </p:nvSpPr>
        <p:spPr>
          <a:xfrm>
            <a:off x="6251410" y="2085537"/>
            <a:ext cx="5211917" cy="434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Un temps situé et articulé à la pratique du parcours numérique.</a:t>
            </a:r>
          </a:p>
          <a:p>
            <a:endParaRPr lang="fr-FR" sz="1728" dirty="0">
              <a:solidFill>
                <a:srgbClr val="3CB97A"/>
              </a:solidFill>
              <a:latin typeface="Marianne" panose="02000000000000000000" pitchFamily="50" charset="0"/>
            </a:endParaRPr>
          </a:p>
          <a:p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Reprise des dispositifs au salon POSTBAC</a:t>
            </a:r>
          </a:p>
          <a:p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AEF de la Halle de la Villette</a:t>
            </a:r>
          </a:p>
          <a:p>
            <a:endParaRPr lang="fr-FR" sz="1728" dirty="0">
              <a:solidFill>
                <a:srgbClr val="3CB97A"/>
              </a:solidFill>
              <a:latin typeface="Marianne" panose="02000000000000000000" pitchFamily="50" charset="0"/>
            </a:endParaRPr>
          </a:p>
          <a:p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Affichage solide de l’ensemble de toute l’offre DNMADE-DSAA ÎDF (école MADE 5 ans) </a:t>
            </a:r>
          </a:p>
          <a:p>
            <a:r>
              <a:rPr lang="fr-FR" sz="1728" dirty="0">
                <a:solidFill>
                  <a:srgbClr val="3CB97A"/>
                </a:solidFill>
                <a:latin typeface="Marianne" panose="02000000000000000000" pitchFamily="50" charset="0"/>
              </a:rPr>
              <a:t>(1/3 des 320 parcours nationaux)</a:t>
            </a:r>
          </a:p>
          <a:p>
            <a:endParaRPr lang="fr-FR" sz="1728" dirty="0">
              <a:solidFill>
                <a:srgbClr val="3CB97A"/>
              </a:solidFill>
              <a:latin typeface="Marianne" panose="02000000000000000000" pitchFamily="50" charset="0"/>
            </a:endParaRPr>
          </a:p>
          <a:p>
            <a:endParaRPr lang="fr-FR" sz="1728" dirty="0">
              <a:solidFill>
                <a:srgbClr val="3CB97A"/>
              </a:solidFill>
              <a:latin typeface="Marianne" panose="02000000000000000000" pitchFamily="50" charset="0"/>
            </a:endParaRPr>
          </a:p>
          <a:p>
            <a:endParaRPr lang="fr-FR" sz="1728" dirty="0">
              <a:solidFill>
                <a:srgbClr val="3CB97A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</p:txBody>
      </p:sp>
      <p:pic>
        <p:nvPicPr>
          <p:cNvPr id="31" name="Image 30" descr="Une image contenant texte, Police, Graphique, blanc&#10;&#10;Le contenu généré par l’IA peut être incorrect.">
            <a:extLst>
              <a:ext uri="{FF2B5EF4-FFF2-40B4-BE49-F238E27FC236}">
                <a16:creationId xmlns:a16="http://schemas.microsoft.com/office/drawing/2014/main" id="{CF3C0C68-1C43-7852-F80E-D14B3329AF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8102" b="-6498"/>
          <a:stretch/>
        </p:blipFill>
        <p:spPr>
          <a:xfrm>
            <a:off x="141344" y="6241978"/>
            <a:ext cx="358705" cy="423897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82" y="4983341"/>
            <a:ext cx="2286441" cy="1730660"/>
          </a:xfrm>
          <a:prstGeom prst="rect">
            <a:avLst/>
          </a:prstGeom>
        </p:spPr>
      </p:pic>
      <p:pic>
        <p:nvPicPr>
          <p:cNvPr id="19" name="Google Shape;79;p16" descr="Macintosh HD:private:var:folders:xx:z2jr1zh940l244mtvmcrk5_m0000gn:T:TemporaryItems:Capture d’écran 2022-11-20 à 23.10.4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634" y="53167"/>
            <a:ext cx="2476500" cy="1219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1E48DB9-8B45-8F0C-AAB1-87C5CFCC91F9}"/>
              </a:ext>
            </a:extLst>
          </p:cNvPr>
          <p:cNvGrpSpPr/>
          <p:nvPr/>
        </p:nvGrpSpPr>
        <p:grpSpPr>
          <a:xfrm>
            <a:off x="3459821" y="2010705"/>
            <a:ext cx="2603667" cy="3591981"/>
            <a:chOff x="10533184" y="-4465"/>
            <a:chExt cx="6367085" cy="9092838"/>
          </a:xfrm>
        </p:grpSpPr>
        <p:pic>
          <p:nvPicPr>
            <p:cNvPr id="13" name="Image 12" descr="Une image contenant texte, Téléphone mobile, Appareil de communication, gadget&#10;&#10;Le contenu généré par l’IA peut être incorrect.">
              <a:extLst>
                <a:ext uri="{FF2B5EF4-FFF2-40B4-BE49-F238E27FC236}">
                  <a16:creationId xmlns:a16="http://schemas.microsoft.com/office/drawing/2014/main" id="{CFAF7C55-827D-CF0C-0F0F-C98AEB1D1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20981" y="20340"/>
              <a:ext cx="3379287" cy="4505716"/>
            </a:xfrm>
            <a:prstGeom prst="rect">
              <a:avLst/>
            </a:prstGeom>
          </p:spPr>
        </p:pic>
        <p:pic>
          <p:nvPicPr>
            <p:cNvPr id="14" name="Image 13" descr="Une image contenant intérieur, Visage humain, habits, homme&#10;&#10;Le contenu généré par l’IA peut être incorrect.">
              <a:extLst>
                <a:ext uri="{FF2B5EF4-FFF2-40B4-BE49-F238E27FC236}">
                  <a16:creationId xmlns:a16="http://schemas.microsoft.com/office/drawing/2014/main" id="{4E837458-80A4-0BBB-0815-332062654B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936094" y="5124198"/>
              <a:ext cx="4582658" cy="3345692"/>
            </a:xfrm>
            <a:prstGeom prst="rect">
              <a:avLst/>
            </a:prstGeom>
          </p:spPr>
        </p:pic>
        <p:pic>
          <p:nvPicPr>
            <p:cNvPr id="15" name="Image 14" descr="Une image contenant intérieur, ordinateur, ordinateur portable, personne&#10;&#10;Le contenu généré par l’IA peut être incorrect.">
              <a:extLst>
                <a:ext uri="{FF2B5EF4-FFF2-40B4-BE49-F238E27FC236}">
                  <a16:creationId xmlns:a16="http://schemas.microsoft.com/office/drawing/2014/main" id="{820DDA11-D137-265C-90E9-3C2B6FA27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60" t="13202" r="9987" b="654"/>
            <a:stretch/>
          </p:blipFill>
          <p:spPr>
            <a:xfrm>
              <a:off x="10533185" y="-4465"/>
              <a:ext cx="3002500" cy="4505716"/>
            </a:xfrm>
            <a:prstGeom prst="rect">
              <a:avLst/>
            </a:prstGeom>
          </p:spPr>
        </p:pic>
        <p:pic>
          <p:nvPicPr>
            <p:cNvPr id="16" name="Image 15" descr="Une image contenant texte, habits, chaussures, Pantalons&#10;&#10;Le contenu généré par l’IA peut être incorrect.">
              <a:extLst>
                <a:ext uri="{FF2B5EF4-FFF2-40B4-BE49-F238E27FC236}">
                  <a16:creationId xmlns:a16="http://schemas.microsoft.com/office/drawing/2014/main" id="{52249FAC-A02A-A158-C3D4-BFF790B38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39"/>
            <a:stretch/>
          </p:blipFill>
          <p:spPr>
            <a:xfrm>
              <a:off x="10533184" y="4503370"/>
              <a:ext cx="3021410" cy="4559184"/>
            </a:xfrm>
            <a:prstGeom prst="rect">
              <a:avLst/>
            </a:prstGeom>
          </p:spPr>
        </p:pic>
      </p:grpSp>
      <p:sp>
        <p:nvSpPr>
          <p:cNvPr id="20" name="Rectangle 19"/>
          <p:cNvSpPr/>
          <p:nvPr/>
        </p:nvSpPr>
        <p:spPr>
          <a:xfrm>
            <a:off x="8201675" y="-410841"/>
            <a:ext cx="4309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600" b="1" spc="77" dirty="0">
                <a:solidFill>
                  <a:schemeClr val="bg1"/>
                </a:solidFill>
                <a:latin typeface="Marianne" panose="02000000000000000000" pitchFamily="50" charset="0"/>
              </a:rPr>
              <a:t>1 . </a:t>
            </a:r>
            <a:r>
              <a:rPr lang="fr-FR" sz="9600" b="1" spc="77" dirty="0">
                <a:solidFill>
                  <a:srgbClr val="B2EABD"/>
                </a:solidFill>
                <a:latin typeface="Marianne" panose="02000000000000000000" pitchFamily="50" charset="0"/>
              </a:rPr>
              <a:t>2 .</a:t>
            </a:r>
            <a:endParaRPr lang="fr-FR" sz="9600" b="1" dirty="0">
              <a:solidFill>
                <a:srgbClr val="B2EABD"/>
              </a:solidFill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8" y="1488143"/>
            <a:ext cx="2609455" cy="327942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30"/>
          <a:stretch/>
        </p:blipFill>
        <p:spPr>
          <a:xfrm>
            <a:off x="6367106" y="4913420"/>
            <a:ext cx="3078686" cy="193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316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762" y="3712391"/>
            <a:ext cx="1628103" cy="232121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037" y="1323588"/>
            <a:ext cx="1587827" cy="2250297"/>
          </a:xfrm>
          <a:prstGeom prst="rect">
            <a:avLst/>
          </a:prstGeom>
        </p:spPr>
      </p:pic>
      <p:sp>
        <p:nvSpPr>
          <p:cNvPr id="30" name="object 4">
            <a:extLst>
              <a:ext uri="{FF2B5EF4-FFF2-40B4-BE49-F238E27FC236}">
                <a16:creationId xmlns:a16="http://schemas.microsoft.com/office/drawing/2014/main" id="{5B1466E7-9411-7DCF-F46C-3C047A992141}"/>
              </a:ext>
            </a:extLst>
          </p:cNvPr>
          <p:cNvSpPr txBox="1">
            <a:spLocks/>
          </p:cNvSpPr>
          <p:nvPr/>
        </p:nvSpPr>
        <p:spPr>
          <a:xfrm>
            <a:off x="4614719" y="731535"/>
            <a:ext cx="6534544" cy="503510"/>
          </a:xfrm>
          <a:prstGeom prst="rect">
            <a:avLst/>
          </a:prstGeom>
        </p:spPr>
        <p:txBody>
          <a:bodyPr vert="horz" wrap="square" lIns="0" tIns="15849" rIns="0" bIns="0" rtlCol="0">
            <a:spAutoFit/>
          </a:bodyPr>
          <a:lstStyle>
            <a:lvl1pPr>
              <a:defRPr sz="5134" b="0" i="0">
                <a:solidFill>
                  <a:srgbClr val="522317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192">
              <a:spcBef>
                <a:spcPts val="124"/>
              </a:spcBef>
            </a:pPr>
            <a:r>
              <a:rPr lang="fr-FR" sz="3168" spc="77" dirty="0">
                <a:solidFill>
                  <a:schemeClr val="tx1"/>
                </a:solidFill>
                <a:latin typeface="Marianne" panose="02000000000000000000" pitchFamily="50" charset="0"/>
              </a:rPr>
              <a:t>Une culture commune exposée</a:t>
            </a:r>
          </a:p>
        </p:txBody>
      </p:sp>
      <p:pic>
        <p:nvPicPr>
          <p:cNvPr id="42" name="Image 41" descr="Une image contenant texte, Police, Graphique, blanc&#10;&#10;Le contenu généré par l’IA peut être incorrect.">
            <a:extLst>
              <a:ext uri="{FF2B5EF4-FFF2-40B4-BE49-F238E27FC236}">
                <a16:creationId xmlns:a16="http://schemas.microsoft.com/office/drawing/2014/main" id="{CF3C0C68-1C43-7852-F80E-D14B3329AF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8102" b="-6498"/>
          <a:stretch/>
        </p:blipFill>
        <p:spPr>
          <a:xfrm>
            <a:off x="141344" y="6241978"/>
            <a:ext cx="358705" cy="42389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14DDB91D-D77E-BD71-AB4E-034940F0C119}"/>
              </a:ext>
            </a:extLst>
          </p:cNvPr>
          <p:cNvSpPr txBox="1"/>
          <p:nvPr/>
        </p:nvSpPr>
        <p:spPr>
          <a:xfrm>
            <a:off x="4576922" y="1221327"/>
            <a:ext cx="7646932" cy="890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28" i="1" dirty="0">
                <a:latin typeface="Marianne" panose="02000000000000000000" pitchFamily="50" charset="0"/>
              </a:rPr>
              <a:t>Exposition des promotions de diplômés DNMADE ÎDF</a:t>
            </a:r>
          </a:p>
          <a:p>
            <a:r>
              <a:rPr lang="fr-FR" sz="1728" i="1" dirty="0">
                <a:latin typeface="Marianne" panose="02000000000000000000" pitchFamily="50" charset="0"/>
              </a:rPr>
              <a:t>Démonstration de la diversité et de la singularité des parcours </a:t>
            </a:r>
          </a:p>
          <a:p>
            <a:endParaRPr lang="fr-FR" sz="1728" b="1" i="1" dirty="0">
              <a:latin typeface="Marianne" panose="02000000000000000000" pitchFamily="50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6B18C2-D46E-7771-CF2B-AECACBBF8547}"/>
              </a:ext>
            </a:extLst>
          </p:cNvPr>
          <p:cNvSpPr txBox="1"/>
          <p:nvPr/>
        </p:nvSpPr>
        <p:spPr>
          <a:xfrm>
            <a:off x="6251410" y="2085536"/>
            <a:ext cx="5211917" cy="1421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28" dirty="0">
                <a:solidFill>
                  <a:srgbClr val="D35A0F"/>
                </a:solidFill>
                <a:latin typeface="Marianne" panose="02000000000000000000" pitchFamily="50" charset="0"/>
              </a:rPr>
              <a:t>Le Studio PAR ICI déploie la scénographie de l’évènement et engage les jeunes de DNMADE dans sa conception et sa mise en œuvre.</a:t>
            </a:r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</p:txBody>
      </p:sp>
      <p:pic>
        <p:nvPicPr>
          <p:cNvPr id="31" name="Image 30" descr="Une image contenant texte, Police, Graphique, blanc&#10;&#10;Le contenu généré par l’IA peut être incorrect.">
            <a:extLst>
              <a:ext uri="{FF2B5EF4-FFF2-40B4-BE49-F238E27FC236}">
                <a16:creationId xmlns:a16="http://schemas.microsoft.com/office/drawing/2014/main" id="{CF3C0C68-1C43-7852-F80E-D14B3329AF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8102" b="-6498"/>
          <a:stretch/>
        </p:blipFill>
        <p:spPr>
          <a:xfrm>
            <a:off x="141344" y="6241978"/>
            <a:ext cx="358705" cy="423897"/>
          </a:xfrm>
          <a:prstGeom prst="rect">
            <a:avLst/>
          </a:prstGeom>
        </p:spPr>
      </p:pic>
      <p:pic>
        <p:nvPicPr>
          <p:cNvPr id="19" name="Google Shape;79;p16" descr="Macintosh HD:private:var:folders:xx:z2jr1zh940l244mtvmcrk5_m0000gn:T:TemporaryItems:Capture d’écran 2022-11-20 à 23.10.48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634" y="53167"/>
            <a:ext cx="24765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1724" y="2282889"/>
            <a:ext cx="956840" cy="626001"/>
          </a:xfrm>
          <a:prstGeom prst="rect">
            <a:avLst/>
          </a:prstGeom>
        </p:spPr>
      </p:pic>
      <p:sp>
        <p:nvSpPr>
          <p:cNvPr id="6" name="Ellipse 5">
            <a:hlinkClick r:id="rId8"/>
          </p:cNvPr>
          <p:cNvSpPr/>
          <p:nvPr/>
        </p:nvSpPr>
        <p:spPr>
          <a:xfrm>
            <a:off x="3316078" y="2069376"/>
            <a:ext cx="1044729" cy="1044729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316" y="2931070"/>
            <a:ext cx="2801104" cy="3734805"/>
          </a:xfrm>
          <a:prstGeom prst="rect">
            <a:avLst/>
          </a:prstGeom>
        </p:spPr>
      </p:pic>
      <p:pic>
        <p:nvPicPr>
          <p:cNvPr id="8" name="Image 7">
            <a:hlinkClick r:id="rId10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919" y="2931071"/>
            <a:ext cx="2801104" cy="37348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605" y="4858672"/>
            <a:ext cx="1350099" cy="180013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523" y="2916752"/>
            <a:ext cx="1456440" cy="1941920"/>
          </a:xfrm>
          <a:prstGeom prst="rect">
            <a:avLst/>
          </a:prstGeom>
        </p:spPr>
      </p:pic>
      <p:pic>
        <p:nvPicPr>
          <p:cNvPr id="11" name="Image 10">
            <a:hlinkClick r:id="rId14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14357" y="3632898"/>
            <a:ext cx="1028844" cy="11050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8201675" y="-410841"/>
            <a:ext cx="4309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600" b="1" spc="77" dirty="0">
                <a:solidFill>
                  <a:schemeClr val="bg1"/>
                </a:solidFill>
                <a:latin typeface="Marianne" panose="02000000000000000000" pitchFamily="50" charset="0"/>
              </a:rPr>
              <a:t>1 . 2 . </a:t>
            </a:r>
            <a:r>
              <a:rPr lang="fr-FR" sz="9600" b="1" spc="77" dirty="0">
                <a:solidFill>
                  <a:schemeClr val="accent2"/>
                </a:solidFill>
                <a:latin typeface="Marianne" panose="02000000000000000000" pitchFamily="50" charset="0"/>
              </a:rPr>
              <a:t>3</a:t>
            </a:r>
            <a:endParaRPr lang="fr-FR" sz="9600" b="1" dirty="0">
              <a:solidFill>
                <a:schemeClr val="accent2"/>
              </a:solidFill>
            </a:endParaRPr>
          </a:p>
        </p:txBody>
      </p:sp>
      <p:pic>
        <p:nvPicPr>
          <p:cNvPr id="4" name="Image 3">
            <a:hlinkClick r:id="rId16"/>
            <a:extLst>
              <a:ext uri="{FF2B5EF4-FFF2-40B4-BE49-F238E27FC236}">
                <a16:creationId xmlns:a16="http://schemas.microsoft.com/office/drawing/2014/main" id="{D0FFD544-3CD7-6452-9229-10197C56869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4789" y="6172116"/>
            <a:ext cx="1318845" cy="4584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7A3EC76-D53D-3B08-996A-73D0C0BD54DD}"/>
              </a:ext>
            </a:extLst>
          </p:cNvPr>
          <p:cNvSpPr txBox="1"/>
          <p:nvPr/>
        </p:nvSpPr>
        <p:spPr>
          <a:xfrm>
            <a:off x="2031451" y="6230435"/>
            <a:ext cx="10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B24B3F"/>
                </a:solidFill>
              </a:rPr>
              <a:t>Édition </a:t>
            </a:r>
          </a:p>
          <a:p>
            <a:r>
              <a:rPr lang="fr-FR" sz="1000" b="1" dirty="0">
                <a:solidFill>
                  <a:srgbClr val="B24B3F"/>
                </a:solidFill>
              </a:rPr>
              <a:t>novembre 2025</a:t>
            </a:r>
          </a:p>
        </p:txBody>
      </p:sp>
    </p:spTree>
    <p:extLst>
      <p:ext uri="{BB962C8B-B14F-4D97-AF65-F5344CB8AC3E}">
        <p14:creationId xmlns:p14="http://schemas.microsoft.com/office/powerpoint/2010/main" val="212914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0" y="1297585"/>
            <a:ext cx="4202618" cy="5922609"/>
            <a:chOff x="3632200" y="618733"/>
            <a:chExt cx="5088304" cy="7170776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3"/>
            <a:srcRect l="3061"/>
            <a:stretch/>
          </p:blipFill>
          <p:spPr>
            <a:xfrm>
              <a:off x="3632200" y="618733"/>
              <a:ext cx="5088304" cy="5620534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4"/>
            <a:srcRect t="3508"/>
            <a:stretch/>
          </p:blipFill>
          <p:spPr>
            <a:xfrm>
              <a:off x="3639795" y="6208462"/>
              <a:ext cx="5077534" cy="1581047"/>
            </a:xfrm>
            <a:prstGeom prst="rect">
              <a:avLst/>
            </a:prstGeom>
          </p:spPr>
        </p:pic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0822" y="4458420"/>
            <a:ext cx="2841687" cy="4038187"/>
          </a:xfrm>
          <a:prstGeom prst="rect">
            <a:avLst/>
          </a:prstGeom>
        </p:spPr>
      </p:pic>
      <p:sp>
        <p:nvSpPr>
          <p:cNvPr id="30" name="object 4">
            <a:extLst>
              <a:ext uri="{FF2B5EF4-FFF2-40B4-BE49-F238E27FC236}">
                <a16:creationId xmlns:a16="http://schemas.microsoft.com/office/drawing/2014/main" id="{5B1466E7-9411-7DCF-F46C-3C047A992141}"/>
              </a:ext>
            </a:extLst>
          </p:cNvPr>
          <p:cNvSpPr txBox="1">
            <a:spLocks/>
          </p:cNvSpPr>
          <p:nvPr/>
        </p:nvSpPr>
        <p:spPr>
          <a:xfrm>
            <a:off x="4614719" y="731535"/>
            <a:ext cx="5889404" cy="503510"/>
          </a:xfrm>
          <a:prstGeom prst="rect">
            <a:avLst/>
          </a:prstGeom>
        </p:spPr>
        <p:txBody>
          <a:bodyPr vert="horz" wrap="square" lIns="0" tIns="15849" rIns="0" bIns="0" rtlCol="0">
            <a:spAutoFit/>
          </a:bodyPr>
          <a:lstStyle>
            <a:lvl1pPr>
              <a:defRPr sz="5134" b="0" i="0">
                <a:solidFill>
                  <a:srgbClr val="522317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192">
              <a:spcBef>
                <a:spcPts val="124"/>
              </a:spcBef>
            </a:pPr>
            <a:r>
              <a:rPr lang="fr-FR" sz="3168" spc="77" dirty="0">
                <a:solidFill>
                  <a:schemeClr val="tx1"/>
                </a:solidFill>
                <a:latin typeface="Marianne" panose="02000000000000000000" pitchFamily="50" charset="0"/>
              </a:rPr>
              <a:t>Ambition MADE 2026-27</a:t>
            </a:r>
          </a:p>
        </p:txBody>
      </p:sp>
      <p:pic>
        <p:nvPicPr>
          <p:cNvPr id="42" name="Image 41" descr="Une image contenant texte, Police, Graphique, blanc&#10;&#10;Le contenu généré par l’IA peut être incorrect.">
            <a:extLst>
              <a:ext uri="{FF2B5EF4-FFF2-40B4-BE49-F238E27FC236}">
                <a16:creationId xmlns:a16="http://schemas.microsoft.com/office/drawing/2014/main" id="{CF3C0C68-1C43-7852-F80E-D14B3329AF0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8102" b="-6498"/>
          <a:stretch/>
        </p:blipFill>
        <p:spPr>
          <a:xfrm>
            <a:off x="141344" y="6241978"/>
            <a:ext cx="358705" cy="42389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14DDB91D-D77E-BD71-AB4E-034940F0C119}"/>
              </a:ext>
            </a:extLst>
          </p:cNvPr>
          <p:cNvSpPr txBox="1"/>
          <p:nvPr/>
        </p:nvSpPr>
        <p:spPr>
          <a:xfrm>
            <a:off x="4576922" y="1221327"/>
            <a:ext cx="7646932" cy="890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28" i="1" dirty="0">
                <a:latin typeface="Marianne" panose="02000000000000000000" pitchFamily="50" charset="0"/>
              </a:rPr>
              <a:t>Lycée Guimard &amp; le Point Ephémère</a:t>
            </a:r>
          </a:p>
          <a:p>
            <a:r>
              <a:rPr lang="fr-FR" sz="1728" i="1" dirty="0">
                <a:latin typeface="Marianne" panose="02000000000000000000" pitchFamily="50" charset="0"/>
              </a:rPr>
              <a:t>Le parcours AMBITION MADE incarné dans le 19</a:t>
            </a:r>
            <a:r>
              <a:rPr lang="fr-FR" sz="1728" i="1" baseline="30000" dirty="0">
                <a:latin typeface="Marianne" panose="02000000000000000000" pitchFamily="50" charset="0"/>
              </a:rPr>
              <a:t>ème</a:t>
            </a:r>
            <a:r>
              <a:rPr lang="fr-FR" sz="1728" i="1" dirty="0">
                <a:latin typeface="Marianne" panose="02000000000000000000" pitchFamily="50" charset="0"/>
              </a:rPr>
              <a:t> </a:t>
            </a:r>
          </a:p>
          <a:p>
            <a:endParaRPr lang="fr-FR" sz="1728" b="1" i="1" dirty="0">
              <a:latin typeface="Marianne" panose="02000000000000000000" pitchFamily="50" charset="0"/>
            </a:endParaRPr>
          </a:p>
        </p:txBody>
      </p:sp>
      <p:pic>
        <p:nvPicPr>
          <p:cNvPr id="31" name="Image 30" descr="Une image contenant texte, Police, Graphique, blanc&#10;&#10;Le contenu généré par l’IA peut être incorrect.">
            <a:extLst>
              <a:ext uri="{FF2B5EF4-FFF2-40B4-BE49-F238E27FC236}">
                <a16:creationId xmlns:a16="http://schemas.microsoft.com/office/drawing/2014/main" id="{CF3C0C68-1C43-7852-F80E-D14B3329AF0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8102" b="-6498"/>
          <a:stretch/>
        </p:blipFill>
        <p:spPr>
          <a:xfrm>
            <a:off x="141344" y="6241978"/>
            <a:ext cx="358705" cy="423897"/>
          </a:xfrm>
          <a:prstGeom prst="rect">
            <a:avLst/>
          </a:prstGeom>
        </p:spPr>
      </p:pic>
      <p:pic>
        <p:nvPicPr>
          <p:cNvPr id="19" name="Google Shape;79;p16" descr="Macintosh HD:private:var:folders:xx:z2jr1zh940l244mtvmcrk5_m0000gn:T:TemporaryItems:Capture d’écran 2022-11-20 à 23.10.48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634" y="53167"/>
            <a:ext cx="24765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/>
          <p:cNvSpPr/>
          <p:nvPr/>
        </p:nvSpPr>
        <p:spPr>
          <a:xfrm>
            <a:off x="8201675" y="-410841"/>
            <a:ext cx="4309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600" b="1" spc="77" dirty="0">
                <a:solidFill>
                  <a:schemeClr val="bg1"/>
                </a:solidFill>
                <a:latin typeface="Marianne" panose="02000000000000000000" pitchFamily="50" charset="0"/>
              </a:rPr>
              <a:t>1 . 2 . </a:t>
            </a:r>
            <a:r>
              <a:rPr lang="fr-FR" sz="9600" b="1" spc="77" dirty="0">
                <a:solidFill>
                  <a:schemeClr val="accent2"/>
                </a:solidFill>
                <a:latin typeface="Marianne" panose="02000000000000000000" pitchFamily="50" charset="0"/>
              </a:rPr>
              <a:t>3</a:t>
            </a:r>
            <a:endParaRPr lang="fr-FR" sz="9600" b="1" dirty="0">
              <a:solidFill>
                <a:schemeClr val="accent2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2931" y="4571025"/>
            <a:ext cx="4947376" cy="287038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6734" y="1981919"/>
            <a:ext cx="3088149" cy="164289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604003" y="341343"/>
            <a:ext cx="102649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500" spc="77" dirty="0">
                <a:solidFill>
                  <a:srgbClr val="00B05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+</a:t>
            </a:r>
            <a:endParaRPr lang="fr-FR" sz="11500" dirty="0">
              <a:solidFill>
                <a:srgbClr val="00B05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18434" y="3746326"/>
            <a:ext cx="3566449" cy="2244804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F1AE3C7B-B98A-A708-7497-565DD8C98498}"/>
              </a:ext>
            </a:extLst>
          </p:cNvPr>
          <p:cNvGrpSpPr/>
          <p:nvPr/>
        </p:nvGrpSpPr>
        <p:grpSpPr>
          <a:xfrm>
            <a:off x="3296734" y="546319"/>
            <a:ext cx="1037752" cy="612500"/>
            <a:chOff x="3323430" y="1249661"/>
            <a:chExt cx="5410200" cy="3193197"/>
          </a:xfrm>
        </p:grpSpPr>
        <p:sp>
          <p:nvSpPr>
            <p:cNvPr id="22" name="Rectangle : coins arrondis 13">
              <a:extLst>
                <a:ext uri="{FF2B5EF4-FFF2-40B4-BE49-F238E27FC236}">
                  <a16:creationId xmlns:a16="http://schemas.microsoft.com/office/drawing/2014/main" id="{C2FAA20C-B3CE-6348-4E94-1C2198C8E05C}"/>
                </a:ext>
              </a:extLst>
            </p:cNvPr>
            <p:cNvSpPr/>
            <p:nvPr/>
          </p:nvSpPr>
          <p:spPr>
            <a:xfrm>
              <a:off x="3323430" y="1249661"/>
              <a:ext cx="5410200" cy="3193197"/>
            </a:xfrm>
            <a:prstGeom prst="roundRect">
              <a:avLst/>
            </a:prstGeom>
            <a:solidFill>
              <a:srgbClr val="3CB97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8"/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C7AC1C3-EE09-751B-4F49-650C1F048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13543" t="11873" r="13516" b="5963"/>
            <a:stretch/>
          </p:blipFill>
          <p:spPr>
            <a:xfrm>
              <a:off x="3801515" y="1550859"/>
              <a:ext cx="4454032" cy="2590800"/>
            </a:xfrm>
            <a:prstGeom prst="rect">
              <a:avLst/>
            </a:prstGeom>
          </p:spPr>
        </p:pic>
      </p:grpSp>
      <p:sp>
        <p:nvSpPr>
          <p:cNvPr id="2" name="Ellipse 1">
            <a:extLst>
              <a:ext uri="{FF2B5EF4-FFF2-40B4-BE49-F238E27FC236}">
                <a16:creationId xmlns:a16="http://schemas.microsoft.com/office/drawing/2014/main" id="{3CEE13F5-6E7E-9F45-28A7-87F3DDA020D9}"/>
              </a:ext>
            </a:extLst>
          </p:cNvPr>
          <p:cNvSpPr/>
          <p:nvPr/>
        </p:nvSpPr>
        <p:spPr>
          <a:xfrm>
            <a:off x="2107298" y="5763531"/>
            <a:ext cx="176262" cy="1762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6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5901AF3-7ED9-D5F4-3A6A-28605FBEBDF6}"/>
              </a:ext>
            </a:extLst>
          </p:cNvPr>
          <p:cNvSpPr txBox="1"/>
          <p:nvPr/>
        </p:nvSpPr>
        <p:spPr>
          <a:xfrm>
            <a:off x="6612641" y="1972931"/>
            <a:ext cx="5521849" cy="2485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28" dirty="0">
                <a:latin typeface="Marianne" panose="02000000000000000000" pitchFamily="50" charset="0"/>
              </a:rPr>
              <a:t>Après une édition 2026 à Bagnolet (Fonderie de l’image &amp; SAMPLE), </a:t>
            </a:r>
            <a:r>
              <a:rPr lang="fr-FR" sz="1728" b="1" dirty="0">
                <a:latin typeface="Marianne" panose="02000000000000000000" pitchFamily="50" charset="0"/>
              </a:rPr>
              <a:t>le dispositif s’ancre cette année sur Paris : </a:t>
            </a:r>
            <a:r>
              <a:rPr lang="fr-FR" sz="1728" b="1" dirty="0">
                <a:solidFill>
                  <a:srgbClr val="F36C37"/>
                </a:solidFill>
                <a:latin typeface="Marianne" panose="02000000000000000000" pitchFamily="50" charset="0"/>
              </a:rPr>
              <a:t>une déambulation culturelle </a:t>
            </a:r>
            <a:r>
              <a:rPr lang="fr-FR" sz="1728" dirty="0">
                <a:latin typeface="Marianne" panose="02000000000000000000" pitchFamily="50" charset="0"/>
              </a:rPr>
              <a:t>depuis le </a:t>
            </a:r>
            <a:r>
              <a:rPr lang="fr-FR" sz="1728" b="1" dirty="0">
                <a:latin typeface="Marianne" panose="02000000000000000000" pitchFamily="50" charset="0"/>
              </a:rPr>
              <a:t>lycée Guimard </a:t>
            </a:r>
            <a:r>
              <a:rPr lang="fr-FR" sz="1728" dirty="0">
                <a:latin typeface="Marianne" panose="02000000000000000000" pitchFamily="50" charset="0"/>
              </a:rPr>
              <a:t>(micro salon d’orientation &amp; outil numérique) jusqu’au </a:t>
            </a:r>
            <a:r>
              <a:rPr lang="fr-FR" sz="1728" b="1" dirty="0">
                <a:latin typeface="Marianne" panose="02000000000000000000" pitchFamily="50" charset="0"/>
              </a:rPr>
              <a:t>Point Ephémère </a:t>
            </a:r>
            <a:r>
              <a:rPr lang="fr-FR" sz="1728" dirty="0">
                <a:latin typeface="Marianne" panose="02000000000000000000" pitchFamily="50" charset="0"/>
              </a:rPr>
              <a:t>(exposition de DN MADE franciliens diplômés) sera l’occasion d’un enrichissement pour découvrir des sites d’intérêt en utilisant le module  numérique « </a:t>
            </a:r>
            <a:r>
              <a:rPr lang="fr-FR" sz="1728" b="1" dirty="0">
                <a:solidFill>
                  <a:srgbClr val="F36C37"/>
                </a:solidFill>
                <a:latin typeface="Marianne" panose="02000000000000000000" pitchFamily="50" charset="0"/>
              </a:rPr>
              <a:t>le design est partout ! </a:t>
            </a:r>
            <a:r>
              <a:rPr lang="fr-FR" sz="1728" dirty="0">
                <a:latin typeface="Marianne" panose="02000000000000000000" pitchFamily="50" charset="0"/>
              </a:rPr>
              <a:t>».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C7F914F-D07A-2286-CF03-67A363E3AB2E}"/>
              </a:ext>
            </a:extLst>
          </p:cNvPr>
          <p:cNvGrpSpPr/>
          <p:nvPr/>
        </p:nvGrpSpPr>
        <p:grpSpPr>
          <a:xfrm>
            <a:off x="175644" y="1319762"/>
            <a:ext cx="1659152" cy="648363"/>
            <a:chOff x="175644" y="1319762"/>
            <a:chExt cx="1659152" cy="648363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E1B12B2-FEC4-F2FC-8D35-6F1A10EA5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41335" t="14772" r="5982" b="16976"/>
            <a:stretch/>
          </p:blipFill>
          <p:spPr>
            <a:xfrm>
              <a:off x="175644" y="1416531"/>
              <a:ext cx="1659152" cy="55159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72706F-6F53-51BF-695B-58A084110C4E}"/>
                </a:ext>
              </a:extLst>
            </p:cNvPr>
            <p:cNvSpPr/>
            <p:nvPr/>
          </p:nvSpPr>
          <p:spPr>
            <a:xfrm>
              <a:off x="199628" y="1319762"/>
              <a:ext cx="1561422" cy="509582"/>
            </a:xfrm>
            <a:prstGeom prst="rect">
              <a:avLst/>
            </a:prstGeom>
            <a:noFill/>
            <a:ln w="38100">
              <a:solidFill>
                <a:srgbClr val="3CB9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C5A9F0-29F0-7C18-F76A-8D201BFCDF03}"/>
                </a:ext>
              </a:extLst>
            </p:cNvPr>
            <p:cNvSpPr/>
            <p:nvPr/>
          </p:nvSpPr>
          <p:spPr>
            <a:xfrm>
              <a:off x="237396" y="1410316"/>
              <a:ext cx="158508" cy="228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5" name="Ellipse 24">
            <a:extLst>
              <a:ext uri="{FF2B5EF4-FFF2-40B4-BE49-F238E27FC236}">
                <a16:creationId xmlns:a16="http://schemas.microsoft.com/office/drawing/2014/main" id="{4790F19A-44C9-C20F-5656-294A93FB0708}"/>
              </a:ext>
            </a:extLst>
          </p:cNvPr>
          <p:cNvSpPr/>
          <p:nvPr/>
        </p:nvSpPr>
        <p:spPr>
          <a:xfrm>
            <a:off x="1834904" y="6577744"/>
            <a:ext cx="176262" cy="17626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08732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822" y="4458420"/>
            <a:ext cx="2841687" cy="4038187"/>
          </a:xfrm>
          <a:prstGeom prst="rect">
            <a:avLst/>
          </a:prstGeom>
        </p:spPr>
      </p:pic>
      <p:sp>
        <p:nvSpPr>
          <p:cNvPr id="30" name="object 4">
            <a:extLst>
              <a:ext uri="{FF2B5EF4-FFF2-40B4-BE49-F238E27FC236}">
                <a16:creationId xmlns:a16="http://schemas.microsoft.com/office/drawing/2014/main" id="{5B1466E7-9411-7DCF-F46C-3C047A992141}"/>
              </a:ext>
            </a:extLst>
          </p:cNvPr>
          <p:cNvSpPr txBox="1">
            <a:spLocks/>
          </p:cNvSpPr>
          <p:nvPr/>
        </p:nvSpPr>
        <p:spPr>
          <a:xfrm>
            <a:off x="4614719" y="731535"/>
            <a:ext cx="5889404" cy="503510"/>
          </a:xfrm>
          <a:prstGeom prst="rect">
            <a:avLst/>
          </a:prstGeom>
        </p:spPr>
        <p:txBody>
          <a:bodyPr vert="horz" wrap="square" lIns="0" tIns="15849" rIns="0" bIns="0" rtlCol="0">
            <a:spAutoFit/>
          </a:bodyPr>
          <a:lstStyle>
            <a:lvl1pPr>
              <a:defRPr sz="5134" b="0" i="0">
                <a:solidFill>
                  <a:srgbClr val="522317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12192">
              <a:spcBef>
                <a:spcPts val="124"/>
              </a:spcBef>
            </a:pPr>
            <a:r>
              <a:rPr lang="fr-FR" sz="3168" spc="77" dirty="0">
                <a:solidFill>
                  <a:schemeClr val="tx1"/>
                </a:solidFill>
                <a:latin typeface="Marianne" panose="02000000000000000000" pitchFamily="50" charset="0"/>
              </a:rPr>
              <a:t>Ambition MADE 2026-27</a:t>
            </a:r>
          </a:p>
        </p:txBody>
      </p:sp>
      <p:pic>
        <p:nvPicPr>
          <p:cNvPr id="42" name="Image 41" descr="Une image contenant texte, Police, Graphique, blanc&#10;&#10;Le contenu généré par l’IA peut être incorrect.">
            <a:extLst>
              <a:ext uri="{FF2B5EF4-FFF2-40B4-BE49-F238E27FC236}">
                <a16:creationId xmlns:a16="http://schemas.microsoft.com/office/drawing/2014/main" id="{CF3C0C68-1C43-7852-F80E-D14B3329AF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8102" b="-6498"/>
          <a:stretch/>
        </p:blipFill>
        <p:spPr>
          <a:xfrm>
            <a:off x="141344" y="6241978"/>
            <a:ext cx="358705" cy="42389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14DDB91D-D77E-BD71-AB4E-034940F0C119}"/>
              </a:ext>
            </a:extLst>
          </p:cNvPr>
          <p:cNvSpPr txBox="1"/>
          <p:nvPr/>
        </p:nvSpPr>
        <p:spPr>
          <a:xfrm>
            <a:off x="4576922" y="1221327"/>
            <a:ext cx="7646932" cy="85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i="1" dirty="0">
                <a:latin typeface="Marianne" panose="02000000000000000000" pitchFamily="50" charset="0"/>
              </a:rPr>
              <a:t>RDV LES 2 &amp; 3 décembre 2026 !</a:t>
            </a:r>
          </a:p>
          <a:p>
            <a:endParaRPr lang="fr-FR" sz="1728" b="1" i="1" dirty="0">
              <a:latin typeface="Marianne" panose="02000000000000000000" pitchFamily="50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6B18C2-D46E-7771-CF2B-AECACBBF8547}"/>
              </a:ext>
            </a:extLst>
          </p:cNvPr>
          <p:cNvSpPr txBox="1"/>
          <p:nvPr/>
        </p:nvSpPr>
        <p:spPr>
          <a:xfrm>
            <a:off x="5646099" y="2085536"/>
            <a:ext cx="5462290" cy="1953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28" i="1" dirty="0">
                <a:latin typeface="Marianne" panose="02000000000000000000" pitchFamily="50" charset="0"/>
              </a:rPr>
              <a:t>Accueil des groupes sur des créneaux de 2h</a:t>
            </a:r>
          </a:p>
          <a:p>
            <a:r>
              <a:rPr lang="fr-FR" sz="1728" i="1" dirty="0">
                <a:latin typeface="Marianne" panose="02000000000000000000" pitchFamily="50" charset="0"/>
              </a:rPr>
              <a:t>Orientation – déambulation culturelle – exposition</a:t>
            </a:r>
          </a:p>
          <a:p>
            <a:r>
              <a:rPr lang="fr-FR" sz="1728" i="1" dirty="0">
                <a:latin typeface="Marianne" panose="02000000000000000000" pitchFamily="50" charset="0"/>
              </a:rPr>
              <a:t>Inscriptions à venir.</a:t>
            </a:r>
          </a:p>
          <a:p>
            <a:endParaRPr lang="fr-FR" sz="1728" i="1" dirty="0">
              <a:latin typeface="Marianne" panose="02000000000000000000" pitchFamily="50" charset="0"/>
            </a:endParaRPr>
          </a:p>
          <a:p>
            <a:r>
              <a:rPr lang="fr-FR" sz="1728" i="1" dirty="0">
                <a:latin typeface="Marianne" panose="02000000000000000000" pitchFamily="50" charset="0"/>
              </a:rPr>
              <a:t>Et n’oubliez pas !!</a:t>
            </a:r>
          </a:p>
          <a:p>
            <a:endParaRPr lang="fr-FR" sz="1728" dirty="0">
              <a:latin typeface="Marianne" panose="02000000000000000000" pitchFamily="50" charset="0"/>
            </a:endParaRPr>
          </a:p>
          <a:p>
            <a:endParaRPr lang="fr-FR" sz="1728" b="1" dirty="0">
              <a:solidFill>
                <a:srgbClr val="002060"/>
              </a:solidFill>
              <a:latin typeface="Marianne" panose="02000000000000000000" pitchFamily="50" charset="0"/>
            </a:endParaRPr>
          </a:p>
        </p:txBody>
      </p:sp>
      <p:pic>
        <p:nvPicPr>
          <p:cNvPr id="31" name="Image 30" descr="Une image contenant texte, Police, Graphique, blanc&#10;&#10;Le contenu généré par l’IA peut être incorrect.">
            <a:extLst>
              <a:ext uri="{FF2B5EF4-FFF2-40B4-BE49-F238E27FC236}">
                <a16:creationId xmlns:a16="http://schemas.microsoft.com/office/drawing/2014/main" id="{CF3C0C68-1C43-7852-F80E-D14B3329AF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8102" b="-6498"/>
          <a:stretch/>
        </p:blipFill>
        <p:spPr>
          <a:xfrm>
            <a:off x="141344" y="6241978"/>
            <a:ext cx="358705" cy="423897"/>
          </a:xfrm>
          <a:prstGeom prst="rect">
            <a:avLst/>
          </a:prstGeom>
        </p:spPr>
      </p:pic>
      <p:pic>
        <p:nvPicPr>
          <p:cNvPr id="19" name="Google Shape;79;p16" descr="Macintosh HD:private:var:folders:xx:z2jr1zh940l244mtvmcrk5_m0000gn:T:TemporaryItems:Capture d’écran 2022-11-20 à 23.10.4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634" y="53167"/>
            <a:ext cx="24765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/>
          <p:cNvSpPr/>
          <p:nvPr/>
        </p:nvSpPr>
        <p:spPr>
          <a:xfrm>
            <a:off x="8201675" y="-410841"/>
            <a:ext cx="4309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600" b="1" spc="77" dirty="0">
                <a:solidFill>
                  <a:schemeClr val="bg1"/>
                </a:solidFill>
                <a:latin typeface="Marianne" panose="02000000000000000000" pitchFamily="50" charset="0"/>
              </a:rPr>
              <a:t>1 . 2 . </a:t>
            </a:r>
            <a:r>
              <a:rPr lang="fr-FR" sz="9600" b="1" spc="77" dirty="0">
                <a:solidFill>
                  <a:schemeClr val="accent2"/>
                </a:solidFill>
                <a:latin typeface="Marianne" panose="02000000000000000000" pitchFamily="50" charset="0"/>
              </a:rPr>
              <a:t>3</a:t>
            </a:r>
            <a:endParaRPr lang="fr-FR" sz="9600" b="1" dirty="0">
              <a:solidFill>
                <a:schemeClr val="accent2"/>
              </a:solidFill>
            </a:endParaRPr>
          </a:p>
        </p:txBody>
      </p:sp>
      <p:pic>
        <p:nvPicPr>
          <p:cNvPr id="8" name="Image 7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8957" y="3780306"/>
            <a:ext cx="3600003" cy="219740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2604003" y="341343"/>
            <a:ext cx="102649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1500" spc="77" dirty="0">
                <a:solidFill>
                  <a:srgbClr val="00B05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+</a:t>
            </a:r>
            <a:endParaRPr lang="fr-FR" sz="11500" dirty="0">
              <a:solidFill>
                <a:srgbClr val="00B05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42934" y="1341413"/>
            <a:ext cx="3116334" cy="213058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9"/>
          <a:srcRect t="16734" r="24815" b="-351"/>
          <a:stretch/>
        </p:blipFill>
        <p:spPr>
          <a:xfrm>
            <a:off x="3207699" y="1850455"/>
            <a:ext cx="2304101" cy="184053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10"/>
          <a:srcRect t="13290"/>
          <a:stretch/>
        </p:blipFill>
        <p:spPr>
          <a:xfrm>
            <a:off x="-464842" y="3722658"/>
            <a:ext cx="3124636" cy="2255052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F1AE3C7B-B98A-A708-7497-565DD8C98498}"/>
              </a:ext>
            </a:extLst>
          </p:cNvPr>
          <p:cNvGrpSpPr/>
          <p:nvPr/>
        </p:nvGrpSpPr>
        <p:grpSpPr>
          <a:xfrm>
            <a:off x="3296734" y="546319"/>
            <a:ext cx="1037752" cy="612500"/>
            <a:chOff x="3323430" y="1249661"/>
            <a:chExt cx="5410200" cy="3193197"/>
          </a:xfrm>
        </p:grpSpPr>
        <p:sp>
          <p:nvSpPr>
            <p:cNvPr id="22" name="Rectangle : coins arrondis 13">
              <a:extLst>
                <a:ext uri="{FF2B5EF4-FFF2-40B4-BE49-F238E27FC236}">
                  <a16:creationId xmlns:a16="http://schemas.microsoft.com/office/drawing/2014/main" id="{C2FAA20C-B3CE-6348-4E94-1C2198C8E05C}"/>
                </a:ext>
              </a:extLst>
            </p:cNvPr>
            <p:cNvSpPr/>
            <p:nvPr/>
          </p:nvSpPr>
          <p:spPr>
            <a:xfrm>
              <a:off x="3323430" y="1249661"/>
              <a:ext cx="5410200" cy="3193197"/>
            </a:xfrm>
            <a:prstGeom prst="roundRect">
              <a:avLst/>
            </a:prstGeom>
            <a:solidFill>
              <a:srgbClr val="3CB97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8"/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C7AC1C3-EE09-751B-4F49-650C1F048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13543" t="11873" r="13516" b="5963"/>
            <a:stretch/>
          </p:blipFill>
          <p:spPr>
            <a:xfrm>
              <a:off x="3801515" y="1550859"/>
              <a:ext cx="4454032" cy="2590800"/>
            </a:xfrm>
            <a:prstGeom prst="rect">
              <a:avLst/>
            </a:prstGeom>
          </p:spPr>
        </p:pic>
      </p:grpSp>
      <p:pic>
        <p:nvPicPr>
          <p:cNvPr id="13" name="Image 12">
            <a:hlinkClick r:id="rId12" action="ppaction://hlinkfile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89443" y="5867616"/>
            <a:ext cx="3653257" cy="697547"/>
          </a:xfrm>
          <a:prstGeom prst="rect">
            <a:avLst/>
          </a:prstGeom>
        </p:spPr>
      </p:pic>
      <p:pic>
        <p:nvPicPr>
          <p:cNvPr id="14" name="Image 13">
            <a:hlinkClick r:id="rId14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73075" y="4749048"/>
            <a:ext cx="2758017" cy="1041917"/>
          </a:xfrm>
          <a:prstGeom prst="rect">
            <a:avLst/>
          </a:prstGeom>
        </p:spPr>
      </p:pic>
      <p:pic>
        <p:nvPicPr>
          <p:cNvPr id="15" name="Image 14">
            <a:hlinkClick r:id="rId16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55011" y="3198186"/>
            <a:ext cx="3445725" cy="146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387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2090</TotalTime>
  <Words>413</Words>
  <Application>Microsoft Office PowerPoint</Application>
  <PresentationFormat>Grand écran</PresentationFormat>
  <Paragraphs>78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Liberation Serif</vt:lpstr>
      <vt:lpstr>Marianne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egourdy-blenia</dc:creator>
  <cp:lastModifiedBy>Philippe Langlois</cp:lastModifiedBy>
  <cp:revision>39</cp:revision>
  <dcterms:created xsi:type="dcterms:W3CDTF">2026-03-04T16:39:34Z</dcterms:created>
  <dcterms:modified xsi:type="dcterms:W3CDTF">2026-09-24T16:07:13Z</dcterms:modified>
</cp:coreProperties>
</file>