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handoutMasterIdLst>
    <p:handoutMasterId r:id="rId21"/>
  </p:handoutMasterIdLst>
  <p:sldIdLst>
    <p:sldId id="257" r:id="rId2"/>
    <p:sldId id="363" r:id="rId3"/>
    <p:sldId id="377" r:id="rId4"/>
    <p:sldId id="371" r:id="rId5"/>
    <p:sldId id="378" r:id="rId6"/>
    <p:sldId id="380" r:id="rId7"/>
    <p:sldId id="382" r:id="rId8"/>
    <p:sldId id="381" r:id="rId9"/>
    <p:sldId id="383" r:id="rId10"/>
    <p:sldId id="379" r:id="rId11"/>
    <p:sldId id="373" r:id="rId12"/>
    <p:sldId id="376" r:id="rId13"/>
    <p:sldId id="374" r:id="rId14"/>
    <p:sldId id="384" r:id="rId15"/>
    <p:sldId id="385" r:id="rId16"/>
    <p:sldId id="386" r:id="rId17"/>
    <p:sldId id="387" r:id="rId18"/>
    <p:sldId id="388" r:id="rId19"/>
  </p:sldIdLst>
  <p:sldSz cx="12192000" cy="6858000"/>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EB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951"/>
    <p:restoredTop sz="94729"/>
  </p:normalViewPr>
  <p:slideViewPr>
    <p:cSldViewPr snapToGrid="0">
      <p:cViewPr varScale="1">
        <p:scale>
          <a:sx n="68" d="100"/>
          <a:sy n="68" d="100"/>
        </p:scale>
        <p:origin x="534" y="7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2D855C54-3705-4B17-8CCB-5FAD8928BA84}"/>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r>
              <a:rPr lang="fr-FR"/>
              <a:t>DRAFPIC</a:t>
            </a:r>
          </a:p>
        </p:txBody>
      </p:sp>
      <p:sp>
        <p:nvSpPr>
          <p:cNvPr id="3" name="Espace réservé de la date 2">
            <a:extLst>
              <a:ext uri="{FF2B5EF4-FFF2-40B4-BE49-F238E27FC236}">
                <a16:creationId xmlns:a16="http://schemas.microsoft.com/office/drawing/2014/main" id="{B17C8BDA-758C-441D-ACA2-E2A5BC09BE6E}"/>
              </a:ext>
            </a:extLst>
          </p:cNvPr>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2A0F0E0B-4408-4C1E-B576-363C51330D42}" type="datetimeFigureOut">
              <a:rPr lang="fr-FR" smtClean="0"/>
              <a:t>13/09/2024</a:t>
            </a:fld>
            <a:endParaRPr lang="fr-FR"/>
          </a:p>
        </p:txBody>
      </p:sp>
      <p:sp>
        <p:nvSpPr>
          <p:cNvPr id="4" name="Espace réservé du pied de page 3">
            <a:extLst>
              <a:ext uri="{FF2B5EF4-FFF2-40B4-BE49-F238E27FC236}">
                <a16:creationId xmlns:a16="http://schemas.microsoft.com/office/drawing/2014/main" id="{E45696A5-8FD9-4067-BAE9-6142B47E6963}"/>
              </a:ext>
            </a:extLst>
          </p:cNvPr>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3655D040-F1A0-4445-B94A-253629A0D21E}"/>
              </a:ext>
            </a:extLst>
          </p:cNvPr>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D66B6783-A0F0-4B1B-B4EA-82F02892256D}" type="slidenum">
              <a:rPr lang="fr-FR" smtClean="0"/>
              <a:t>‹N°›</a:t>
            </a:fld>
            <a:endParaRPr lang="fr-FR"/>
          </a:p>
        </p:txBody>
      </p:sp>
    </p:spTree>
    <p:extLst>
      <p:ext uri="{BB962C8B-B14F-4D97-AF65-F5344CB8AC3E}">
        <p14:creationId xmlns:p14="http://schemas.microsoft.com/office/powerpoint/2010/main" val="1708398734"/>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r>
              <a:rPr lang="fr-FR"/>
              <a:t>DRAFPIC</a:t>
            </a:r>
          </a:p>
        </p:txBody>
      </p:sp>
      <p:sp>
        <p:nvSpPr>
          <p:cNvPr id="3" name="Espace réservé de la date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2583BA5B-C0F1-46F0-92D1-8E454FB948B7}" type="datetimeFigureOut">
              <a:rPr lang="fr-FR" smtClean="0"/>
              <a:t>13/09/2024</a:t>
            </a:fld>
            <a:endParaRPr lang="fr-FR"/>
          </a:p>
        </p:txBody>
      </p:sp>
      <p:sp>
        <p:nvSpPr>
          <p:cNvPr id="4" name="Espace réservé de l'image des diapositives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515ABE2B-EF07-4341-AFC3-CFD6233B42E9}" type="slidenum">
              <a:rPr lang="fr-FR" smtClean="0"/>
              <a:t>‹N°›</a:t>
            </a:fld>
            <a:endParaRPr lang="fr-FR"/>
          </a:p>
        </p:txBody>
      </p:sp>
    </p:spTree>
    <p:extLst>
      <p:ext uri="{BB962C8B-B14F-4D97-AF65-F5344CB8AC3E}">
        <p14:creationId xmlns:p14="http://schemas.microsoft.com/office/powerpoint/2010/main" val="62357071"/>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838200" y="1230647"/>
            <a:ext cx="9144000" cy="2387600"/>
          </a:xfrm>
        </p:spPr>
        <p:txBody>
          <a:bodyPr anchor="b"/>
          <a:lstStyle>
            <a:lvl1pPr algn="l">
              <a:defRPr sz="6000"/>
            </a:lvl1pPr>
          </a:lstStyle>
          <a:p>
            <a:r>
              <a:rPr lang="fr-FR"/>
              <a:t>Modifiez le style du titre</a:t>
            </a:r>
          </a:p>
        </p:txBody>
      </p:sp>
      <p:sp>
        <p:nvSpPr>
          <p:cNvPr id="3" name="Sous-titre 2"/>
          <p:cNvSpPr>
            <a:spLocks noGrp="1"/>
          </p:cNvSpPr>
          <p:nvPr>
            <p:ph type="subTitle" idx="1"/>
          </p:nvPr>
        </p:nvSpPr>
        <p:spPr>
          <a:xfrm>
            <a:off x="838200" y="3710322"/>
            <a:ext cx="9144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p>
        </p:txBody>
      </p:sp>
      <p:sp>
        <p:nvSpPr>
          <p:cNvPr id="4" name="Espace réservé de la date 3"/>
          <p:cNvSpPr>
            <a:spLocks noGrp="1"/>
          </p:cNvSpPr>
          <p:nvPr>
            <p:ph type="dt" sz="half" idx="10"/>
          </p:nvPr>
        </p:nvSpPr>
        <p:spPr/>
        <p:txBody>
          <a:bodyPr/>
          <a:lstStyle/>
          <a:p>
            <a:fld id="{E1C946A4-9326-4107-8791-28195D769357}" type="datetime1">
              <a:rPr lang="fr-FR" smtClean="0"/>
              <a:t>13/09/2024</a:t>
            </a:fld>
            <a:endParaRPr lang="fr-FR"/>
          </a:p>
        </p:txBody>
      </p:sp>
      <p:sp>
        <p:nvSpPr>
          <p:cNvPr id="5" name="Espace réservé du pied de page 4"/>
          <p:cNvSpPr>
            <a:spLocks noGrp="1"/>
          </p:cNvSpPr>
          <p:nvPr>
            <p:ph type="ftr" sz="quarter" idx="11"/>
          </p:nvPr>
        </p:nvSpPr>
        <p:spPr>
          <a:xfrm>
            <a:off x="4165600" y="6369050"/>
            <a:ext cx="4114800" cy="365125"/>
          </a:xfrm>
        </p:spPr>
        <p:txBody>
          <a:bodyPr/>
          <a:lstStyle>
            <a:lvl1pPr>
              <a:defRPr/>
            </a:lvl1pPr>
          </a:lstStyle>
          <a:p>
            <a:r>
              <a:rPr lang="fr-FR"/>
              <a:t>Transformation carte FPI RS 2025 et suivantes</a:t>
            </a:r>
          </a:p>
        </p:txBody>
      </p:sp>
      <p:sp>
        <p:nvSpPr>
          <p:cNvPr id="6" name="Espace réservé du numéro de diapositive 5"/>
          <p:cNvSpPr>
            <a:spLocks noGrp="1"/>
          </p:cNvSpPr>
          <p:nvPr>
            <p:ph type="sldNum" sz="quarter" idx="12"/>
          </p:nvPr>
        </p:nvSpPr>
        <p:spPr/>
        <p:txBody>
          <a:bodyPr/>
          <a:lstStyle/>
          <a:p>
            <a:fld id="{B70216BF-BFF5-4EFB-BA43-9745EF2C456E}" type="slidenum">
              <a:rPr lang="fr-FR" smtClean="0"/>
              <a:t>‹N°›</a:t>
            </a:fld>
            <a:endParaRPr lang="fr-FR"/>
          </a:p>
        </p:txBody>
      </p:sp>
    </p:spTree>
    <p:extLst>
      <p:ext uri="{BB962C8B-B14F-4D97-AF65-F5344CB8AC3E}">
        <p14:creationId xmlns:p14="http://schemas.microsoft.com/office/powerpoint/2010/main" val="21224899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9C05A0AF-FC33-48FB-8A1A-1F75D814AEE1}" type="datetime1">
              <a:rPr lang="fr-FR" smtClean="0"/>
              <a:t>13/09/2024</a:t>
            </a:fld>
            <a:endParaRPr lang="fr-FR"/>
          </a:p>
        </p:txBody>
      </p:sp>
      <p:sp>
        <p:nvSpPr>
          <p:cNvPr id="5" name="Espace réservé du pied de page 4"/>
          <p:cNvSpPr>
            <a:spLocks noGrp="1"/>
          </p:cNvSpPr>
          <p:nvPr>
            <p:ph type="ftr" sz="quarter" idx="11"/>
          </p:nvPr>
        </p:nvSpPr>
        <p:spPr/>
        <p:txBody>
          <a:bodyPr/>
          <a:lstStyle/>
          <a:p>
            <a:r>
              <a:rPr lang="fr-FR"/>
              <a:t>Transformation carte FPI RS 2025 et suivantes</a:t>
            </a:r>
          </a:p>
        </p:txBody>
      </p:sp>
      <p:sp>
        <p:nvSpPr>
          <p:cNvPr id="6" name="Espace réservé du numéro de diapositive 5"/>
          <p:cNvSpPr>
            <a:spLocks noGrp="1"/>
          </p:cNvSpPr>
          <p:nvPr>
            <p:ph type="sldNum" sz="quarter" idx="12"/>
          </p:nvPr>
        </p:nvSpPr>
        <p:spPr/>
        <p:txBody>
          <a:bodyPr/>
          <a:lstStyle/>
          <a:p>
            <a:fld id="{B70216BF-BFF5-4EFB-BA43-9745EF2C456E}" type="slidenum">
              <a:rPr lang="fr-FR" smtClean="0"/>
              <a:t>‹N°›</a:t>
            </a:fld>
            <a:endParaRPr lang="fr-FR"/>
          </a:p>
        </p:txBody>
      </p:sp>
    </p:spTree>
    <p:extLst>
      <p:ext uri="{BB962C8B-B14F-4D97-AF65-F5344CB8AC3E}">
        <p14:creationId xmlns:p14="http://schemas.microsoft.com/office/powerpoint/2010/main" val="4226571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A8EE6C94-58E2-4073-B9F9-EA254C4A734E}" type="datetime1">
              <a:rPr lang="fr-FR" smtClean="0"/>
              <a:t>13/09/2024</a:t>
            </a:fld>
            <a:endParaRPr lang="fr-FR"/>
          </a:p>
        </p:txBody>
      </p:sp>
      <p:sp>
        <p:nvSpPr>
          <p:cNvPr id="5" name="Espace réservé du pied de page 4"/>
          <p:cNvSpPr>
            <a:spLocks noGrp="1"/>
          </p:cNvSpPr>
          <p:nvPr>
            <p:ph type="ftr" sz="quarter" idx="11"/>
          </p:nvPr>
        </p:nvSpPr>
        <p:spPr/>
        <p:txBody>
          <a:bodyPr/>
          <a:lstStyle/>
          <a:p>
            <a:r>
              <a:rPr lang="fr-FR"/>
              <a:t>Transformation carte FPI RS 2025 et suivantes</a:t>
            </a:r>
          </a:p>
        </p:txBody>
      </p:sp>
      <p:sp>
        <p:nvSpPr>
          <p:cNvPr id="6" name="Espace réservé du numéro de diapositive 5"/>
          <p:cNvSpPr>
            <a:spLocks noGrp="1"/>
          </p:cNvSpPr>
          <p:nvPr>
            <p:ph type="sldNum" sz="quarter" idx="12"/>
          </p:nvPr>
        </p:nvSpPr>
        <p:spPr/>
        <p:txBody>
          <a:bodyPr/>
          <a:lstStyle/>
          <a:p>
            <a:fld id="{B70216BF-BFF5-4EFB-BA43-9745EF2C456E}" type="slidenum">
              <a:rPr lang="fr-FR" smtClean="0"/>
              <a:t>‹N°›</a:t>
            </a:fld>
            <a:endParaRPr lang="fr-FR"/>
          </a:p>
        </p:txBody>
      </p:sp>
    </p:spTree>
    <p:extLst>
      <p:ext uri="{BB962C8B-B14F-4D97-AF65-F5344CB8AC3E}">
        <p14:creationId xmlns:p14="http://schemas.microsoft.com/office/powerpoint/2010/main" val="37195317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AC60A9E1-B110-4E54-A22C-F2E3CDBEC1DB}" type="datetime1">
              <a:rPr lang="fr-FR" smtClean="0"/>
              <a:t>13/09/2024</a:t>
            </a:fld>
            <a:endParaRPr lang="fr-FR"/>
          </a:p>
        </p:txBody>
      </p:sp>
      <p:sp>
        <p:nvSpPr>
          <p:cNvPr id="5" name="Espace réservé du pied de page 4"/>
          <p:cNvSpPr>
            <a:spLocks noGrp="1"/>
          </p:cNvSpPr>
          <p:nvPr>
            <p:ph type="ftr" sz="quarter" idx="11"/>
          </p:nvPr>
        </p:nvSpPr>
        <p:spPr/>
        <p:txBody>
          <a:bodyPr/>
          <a:lstStyle>
            <a:lvl1pPr>
              <a:defRPr/>
            </a:lvl1pPr>
          </a:lstStyle>
          <a:p>
            <a:r>
              <a:rPr lang="fr-FR"/>
              <a:t>Transformation carte FPI RS 2025 et suivantes</a:t>
            </a:r>
          </a:p>
        </p:txBody>
      </p:sp>
      <p:sp>
        <p:nvSpPr>
          <p:cNvPr id="6" name="Espace réservé du numéro de diapositive 5"/>
          <p:cNvSpPr>
            <a:spLocks noGrp="1"/>
          </p:cNvSpPr>
          <p:nvPr>
            <p:ph type="sldNum" sz="quarter" idx="12"/>
          </p:nvPr>
        </p:nvSpPr>
        <p:spPr/>
        <p:txBody>
          <a:bodyPr/>
          <a:lstStyle/>
          <a:p>
            <a:fld id="{B70216BF-BFF5-4EFB-BA43-9745EF2C456E}" type="slidenum">
              <a:rPr lang="fr-FR" smtClean="0"/>
              <a:t>‹N°›</a:t>
            </a:fld>
            <a:endParaRPr lang="fr-FR"/>
          </a:p>
        </p:txBody>
      </p:sp>
    </p:spTree>
    <p:extLst>
      <p:ext uri="{BB962C8B-B14F-4D97-AF65-F5344CB8AC3E}">
        <p14:creationId xmlns:p14="http://schemas.microsoft.com/office/powerpoint/2010/main" val="3994965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7" name="Rectangle 6"/>
          <p:cNvSpPr/>
          <p:nvPr/>
        </p:nvSpPr>
        <p:spPr>
          <a:xfrm>
            <a:off x="0" y="1046747"/>
            <a:ext cx="12192000" cy="58112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1"/>
              </a:solidFill>
            </a:endParaRPr>
          </a:p>
        </p:txBody>
      </p:sp>
      <p:sp>
        <p:nvSpPr>
          <p:cNvPr id="2" name="Titre 1"/>
          <p:cNvSpPr>
            <a:spLocks noGrp="1"/>
          </p:cNvSpPr>
          <p:nvPr>
            <p:ph type="title"/>
          </p:nvPr>
        </p:nvSpPr>
        <p:spPr>
          <a:xfrm>
            <a:off x="831850" y="1709738"/>
            <a:ext cx="10515600" cy="2852737"/>
          </a:xfrm>
        </p:spPr>
        <p:txBody>
          <a:bodyPr anchor="b"/>
          <a:lstStyle>
            <a:lvl1pPr>
              <a:defRPr sz="6000">
                <a:solidFill>
                  <a:schemeClr val="bg1"/>
                </a:solidFill>
              </a:defRPr>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lvl1pPr>
              <a:defRPr>
                <a:solidFill>
                  <a:schemeClr val="bg1"/>
                </a:solidFill>
              </a:defRPr>
            </a:lvl1pPr>
          </a:lstStyle>
          <a:p>
            <a:fld id="{97FD5FA7-EC8B-4B8C-8975-FAFE162A172B}" type="datetime1">
              <a:rPr lang="fr-FR" smtClean="0"/>
              <a:t>13/09/2024</a:t>
            </a:fld>
            <a:endParaRPr lang="fr-FR"/>
          </a:p>
        </p:txBody>
      </p:sp>
      <p:sp>
        <p:nvSpPr>
          <p:cNvPr id="5" name="Espace réservé du pied de page 4"/>
          <p:cNvSpPr>
            <a:spLocks noGrp="1"/>
          </p:cNvSpPr>
          <p:nvPr>
            <p:ph type="ftr" sz="quarter" idx="11"/>
          </p:nvPr>
        </p:nvSpPr>
        <p:spPr/>
        <p:txBody>
          <a:bodyPr/>
          <a:lstStyle>
            <a:lvl1pPr>
              <a:defRPr>
                <a:solidFill>
                  <a:schemeClr val="bg1"/>
                </a:solidFill>
              </a:defRPr>
            </a:lvl1pPr>
          </a:lstStyle>
          <a:p>
            <a:r>
              <a:rPr lang="fr-FR"/>
              <a:t>Transformation carte FPI RS 2025 et suivantes</a:t>
            </a:r>
          </a:p>
        </p:txBody>
      </p:sp>
      <p:sp>
        <p:nvSpPr>
          <p:cNvPr id="6" name="Espace réservé du numéro de diapositive 5"/>
          <p:cNvSpPr>
            <a:spLocks noGrp="1"/>
          </p:cNvSpPr>
          <p:nvPr>
            <p:ph type="sldNum" sz="quarter" idx="12"/>
          </p:nvPr>
        </p:nvSpPr>
        <p:spPr/>
        <p:txBody>
          <a:bodyPr/>
          <a:lstStyle>
            <a:lvl1pPr>
              <a:defRPr>
                <a:solidFill>
                  <a:schemeClr val="bg1"/>
                </a:solidFill>
              </a:defRPr>
            </a:lvl1pPr>
          </a:lstStyle>
          <a:p>
            <a:fld id="{B70216BF-BFF5-4EFB-BA43-9745EF2C456E}" type="slidenum">
              <a:rPr lang="fr-FR" smtClean="0"/>
              <a:t>‹N°›</a:t>
            </a:fld>
            <a:endParaRPr lang="fr-FR"/>
          </a:p>
        </p:txBody>
      </p:sp>
    </p:spTree>
    <p:extLst>
      <p:ext uri="{BB962C8B-B14F-4D97-AF65-F5344CB8AC3E}">
        <p14:creationId xmlns:p14="http://schemas.microsoft.com/office/powerpoint/2010/main" val="17683036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E60B14E8-3DBF-4FDC-90B1-46C4BFB8CB98}" type="datetime1">
              <a:rPr lang="fr-FR" smtClean="0"/>
              <a:t>13/09/2024</a:t>
            </a:fld>
            <a:endParaRPr lang="fr-FR"/>
          </a:p>
        </p:txBody>
      </p:sp>
      <p:sp>
        <p:nvSpPr>
          <p:cNvPr id="6" name="Espace réservé du pied de page 5"/>
          <p:cNvSpPr>
            <a:spLocks noGrp="1"/>
          </p:cNvSpPr>
          <p:nvPr>
            <p:ph type="ftr" sz="quarter" idx="11"/>
          </p:nvPr>
        </p:nvSpPr>
        <p:spPr/>
        <p:txBody>
          <a:bodyPr/>
          <a:lstStyle/>
          <a:p>
            <a:r>
              <a:rPr lang="fr-FR"/>
              <a:t>Transformation carte FPI RS 2025 et suivantes</a:t>
            </a:r>
          </a:p>
        </p:txBody>
      </p:sp>
      <p:sp>
        <p:nvSpPr>
          <p:cNvPr id="7" name="Espace réservé du numéro de diapositive 6"/>
          <p:cNvSpPr>
            <a:spLocks noGrp="1"/>
          </p:cNvSpPr>
          <p:nvPr>
            <p:ph type="sldNum" sz="quarter" idx="12"/>
          </p:nvPr>
        </p:nvSpPr>
        <p:spPr/>
        <p:txBody>
          <a:bodyPr/>
          <a:lstStyle/>
          <a:p>
            <a:fld id="{B70216BF-BFF5-4EFB-BA43-9745EF2C456E}" type="slidenum">
              <a:rPr lang="fr-FR" smtClean="0"/>
              <a:t>‹N°›</a:t>
            </a:fld>
            <a:endParaRPr lang="fr-FR"/>
          </a:p>
        </p:txBody>
      </p:sp>
    </p:spTree>
    <p:extLst>
      <p:ext uri="{BB962C8B-B14F-4D97-AF65-F5344CB8AC3E}">
        <p14:creationId xmlns:p14="http://schemas.microsoft.com/office/powerpoint/2010/main" val="17390765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23C225D8-B463-4F47-91AB-B1F6C7AD1B8F}" type="datetime1">
              <a:rPr lang="fr-FR" smtClean="0"/>
              <a:t>13/09/2024</a:t>
            </a:fld>
            <a:endParaRPr lang="fr-FR"/>
          </a:p>
        </p:txBody>
      </p:sp>
      <p:sp>
        <p:nvSpPr>
          <p:cNvPr id="8" name="Espace réservé du pied de page 7"/>
          <p:cNvSpPr>
            <a:spLocks noGrp="1"/>
          </p:cNvSpPr>
          <p:nvPr>
            <p:ph type="ftr" sz="quarter" idx="11"/>
          </p:nvPr>
        </p:nvSpPr>
        <p:spPr/>
        <p:txBody>
          <a:bodyPr/>
          <a:lstStyle/>
          <a:p>
            <a:r>
              <a:rPr lang="fr-FR"/>
              <a:t>Transformation carte FPI RS 2025 et suivantes</a:t>
            </a:r>
          </a:p>
        </p:txBody>
      </p:sp>
      <p:sp>
        <p:nvSpPr>
          <p:cNvPr id="9" name="Espace réservé du numéro de diapositive 8"/>
          <p:cNvSpPr>
            <a:spLocks noGrp="1"/>
          </p:cNvSpPr>
          <p:nvPr>
            <p:ph type="sldNum" sz="quarter" idx="12"/>
          </p:nvPr>
        </p:nvSpPr>
        <p:spPr/>
        <p:txBody>
          <a:bodyPr/>
          <a:lstStyle/>
          <a:p>
            <a:fld id="{B70216BF-BFF5-4EFB-BA43-9745EF2C456E}" type="slidenum">
              <a:rPr lang="fr-FR" smtClean="0"/>
              <a:t>‹N°›</a:t>
            </a:fld>
            <a:endParaRPr lang="fr-FR"/>
          </a:p>
        </p:txBody>
      </p:sp>
    </p:spTree>
    <p:extLst>
      <p:ext uri="{BB962C8B-B14F-4D97-AF65-F5344CB8AC3E}">
        <p14:creationId xmlns:p14="http://schemas.microsoft.com/office/powerpoint/2010/main" val="1681225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E33EBA23-F4A0-48E3-BF97-FDC1BE90099E}" type="datetime1">
              <a:rPr lang="fr-FR" smtClean="0"/>
              <a:t>13/09/2024</a:t>
            </a:fld>
            <a:endParaRPr lang="fr-FR"/>
          </a:p>
        </p:txBody>
      </p:sp>
      <p:sp>
        <p:nvSpPr>
          <p:cNvPr id="4" name="Espace réservé du pied de page 3"/>
          <p:cNvSpPr>
            <a:spLocks noGrp="1"/>
          </p:cNvSpPr>
          <p:nvPr>
            <p:ph type="ftr" sz="quarter" idx="11"/>
          </p:nvPr>
        </p:nvSpPr>
        <p:spPr/>
        <p:txBody>
          <a:bodyPr/>
          <a:lstStyle/>
          <a:p>
            <a:r>
              <a:rPr lang="fr-FR"/>
              <a:t>Transformation carte FPI RS 2025 et suivantes</a:t>
            </a:r>
          </a:p>
        </p:txBody>
      </p:sp>
      <p:sp>
        <p:nvSpPr>
          <p:cNvPr id="5" name="Espace réservé du numéro de diapositive 4"/>
          <p:cNvSpPr>
            <a:spLocks noGrp="1"/>
          </p:cNvSpPr>
          <p:nvPr>
            <p:ph type="sldNum" sz="quarter" idx="12"/>
          </p:nvPr>
        </p:nvSpPr>
        <p:spPr/>
        <p:txBody>
          <a:bodyPr/>
          <a:lstStyle/>
          <a:p>
            <a:fld id="{B70216BF-BFF5-4EFB-BA43-9745EF2C456E}" type="slidenum">
              <a:rPr lang="fr-FR" smtClean="0"/>
              <a:t>‹N°›</a:t>
            </a:fld>
            <a:endParaRPr lang="fr-FR"/>
          </a:p>
        </p:txBody>
      </p:sp>
    </p:spTree>
    <p:extLst>
      <p:ext uri="{BB962C8B-B14F-4D97-AF65-F5344CB8AC3E}">
        <p14:creationId xmlns:p14="http://schemas.microsoft.com/office/powerpoint/2010/main" val="5221772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700A1E0A-2E53-408E-AE22-41AF69BC0D91}" type="datetime1">
              <a:rPr lang="fr-FR" smtClean="0"/>
              <a:t>13/09/2024</a:t>
            </a:fld>
            <a:endParaRPr lang="fr-FR"/>
          </a:p>
        </p:txBody>
      </p:sp>
      <p:sp>
        <p:nvSpPr>
          <p:cNvPr id="3" name="Espace réservé du pied de page 2"/>
          <p:cNvSpPr>
            <a:spLocks noGrp="1"/>
          </p:cNvSpPr>
          <p:nvPr>
            <p:ph type="ftr" sz="quarter" idx="11"/>
          </p:nvPr>
        </p:nvSpPr>
        <p:spPr/>
        <p:txBody>
          <a:bodyPr/>
          <a:lstStyle/>
          <a:p>
            <a:r>
              <a:rPr lang="fr-FR"/>
              <a:t>Transformation carte FPI RS 2025 et suivantes</a:t>
            </a:r>
          </a:p>
        </p:txBody>
      </p:sp>
      <p:sp>
        <p:nvSpPr>
          <p:cNvPr id="4" name="Espace réservé du numéro de diapositive 3"/>
          <p:cNvSpPr>
            <a:spLocks noGrp="1"/>
          </p:cNvSpPr>
          <p:nvPr>
            <p:ph type="sldNum" sz="quarter" idx="12"/>
          </p:nvPr>
        </p:nvSpPr>
        <p:spPr/>
        <p:txBody>
          <a:bodyPr/>
          <a:lstStyle/>
          <a:p>
            <a:fld id="{B70216BF-BFF5-4EFB-BA43-9745EF2C456E}" type="slidenum">
              <a:rPr lang="fr-FR" smtClean="0"/>
              <a:t>‹N°›</a:t>
            </a:fld>
            <a:endParaRPr lang="fr-FR"/>
          </a:p>
        </p:txBody>
      </p:sp>
    </p:spTree>
    <p:extLst>
      <p:ext uri="{BB962C8B-B14F-4D97-AF65-F5344CB8AC3E}">
        <p14:creationId xmlns:p14="http://schemas.microsoft.com/office/powerpoint/2010/main" val="1228037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F34C9BDE-269F-4036-A408-4A17CDFC05C3}" type="datetime1">
              <a:rPr lang="fr-FR" smtClean="0"/>
              <a:t>13/09/2024</a:t>
            </a:fld>
            <a:endParaRPr lang="fr-FR"/>
          </a:p>
        </p:txBody>
      </p:sp>
      <p:sp>
        <p:nvSpPr>
          <p:cNvPr id="6" name="Espace réservé du pied de page 5"/>
          <p:cNvSpPr>
            <a:spLocks noGrp="1"/>
          </p:cNvSpPr>
          <p:nvPr>
            <p:ph type="ftr" sz="quarter" idx="11"/>
          </p:nvPr>
        </p:nvSpPr>
        <p:spPr/>
        <p:txBody>
          <a:bodyPr/>
          <a:lstStyle/>
          <a:p>
            <a:r>
              <a:rPr lang="fr-FR"/>
              <a:t>Transformation carte FPI RS 2025 et suivantes</a:t>
            </a:r>
          </a:p>
        </p:txBody>
      </p:sp>
      <p:sp>
        <p:nvSpPr>
          <p:cNvPr id="7" name="Espace réservé du numéro de diapositive 6"/>
          <p:cNvSpPr>
            <a:spLocks noGrp="1"/>
          </p:cNvSpPr>
          <p:nvPr>
            <p:ph type="sldNum" sz="quarter" idx="12"/>
          </p:nvPr>
        </p:nvSpPr>
        <p:spPr/>
        <p:txBody>
          <a:bodyPr/>
          <a:lstStyle/>
          <a:p>
            <a:fld id="{B70216BF-BFF5-4EFB-BA43-9745EF2C456E}" type="slidenum">
              <a:rPr lang="fr-FR" smtClean="0"/>
              <a:t>‹N°›</a:t>
            </a:fld>
            <a:endParaRPr lang="fr-FR"/>
          </a:p>
        </p:txBody>
      </p:sp>
    </p:spTree>
    <p:extLst>
      <p:ext uri="{BB962C8B-B14F-4D97-AF65-F5344CB8AC3E}">
        <p14:creationId xmlns:p14="http://schemas.microsoft.com/office/powerpoint/2010/main" val="5385979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C2DC687A-E438-437A-91CD-873B287BF158}" type="datetime1">
              <a:rPr lang="fr-FR" smtClean="0"/>
              <a:t>13/09/2024</a:t>
            </a:fld>
            <a:endParaRPr lang="fr-FR"/>
          </a:p>
        </p:txBody>
      </p:sp>
      <p:sp>
        <p:nvSpPr>
          <p:cNvPr id="6" name="Espace réservé du pied de page 5"/>
          <p:cNvSpPr>
            <a:spLocks noGrp="1"/>
          </p:cNvSpPr>
          <p:nvPr>
            <p:ph type="ftr" sz="quarter" idx="11"/>
          </p:nvPr>
        </p:nvSpPr>
        <p:spPr/>
        <p:txBody>
          <a:bodyPr/>
          <a:lstStyle/>
          <a:p>
            <a:r>
              <a:rPr lang="fr-FR"/>
              <a:t>Transformation carte FPI RS 2025 et suivantes</a:t>
            </a:r>
          </a:p>
        </p:txBody>
      </p:sp>
      <p:sp>
        <p:nvSpPr>
          <p:cNvPr id="7" name="Espace réservé du numéro de diapositive 6"/>
          <p:cNvSpPr>
            <a:spLocks noGrp="1"/>
          </p:cNvSpPr>
          <p:nvPr>
            <p:ph type="sldNum" sz="quarter" idx="12"/>
          </p:nvPr>
        </p:nvSpPr>
        <p:spPr/>
        <p:txBody>
          <a:bodyPr/>
          <a:lstStyle/>
          <a:p>
            <a:fld id="{B70216BF-BFF5-4EFB-BA43-9745EF2C456E}" type="slidenum">
              <a:rPr lang="fr-FR" smtClean="0"/>
              <a:t>‹N°›</a:t>
            </a:fld>
            <a:endParaRPr lang="fr-FR"/>
          </a:p>
        </p:txBody>
      </p:sp>
    </p:spTree>
    <p:extLst>
      <p:ext uri="{BB962C8B-B14F-4D97-AF65-F5344CB8AC3E}">
        <p14:creationId xmlns:p14="http://schemas.microsoft.com/office/powerpoint/2010/main" val="38318729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1035048"/>
            <a:ext cx="10515600" cy="867893"/>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lang="fr-FR"/>
              <a:t>Modifiez le style du titre</a:t>
            </a:r>
          </a:p>
        </p:txBody>
      </p:sp>
      <p:sp>
        <p:nvSpPr>
          <p:cNvPr id="3" name="Espace réservé du texte 2"/>
          <p:cNvSpPr>
            <a:spLocks noGrp="1"/>
          </p:cNvSpPr>
          <p:nvPr>
            <p:ph type="body" idx="1"/>
          </p:nvPr>
        </p:nvSpPr>
        <p:spPr>
          <a:xfrm>
            <a:off x="838200" y="1945801"/>
            <a:ext cx="10515600" cy="4231161"/>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40C70A-163D-4CE8-BA93-7EEA73C9A327}" type="datetime1">
              <a:rPr lang="fr-FR" smtClean="0"/>
              <a:t>13/09/2024</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t>Transformation carte FPI RS 2025 et suivantes</a:t>
            </a: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0216BF-BFF5-4EFB-BA43-9745EF2C456E}" type="slidenum">
              <a:rPr lang="fr-FR" smtClean="0"/>
              <a:t>‹N°›</a:t>
            </a:fld>
            <a:endParaRPr lang="fr-FR"/>
          </a:p>
        </p:txBody>
      </p:sp>
      <p:pic>
        <p:nvPicPr>
          <p:cNvPr id="7" name="Image 1"/>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38200" y="230188"/>
            <a:ext cx="1381853" cy="762000"/>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Connecteur droit 11"/>
          <p:cNvCxnSpPr/>
          <p:nvPr/>
        </p:nvCxnSpPr>
        <p:spPr>
          <a:xfrm>
            <a:off x="618146" y="6262420"/>
            <a:ext cx="10955709"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54207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marL="0" marR="0" indent="0" algn="l" defTabSz="914400" rtl="0" eaLnBrk="1" fontAlgn="auto" latinLnBrk="0" hangingPunct="1">
        <a:lnSpc>
          <a:spcPct val="90000"/>
        </a:lnSpc>
        <a:spcBef>
          <a:spcPct val="0"/>
        </a:spcBef>
        <a:spcAft>
          <a:spcPts val="0"/>
        </a:spcAft>
        <a:buClrTx/>
        <a:buSzTx/>
        <a:buFontTx/>
        <a:buNone/>
        <a:tabLst/>
        <a:defRPr kumimoji="0" lang="fr-FR" sz="2800" b="1" i="0" u="none" strike="noStrike" kern="1200" cap="none" normalizeH="0" baseline="0" dirty="0">
          <a:ln>
            <a:noFill/>
          </a:ln>
          <a:solidFill>
            <a:schemeClr val="accent1"/>
          </a:solidFill>
          <a:effectLst/>
          <a:latin typeface="+mj-lt"/>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fr-FR" sz="2000" b="1" kern="1200" dirty="0" smtClean="0">
          <a:solidFill>
            <a:schemeClr val="accent5"/>
          </a:solidFill>
          <a:latin typeface="+mj-lt"/>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mailto:virginie.thomas1@ac-versailles.fr" TargetMode="External"/><Relationship Id="rId13" Type="http://schemas.openxmlformats.org/officeDocument/2006/relationships/hyperlink" Target="mailto:nelly..chabalier@ac-creteil.fr" TargetMode="External"/><Relationship Id="rId18" Type="http://schemas.openxmlformats.org/officeDocument/2006/relationships/hyperlink" Target="mailto:abdelhakim.bahmed@ac-creteil.fr" TargetMode="External"/><Relationship Id="rId26" Type="http://schemas.openxmlformats.org/officeDocument/2006/relationships/hyperlink" Target="mailto:cherifa.benamer@ac-creteil.fr" TargetMode="External"/><Relationship Id="rId3" Type="http://schemas.openxmlformats.org/officeDocument/2006/relationships/hyperlink" Target="mailto:laure.gatepaille@ac-versailles.fr" TargetMode="External"/><Relationship Id="rId21" Type="http://schemas.openxmlformats.org/officeDocument/2006/relationships/hyperlink" Target="mailto:vincent-laurent.L-Hopital@ac-creteil.fr" TargetMode="External"/><Relationship Id="rId7" Type="http://schemas.openxmlformats.org/officeDocument/2006/relationships/hyperlink" Target="mailto:marina.tajirian@ac-versailles.fr" TargetMode="External"/><Relationship Id="rId12" Type="http://schemas.openxmlformats.org/officeDocument/2006/relationships/hyperlink" Target="mailto:sebastien.coppola@ac-creteil.fr" TargetMode="External"/><Relationship Id="rId17" Type="http://schemas.openxmlformats.org/officeDocument/2006/relationships/hyperlink" Target="mailto:hubert.leonardi@ac-creteil.fr" TargetMode="External"/><Relationship Id="rId25" Type="http://schemas.openxmlformats.org/officeDocument/2006/relationships/hyperlink" Target="mailto:jean-francois.gaboret@ac-creteil.fr" TargetMode="External"/><Relationship Id="rId2" Type="http://schemas.openxmlformats.org/officeDocument/2006/relationships/hyperlink" Target="mailto:francoise.camus@ac-versailles.fr" TargetMode="External"/><Relationship Id="rId16" Type="http://schemas.openxmlformats.org/officeDocument/2006/relationships/hyperlink" Target="mailto:rodolphe.mouix@ac-creteil.fr" TargetMode="External"/><Relationship Id="rId20" Type="http://schemas.openxmlformats.org/officeDocument/2006/relationships/hyperlink" Target="mailto:joffrey.de-concini@ac-creteil.fr" TargetMode="External"/><Relationship Id="rId29" Type="http://schemas.openxmlformats.org/officeDocument/2006/relationships/hyperlink" Target="mailto:halima.guerroumi@ac-creteil.fr" TargetMode="External"/><Relationship Id="rId1" Type="http://schemas.openxmlformats.org/officeDocument/2006/relationships/slideLayout" Target="../slideLayouts/slideLayout2.xml"/><Relationship Id="rId6" Type="http://schemas.openxmlformats.org/officeDocument/2006/relationships/hyperlink" Target="mailto:maud.plantegest@ac-creteil.fr" TargetMode="External"/><Relationship Id="rId11" Type="http://schemas.openxmlformats.org/officeDocument/2006/relationships/hyperlink" Target="mailto:benoit.beldame@ac-creteil.fr" TargetMode="External"/><Relationship Id="rId24" Type="http://schemas.openxmlformats.org/officeDocument/2006/relationships/hyperlink" Target="mailto:elise.batel@ac-versailles.fr" TargetMode="External"/><Relationship Id="rId5" Type="http://schemas.openxmlformats.org/officeDocument/2006/relationships/hyperlink" Target="mailto:laurence.de-coucy@ac-creteil.fr" TargetMode="External"/><Relationship Id="rId15" Type="http://schemas.openxmlformats.org/officeDocument/2006/relationships/hyperlink" Target="mailto:alexandre.bouyssou@ac-creteil.fr" TargetMode="External"/><Relationship Id="rId23" Type="http://schemas.openxmlformats.org/officeDocument/2006/relationships/hyperlink" Target="mailto:jessica.lama@ac-versailles.fr" TargetMode="External"/><Relationship Id="rId28" Type="http://schemas.openxmlformats.org/officeDocument/2006/relationships/hyperlink" Target="mailto:stephane.aymard@ac-versailles.fr" TargetMode="External"/><Relationship Id="rId10" Type="http://schemas.openxmlformats.org/officeDocument/2006/relationships/hyperlink" Target="mailto:elisabeth.jardon@ac-creteil.fr" TargetMode="External"/><Relationship Id="rId19" Type="http://schemas.openxmlformats.org/officeDocument/2006/relationships/hyperlink" Target="mailto:hassan.sidri@ac-versailles.fr" TargetMode="External"/><Relationship Id="rId4" Type="http://schemas.openxmlformats.org/officeDocument/2006/relationships/hyperlink" Target="mailto:ludovic.henon@ac-creteil.fr" TargetMode="External"/><Relationship Id="rId9" Type="http://schemas.openxmlformats.org/officeDocument/2006/relationships/hyperlink" Target="mailto:michel.goncalves@ac-versailles.fr" TargetMode="External"/><Relationship Id="rId14" Type="http://schemas.openxmlformats.org/officeDocument/2006/relationships/hyperlink" Target="mailto:frederic.teulat@ac-versailles.fr" TargetMode="External"/><Relationship Id="rId22" Type="http://schemas.openxmlformats.org/officeDocument/2006/relationships/hyperlink" Target="mailto:nora.benkada@ac-creteil.fr" TargetMode="External"/><Relationship Id="rId27" Type="http://schemas.openxmlformats.org/officeDocument/2006/relationships/hyperlink" Target="mailto:michael.vilbenoit@ac-versailles.fr"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a:xfrm>
            <a:off x="536954" y="1917757"/>
            <a:ext cx="11194180" cy="4121843"/>
          </a:xfrm>
        </p:spPr>
        <p:txBody>
          <a:bodyPr>
            <a:noAutofit/>
          </a:bodyPr>
          <a:lstStyle/>
          <a:p>
            <a:pPr algn="ctr"/>
            <a:br>
              <a:rPr lang="fr-FR" sz="3600" dirty="0"/>
            </a:br>
            <a:endParaRPr lang="fr-FR" sz="2400" i="1" dirty="0"/>
          </a:p>
        </p:txBody>
      </p:sp>
      <p:sp>
        <p:nvSpPr>
          <p:cNvPr id="3" name="Espace réservé de la date 2"/>
          <p:cNvSpPr>
            <a:spLocks noGrp="1"/>
          </p:cNvSpPr>
          <p:nvPr>
            <p:ph type="dt" sz="half" idx="10"/>
          </p:nvPr>
        </p:nvSpPr>
        <p:spPr/>
        <p:txBody>
          <a:bodyPr/>
          <a:lstStyle/>
          <a:p>
            <a:r>
              <a:rPr lang="fr-FR" dirty="0"/>
              <a:t>13 septembre 2024</a:t>
            </a:r>
          </a:p>
        </p:txBody>
      </p:sp>
      <p:sp>
        <p:nvSpPr>
          <p:cNvPr id="5" name="Espace réservé du numéro de diapositive 4"/>
          <p:cNvSpPr>
            <a:spLocks noGrp="1"/>
          </p:cNvSpPr>
          <p:nvPr>
            <p:ph type="sldNum" sz="quarter" idx="12"/>
          </p:nvPr>
        </p:nvSpPr>
        <p:spPr/>
        <p:txBody>
          <a:bodyPr/>
          <a:lstStyle/>
          <a:p>
            <a:fld id="{B70216BF-BFF5-4EFB-BA43-9745EF2C456E}" type="slidenum">
              <a:rPr lang="fr-FR" smtClean="0"/>
              <a:t>1</a:t>
            </a:fld>
            <a:endParaRPr lang="fr-FR"/>
          </a:p>
        </p:txBody>
      </p:sp>
      <p:sp>
        <p:nvSpPr>
          <p:cNvPr id="6" name="Espace réservé du pied de page 5"/>
          <p:cNvSpPr>
            <a:spLocks noGrp="1"/>
          </p:cNvSpPr>
          <p:nvPr>
            <p:ph type="ftr" sz="quarter" idx="11"/>
          </p:nvPr>
        </p:nvSpPr>
        <p:spPr>
          <a:xfrm>
            <a:off x="4165600" y="6369050"/>
            <a:ext cx="4299670" cy="365125"/>
          </a:xfrm>
        </p:spPr>
        <p:txBody>
          <a:bodyPr/>
          <a:lstStyle/>
          <a:p>
            <a:endParaRPr lang="fr-FR"/>
          </a:p>
        </p:txBody>
      </p:sp>
      <p:sp>
        <p:nvSpPr>
          <p:cNvPr id="2" name="Titre 1">
            <a:extLst>
              <a:ext uri="{FF2B5EF4-FFF2-40B4-BE49-F238E27FC236}">
                <a16:creationId xmlns:a16="http://schemas.microsoft.com/office/drawing/2014/main" id="{5E51EEE6-70F5-4DE0-600A-3C0FE8D86D26}"/>
              </a:ext>
            </a:extLst>
          </p:cNvPr>
          <p:cNvSpPr txBox="1">
            <a:spLocks/>
          </p:cNvSpPr>
          <p:nvPr/>
        </p:nvSpPr>
        <p:spPr>
          <a:xfrm>
            <a:off x="298958" y="627900"/>
            <a:ext cx="11594592" cy="2798063"/>
          </a:xfrm>
          <a:prstGeom prst="rect">
            <a:avLst/>
          </a:prstGeom>
        </p:spPr>
        <p:txBody>
          <a:bodyPr vert="horz" lIns="91440" tIns="45720" rIns="91440" bIns="45720" rtlCol="0" anchor="b">
            <a:normAutofit/>
          </a:bodyPr>
          <a:lstStyle>
            <a:lvl1pPr marL="0" marR="0" indent="0" algn="l" defTabSz="914400" rtl="0" eaLnBrk="1" fontAlgn="auto" latinLnBrk="0" hangingPunct="1">
              <a:lnSpc>
                <a:spcPct val="90000"/>
              </a:lnSpc>
              <a:spcBef>
                <a:spcPct val="0"/>
              </a:spcBef>
              <a:spcAft>
                <a:spcPts val="0"/>
              </a:spcAft>
              <a:buClrTx/>
              <a:buSzTx/>
              <a:buFontTx/>
              <a:buNone/>
              <a:tabLst/>
              <a:defRPr kumimoji="0" lang="fr-FR" sz="6000" b="1" i="0" u="none" strike="noStrike" kern="1200" cap="none" normalizeH="0" baseline="0">
                <a:ln>
                  <a:noFill/>
                </a:ln>
                <a:solidFill>
                  <a:schemeClr val="accent1"/>
                </a:solidFill>
                <a:effectLst/>
                <a:latin typeface="+mj-lt"/>
                <a:ea typeface="+mj-ea"/>
                <a:cs typeface="Calibri" panose="020F0502020204030204" pitchFamily="34" charset="0"/>
              </a:defRPr>
            </a:lvl1pPr>
          </a:lstStyle>
          <a:p>
            <a:pPr algn="ctr"/>
            <a:r>
              <a:rPr lang="fr-FR">
                <a:solidFill>
                  <a:schemeClr val="accent1">
                    <a:lumMod val="75000"/>
                  </a:schemeClr>
                </a:solidFill>
                <a:cs typeface="Calibri"/>
              </a:rPr>
              <a:t>Rencontre entre IEN copilotes des mesures de la réforme de la voie professionnelle</a:t>
            </a:r>
            <a:r>
              <a:rPr lang="fr-FR">
                <a:cs typeface="Calibri"/>
              </a:rPr>
              <a:t> </a:t>
            </a:r>
            <a:endParaRPr lang="fr-FR"/>
          </a:p>
        </p:txBody>
      </p:sp>
      <p:pic>
        <p:nvPicPr>
          <p:cNvPr id="4098" name="Picture 2" descr="La région académique d'Île-de-France | Académie de Paris">
            <a:extLst>
              <a:ext uri="{FF2B5EF4-FFF2-40B4-BE49-F238E27FC236}">
                <a16:creationId xmlns:a16="http://schemas.microsoft.com/office/drawing/2014/main" id="{A3A044A7-B844-2BB1-CF40-3B9635BF87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03644" y="3570731"/>
            <a:ext cx="3860800" cy="2108200"/>
          </a:xfrm>
          <a:prstGeom prst="rect">
            <a:avLst/>
          </a:prstGeom>
          <a:noFill/>
          <a:extLst>
            <a:ext uri="{909E8E84-426E-40DD-AFC4-6F175D3DCCD1}">
              <a14:hiddenFill xmlns:a14="http://schemas.microsoft.com/office/drawing/2010/main">
                <a:solidFill>
                  <a:srgbClr val="FFFFFF"/>
                </a:solidFill>
              </a14:hiddenFill>
            </a:ext>
          </a:extLst>
        </p:spPr>
      </p:pic>
      <p:sp>
        <p:nvSpPr>
          <p:cNvPr id="7" name="ZoneTexte 6">
            <a:extLst>
              <a:ext uri="{FF2B5EF4-FFF2-40B4-BE49-F238E27FC236}">
                <a16:creationId xmlns:a16="http://schemas.microsoft.com/office/drawing/2014/main" id="{35DCB73B-7B7D-B687-6884-0CE10C82391B}"/>
              </a:ext>
            </a:extLst>
          </p:cNvPr>
          <p:cNvSpPr txBox="1"/>
          <p:nvPr/>
        </p:nvSpPr>
        <p:spPr>
          <a:xfrm>
            <a:off x="8858250" y="4916013"/>
            <a:ext cx="3155950" cy="1219379"/>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r>
              <a:rPr lang="en-US" u="sng"/>
              <a:t>Doyens :</a:t>
            </a:r>
            <a:endParaRPr lang="fr-FR" u="sng">
              <a:cs typeface="Arial"/>
            </a:endParaRPr>
          </a:p>
          <a:p>
            <a:r>
              <a:rPr lang="en-US">
                <a:cs typeface="Arial"/>
              </a:rPr>
              <a:t>Créteil - Pascal </a:t>
            </a:r>
            <a:r>
              <a:rPr lang="en-US" err="1">
                <a:cs typeface="Arial"/>
              </a:rPr>
              <a:t>Javerzac</a:t>
            </a:r>
            <a:endParaRPr lang="en-US">
              <a:cs typeface="Arial"/>
            </a:endParaRPr>
          </a:p>
          <a:p>
            <a:r>
              <a:rPr lang="en-US">
                <a:cs typeface="Arial"/>
              </a:rPr>
              <a:t>Paris - Lionel </a:t>
            </a:r>
            <a:r>
              <a:rPr lang="en-US" err="1">
                <a:cs typeface="Arial"/>
              </a:rPr>
              <a:t>Romier</a:t>
            </a:r>
            <a:endParaRPr lang="en-US">
              <a:cs typeface="Arial"/>
            </a:endParaRPr>
          </a:p>
          <a:p>
            <a:r>
              <a:rPr lang="en-US">
                <a:cs typeface="Arial"/>
              </a:rPr>
              <a:t>Versailles - David Grateau</a:t>
            </a:r>
          </a:p>
        </p:txBody>
      </p:sp>
    </p:spTree>
    <p:extLst>
      <p:ext uri="{BB962C8B-B14F-4D97-AF65-F5344CB8AC3E}">
        <p14:creationId xmlns:p14="http://schemas.microsoft.com/office/powerpoint/2010/main" val="2627682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dirty="0">
                <a:solidFill>
                  <a:schemeClr val="tx1"/>
                </a:solidFill>
                <a:latin typeface="Arial"/>
                <a:cs typeface="Times New Roman"/>
              </a:rPr>
              <a:t>Restitution </a:t>
            </a:r>
            <a:r>
              <a:rPr lang="fr-FR" sz="1600" b="0" dirty="0">
                <a:solidFill>
                  <a:schemeClr val="tx1"/>
                </a:solidFill>
                <a:latin typeface="Arial"/>
                <a:cs typeface="Times New Roman"/>
              </a:rPr>
              <a:t>(20mn par mesure – présentation + échanges)</a:t>
            </a:r>
            <a:br>
              <a:rPr lang="fr-FR" b="0" i="0" u="none" strike="noStrike" dirty="0">
                <a:solidFill>
                  <a:srgbClr val="228BCC"/>
                </a:solidFill>
                <a:effectLst/>
                <a:latin typeface="Archive"/>
              </a:rPr>
            </a:br>
            <a:endParaRPr lang="fr-FR" dirty="0">
              <a:solidFill>
                <a:schemeClr val="accent1">
                  <a:lumMod val="75000"/>
                </a:schemeClr>
              </a:solidFill>
              <a:cs typeface="Calibri"/>
            </a:endParaRPr>
          </a:p>
        </p:txBody>
      </p:sp>
      <p:sp>
        <p:nvSpPr>
          <p:cNvPr id="3" name="Espace réservé du contenu 2"/>
          <p:cNvSpPr>
            <a:spLocks noGrp="1"/>
          </p:cNvSpPr>
          <p:nvPr>
            <p:ph idx="1"/>
          </p:nvPr>
        </p:nvSpPr>
        <p:spPr>
          <a:xfrm>
            <a:off x="1074420" y="1623060"/>
            <a:ext cx="10279380" cy="4553902"/>
          </a:xfrm>
        </p:spPr>
        <p:txBody>
          <a:bodyPr vert="horz" lIns="91440" tIns="45720" rIns="91440" bIns="45720" rtlCol="0" anchor="t">
            <a:normAutofit lnSpcReduction="10000"/>
          </a:bodyPr>
          <a:lstStyle/>
          <a:p>
            <a:pPr algn="just">
              <a:lnSpc>
                <a:spcPct val="150000"/>
              </a:lnSpc>
            </a:pPr>
            <a:r>
              <a:rPr lang="fr-FR" sz="2800" b="0" i="0" u="none" strike="noStrike" dirty="0">
                <a:solidFill>
                  <a:srgbClr val="000000"/>
                </a:solidFill>
                <a:effectLst/>
                <a:latin typeface="Roboto" panose="02000000000000000000" pitchFamily="2" charset="0"/>
              </a:rPr>
              <a:t>Mesure 2</a:t>
            </a:r>
          </a:p>
          <a:p>
            <a:pPr algn="just">
              <a:lnSpc>
                <a:spcPct val="150000"/>
              </a:lnSpc>
            </a:pPr>
            <a:r>
              <a:rPr lang="fr-FR" sz="2800" b="0" dirty="0">
                <a:solidFill>
                  <a:srgbClr val="000000"/>
                </a:solidFill>
                <a:latin typeface="Roboto" panose="02000000000000000000" pitchFamily="2" charset="0"/>
              </a:rPr>
              <a:t>Mesure 3</a:t>
            </a:r>
          </a:p>
          <a:p>
            <a:pPr algn="just">
              <a:lnSpc>
                <a:spcPct val="150000"/>
              </a:lnSpc>
            </a:pPr>
            <a:r>
              <a:rPr lang="fr-FR" sz="2800" b="0" i="0" u="none" strike="noStrike" dirty="0">
                <a:solidFill>
                  <a:srgbClr val="000000"/>
                </a:solidFill>
                <a:effectLst/>
                <a:latin typeface="Roboto" panose="02000000000000000000" pitchFamily="2" charset="0"/>
              </a:rPr>
              <a:t>Mesure 4</a:t>
            </a:r>
          </a:p>
          <a:p>
            <a:pPr algn="just">
              <a:lnSpc>
                <a:spcPct val="150000"/>
              </a:lnSpc>
            </a:pPr>
            <a:r>
              <a:rPr lang="fr-FR" sz="2800" b="0" dirty="0">
                <a:solidFill>
                  <a:srgbClr val="000000"/>
                </a:solidFill>
                <a:latin typeface="Roboto" panose="02000000000000000000" pitchFamily="2" charset="0"/>
              </a:rPr>
              <a:t>Mesure 11</a:t>
            </a:r>
          </a:p>
          <a:p>
            <a:pPr algn="just">
              <a:lnSpc>
                <a:spcPct val="150000"/>
              </a:lnSpc>
            </a:pPr>
            <a:r>
              <a:rPr lang="fr-FR" sz="2800" b="0" i="0" u="none" strike="noStrike" dirty="0">
                <a:solidFill>
                  <a:srgbClr val="000000"/>
                </a:solidFill>
                <a:effectLst/>
                <a:latin typeface="Roboto" panose="02000000000000000000" pitchFamily="2" charset="0"/>
              </a:rPr>
              <a:t>Mesure 12</a:t>
            </a:r>
          </a:p>
          <a:p>
            <a:pPr algn="just">
              <a:lnSpc>
                <a:spcPct val="150000"/>
              </a:lnSpc>
            </a:pPr>
            <a:r>
              <a:rPr lang="fr-FR" sz="2800" b="0" dirty="0">
                <a:solidFill>
                  <a:srgbClr val="000000"/>
                </a:solidFill>
                <a:latin typeface="Roboto" panose="02000000000000000000" pitchFamily="2" charset="0"/>
              </a:rPr>
              <a:t>Stratégie globale</a:t>
            </a:r>
            <a:endParaRPr lang="fr-FR" sz="2400" b="0" i="0" u="none" strike="noStrike" dirty="0">
              <a:solidFill>
                <a:srgbClr val="000000"/>
              </a:solidFill>
              <a:effectLst/>
              <a:latin typeface="Roboto" panose="02000000000000000000" pitchFamily="2" charset="0"/>
            </a:endParaRPr>
          </a:p>
          <a:p>
            <a:pPr lvl="1" algn="just">
              <a:lnSpc>
                <a:spcPct val="150000"/>
              </a:lnSpc>
            </a:pPr>
            <a:endParaRPr lang="fr-FR" dirty="0"/>
          </a:p>
        </p:txBody>
      </p:sp>
      <p:sp>
        <p:nvSpPr>
          <p:cNvPr id="4" name="Espace réservé de la date 3"/>
          <p:cNvSpPr>
            <a:spLocks noGrp="1"/>
          </p:cNvSpPr>
          <p:nvPr>
            <p:ph type="dt" sz="half" idx="10"/>
          </p:nvPr>
        </p:nvSpPr>
        <p:spPr/>
        <p:txBody>
          <a:bodyPr/>
          <a:lstStyle/>
          <a:p>
            <a:fld id="{AC60A9E1-B110-4E54-A22C-F2E3CDBEC1DB}" type="datetime1">
              <a:rPr lang="fr-FR" smtClean="0"/>
              <a:t>13/09/2024</a:t>
            </a:fld>
            <a:endParaRPr lang="fr-FR" dirty="0"/>
          </a:p>
        </p:txBody>
      </p:sp>
      <p:sp>
        <p:nvSpPr>
          <p:cNvPr id="6" name="Espace réservé du numéro de diapositive 5"/>
          <p:cNvSpPr>
            <a:spLocks noGrp="1"/>
          </p:cNvSpPr>
          <p:nvPr>
            <p:ph type="sldNum" sz="quarter" idx="12"/>
          </p:nvPr>
        </p:nvSpPr>
        <p:spPr/>
        <p:txBody>
          <a:bodyPr/>
          <a:lstStyle/>
          <a:p>
            <a:fld id="{B70216BF-BFF5-4EFB-BA43-9745EF2C456E}" type="slidenum">
              <a:rPr lang="fr-FR" smtClean="0"/>
              <a:t>10</a:t>
            </a:fld>
            <a:endParaRPr lang="fr-FR"/>
          </a:p>
        </p:txBody>
      </p:sp>
      <p:pic>
        <p:nvPicPr>
          <p:cNvPr id="2050" name="Picture 2" descr="Q076 | Qu'attendre de la réalisation d'ateliers comme exercices de  prospective technologique? - L'atelier des futurs">
            <a:extLst>
              <a:ext uri="{FF2B5EF4-FFF2-40B4-BE49-F238E27FC236}">
                <a16:creationId xmlns:a16="http://schemas.microsoft.com/office/drawing/2014/main" id="{2CA9D322-8871-3E93-8E9D-48AFD3B05B8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25440" y="1468994"/>
            <a:ext cx="5928360" cy="33347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87206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349594" y="894413"/>
            <a:ext cx="6977399" cy="3191522"/>
          </a:xfrm>
        </p:spPr>
        <p:txBody>
          <a:bodyPr vert="horz" lIns="91440" tIns="45720" rIns="91440" bIns="45720" rtlCol="0" anchor="t">
            <a:noAutofit/>
          </a:bodyPr>
          <a:lstStyle/>
          <a:p>
            <a:pPr>
              <a:lnSpc>
                <a:spcPct val="150000"/>
              </a:lnSpc>
            </a:pPr>
            <a:r>
              <a:rPr lang="fr-FR" dirty="0">
                <a:solidFill>
                  <a:schemeClr val="accent1">
                    <a:lumMod val="75000"/>
                  </a:schemeClr>
                </a:solidFill>
                <a:cs typeface="Calibri"/>
              </a:rPr>
              <a:t>Temps d’échange / témoignage</a:t>
            </a:r>
          </a:p>
        </p:txBody>
      </p:sp>
      <p:sp>
        <p:nvSpPr>
          <p:cNvPr id="4" name="Espace réservé de la date 3"/>
          <p:cNvSpPr>
            <a:spLocks noGrp="1"/>
          </p:cNvSpPr>
          <p:nvPr>
            <p:ph type="dt" sz="half" idx="10"/>
          </p:nvPr>
        </p:nvSpPr>
        <p:spPr/>
        <p:txBody>
          <a:bodyPr/>
          <a:lstStyle/>
          <a:p>
            <a:fld id="{AC60A9E1-B110-4E54-A22C-F2E3CDBEC1DB}" type="datetime1">
              <a:rPr lang="fr-FR" smtClean="0"/>
              <a:t>13/09/2024</a:t>
            </a:fld>
            <a:endParaRPr lang="fr-FR"/>
          </a:p>
        </p:txBody>
      </p:sp>
      <p:sp>
        <p:nvSpPr>
          <p:cNvPr id="6" name="Espace réservé du numéro de diapositive 5"/>
          <p:cNvSpPr>
            <a:spLocks noGrp="1"/>
          </p:cNvSpPr>
          <p:nvPr>
            <p:ph type="sldNum" sz="quarter" idx="12"/>
          </p:nvPr>
        </p:nvSpPr>
        <p:spPr/>
        <p:txBody>
          <a:bodyPr/>
          <a:lstStyle/>
          <a:p>
            <a:fld id="{B70216BF-BFF5-4EFB-BA43-9745EF2C456E}" type="slidenum">
              <a:rPr lang="fr-FR" smtClean="0"/>
              <a:t>11</a:t>
            </a:fld>
            <a:endParaRPr lang="fr-FR"/>
          </a:p>
        </p:txBody>
      </p:sp>
      <p:pic>
        <p:nvPicPr>
          <p:cNvPr id="3076" name="Picture 4" descr="Temps d'échange] Trouver vos financements, quels sont vos besoins ?  (Incriptions closes) | idealCO">
            <a:extLst>
              <a:ext uri="{FF2B5EF4-FFF2-40B4-BE49-F238E27FC236}">
                <a16:creationId xmlns:a16="http://schemas.microsoft.com/office/drawing/2014/main" id="{C0F5D268-D097-70C3-EA58-0F9672FD55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9027" y="2331796"/>
            <a:ext cx="7195322" cy="35082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93745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68957" y="2601390"/>
            <a:ext cx="4016911" cy="1727358"/>
          </a:xfrm>
        </p:spPr>
        <p:txBody>
          <a:bodyPr vert="horz" lIns="91440" tIns="45720" rIns="91440" bIns="45720" rtlCol="0" anchor="t">
            <a:normAutofit fontScale="90000"/>
          </a:bodyPr>
          <a:lstStyle/>
          <a:p>
            <a:pPr marL="285750" indent="-285750">
              <a:lnSpc>
                <a:spcPct val="150000"/>
              </a:lnSpc>
              <a:buFont typeface="Arial"/>
              <a:buChar char="•"/>
            </a:pPr>
            <a:r>
              <a:rPr lang="fr-FR" sz="1600" b="0" dirty="0">
                <a:solidFill>
                  <a:schemeClr val="tx1"/>
                </a:solidFill>
                <a:highlight>
                  <a:srgbClr val="00FF00"/>
                </a:highlight>
                <a:latin typeface="Arial"/>
                <a:cs typeface="Calibri"/>
              </a:rPr>
              <a:t>Mardi 14 octobre 2024</a:t>
            </a:r>
          </a:p>
          <a:p>
            <a:pPr marL="285750" indent="-285750">
              <a:lnSpc>
                <a:spcPct val="150000"/>
              </a:lnSpc>
              <a:buFont typeface="Arial"/>
              <a:buChar char="•"/>
            </a:pPr>
            <a:r>
              <a:rPr lang="fr-FR" sz="1600" b="0" dirty="0">
                <a:solidFill>
                  <a:schemeClr val="tx1"/>
                </a:solidFill>
                <a:latin typeface="Arial"/>
                <a:cs typeface="Calibri"/>
              </a:rPr>
              <a:t>Mardi 26 novembre 2024</a:t>
            </a:r>
          </a:p>
          <a:p>
            <a:pPr marL="285750" indent="-285750">
              <a:lnSpc>
                <a:spcPct val="150000"/>
              </a:lnSpc>
              <a:buFont typeface="Arial"/>
              <a:buChar char="•"/>
            </a:pPr>
            <a:r>
              <a:rPr lang="fr-FR" sz="1600" b="0" dirty="0">
                <a:solidFill>
                  <a:schemeClr val="tx1"/>
                </a:solidFill>
                <a:latin typeface="Arial"/>
                <a:cs typeface="Calibri"/>
              </a:rPr>
              <a:t>Lundi 13 janvier 2025</a:t>
            </a:r>
          </a:p>
          <a:p>
            <a:pPr marL="285750" indent="-285750">
              <a:lnSpc>
                <a:spcPct val="150000"/>
              </a:lnSpc>
              <a:buFont typeface="Arial"/>
              <a:buChar char="•"/>
            </a:pPr>
            <a:r>
              <a:rPr lang="fr-FR" sz="1600" b="0" dirty="0">
                <a:solidFill>
                  <a:schemeClr val="tx1"/>
                </a:solidFill>
                <a:latin typeface="Arial"/>
                <a:cs typeface="Calibri"/>
              </a:rPr>
              <a:t>Lundi 31 mars 2025</a:t>
            </a:r>
          </a:p>
          <a:p>
            <a:pPr marL="285750" indent="-285750">
              <a:lnSpc>
                <a:spcPct val="150000"/>
              </a:lnSpc>
              <a:buFont typeface="Arial"/>
              <a:buChar char="•"/>
            </a:pPr>
            <a:r>
              <a:rPr lang="fr-FR" sz="1600" b="0" dirty="0">
                <a:solidFill>
                  <a:schemeClr val="tx1"/>
                </a:solidFill>
                <a:latin typeface="Arial"/>
                <a:cs typeface="Calibri"/>
              </a:rPr>
              <a:t>Lundi 19 mai 2025</a:t>
            </a:r>
          </a:p>
          <a:p>
            <a:endParaRPr lang="en-US" sz="1200" b="0" dirty="0">
              <a:latin typeface="Helvetica"/>
              <a:cs typeface="Helvetica"/>
            </a:endParaRPr>
          </a:p>
          <a:p>
            <a:pPr>
              <a:lnSpc>
                <a:spcPct val="150000"/>
              </a:lnSpc>
            </a:pPr>
            <a:br>
              <a:rPr lang="en-US" dirty="0"/>
            </a:br>
            <a:endParaRPr lang="en-US" dirty="0"/>
          </a:p>
        </p:txBody>
      </p:sp>
      <p:sp>
        <p:nvSpPr>
          <p:cNvPr id="6" name="Espace réservé du numéro de diapositive 5"/>
          <p:cNvSpPr>
            <a:spLocks noGrp="1"/>
          </p:cNvSpPr>
          <p:nvPr>
            <p:ph type="sldNum" sz="quarter" idx="12"/>
          </p:nvPr>
        </p:nvSpPr>
        <p:spPr/>
        <p:txBody>
          <a:bodyPr/>
          <a:lstStyle/>
          <a:p>
            <a:fld id="{B70216BF-BFF5-4EFB-BA43-9745EF2C456E}" type="slidenum">
              <a:rPr lang="fr-FR" smtClean="0"/>
              <a:t>12</a:t>
            </a:fld>
            <a:endParaRPr lang="fr-FR"/>
          </a:p>
        </p:txBody>
      </p:sp>
      <p:sp>
        <p:nvSpPr>
          <p:cNvPr id="5" name="Titre 1">
            <a:extLst>
              <a:ext uri="{FF2B5EF4-FFF2-40B4-BE49-F238E27FC236}">
                <a16:creationId xmlns:a16="http://schemas.microsoft.com/office/drawing/2014/main" id="{34570956-D6EA-911A-0990-70CB6C2A50BF}"/>
              </a:ext>
            </a:extLst>
          </p:cNvPr>
          <p:cNvSpPr txBox="1">
            <a:spLocks/>
          </p:cNvSpPr>
          <p:nvPr/>
        </p:nvSpPr>
        <p:spPr>
          <a:xfrm>
            <a:off x="2478653" y="407806"/>
            <a:ext cx="8845864" cy="867893"/>
          </a:xfrm>
          <a:prstGeom prst="rect">
            <a:avLst/>
          </a:prstGeom>
        </p:spPr>
        <p:txBody>
          <a:bodyPr vert="horz" lIns="91440" tIns="45720" rIns="91440" bIns="45720" rtlCol="0" anchor="ctr">
            <a:normAutofit fontScale="97500"/>
          </a:bodyPr>
          <a:lstStyle>
            <a:lvl1pPr marL="0" marR="0" indent="0" algn="l" defTabSz="914400" rtl="0" eaLnBrk="1" fontAlgn="auto" latinLnBrk="0" hangingPunct="1">
              <a:lnSpc>
                <a:spcPct val="90000"/>
              </a:lnSpc>
              <a:spcBef>
                <a:spcPct val="0"/>
              </a:spcBef>
              <a:spcAft>
                <a:spcPts val="0"/>
              </a:spcAft>
              <a:buClrTx/>
              <a:buSzTx/>
              <a:buFontTx/>
              <a:buNone/>
              <a:tabLst/>
              <a:defRPr kumimoji="0" lang="fr-FR" sz="2800" b="1" i="0" u="none" strike="noStrike" kern="1200" cap="none" normalizeH="0" baseline="0" dirty="0">
                <a:ln>
                  <a:noFill/>
                </a:ln>
                <a:solidFill>
                  <a:schemeClr val="accent1"/>
                </a:solidFill>
                <a:effectLst/>
                <a:latin typeface="+mj-lt"/>
                <a:ea typeface="+mj-ea"/>
                <a:cs typeface="Calibri" panose="020F0502020204030204" pitchFamily="34" charset="0"/>
              </a:defRPr>
            </a:lvl1pPr>
          </a:lstStyle>
          <a:p>
            <a:pPr>
              <a:lnSpc>
                <a:spcPct val="150000"/>
              </a:lnSpc>
            </a:pPr>
            <a:r>
              <a:rPr lang="fr-FR" dirty="0">
                <a:solidFill>
                  <a:schemeClr val="accent1">
                    <a:lumMod val="75000"/>
                  </a:schemeClr>
                </a:solidFill>
                <a:cs typeface="Calibri"/>
              </a:rPr>
              <a:t>Projection de cette année - Calendrier 2024-2025</a:t>
            </a:r>
            <a:endParaRPr lang="fr-FR" dirty="0">
              <a:solidFill>
                <a:schemeClr val="accent1">
                  <a:lumMod val="75000"/>
                </a:schemeClr>
              </a:solidFill>
            </a:endParaRPr>
          </a:p>
        </p:txBody>
      </p:sp>
      <p:sp>
        <p:nvSpPr>
          <p:cNvPr id="7" name="Titre 1">
            <a:extLst>
              <a:ext uri="{FF2B5EF4-FFF2-40B4-BE49-F238E27FC236}">
                <a16:creationId xmlns:a16="http://schemas.microsoft.com/office/drawing/2014/main" id="{B2FC8989-2E9C-21A7-0BD7-3228BCA3AB17}"/>
              </a:ext>
            </a:extLst>
          </p:cNvPr>
          <p:cNvSpPr txBox="1">
            <a:spLocks/>
          </p:cNvSpPr>
          <p:nvPr/>
        </p:nvSpPr>
        <p:spPr>
          <a:xfrm>
            <a:off x="5263978" y="1469023"/>
            <a:ext cx="6446219" cy="4412793"/>
          </a:xfrm>
          <a:prstGeom prst="rect">
            <a:avLst/>
          </a:prstGeom>
        </p:spPr>
        <p:txBody>
          <a:bodyPr vert="horz" lIns="91440" tIns="45720" rIns="91440" bIns="45720" rtlCol="0" anchor="t">
            <a:noAutofit/>
          </a:bodyPr>
          <a:lstStyle>
            <a:lvl1pPr marL="0" marR="0" indent="0" algn="l" defTabSz="914400" rtl="0" eaLnBrk="1" fontAlgn="auto" latinLnBrk="0" hangingPunct="1">
              <a:lnSpc>
                <a:spcPct val="90000"/>
              </a:lnSpc>
              <a:spcBef>
                <a:spcPct val="0"/>
              </a:spcBef>
              <a:spcAft>
                <a:spcPts val="0"/>
              </a:spcAft>
              <a:buClrTx/>
              <a:buSzTx/>
              <a:buFontTx/>
              <a:buNone/>
              <a:tabLst/>
              <a:defRPr kumimoji="0" lang="fr-FR" sz="2800" b="1" i="0" u="none" strike="noStrike" kern="1200" cap="none" normalizeH="0" baseline="0" dirty="0">
                <a:ln>
                  <a:noFill/>
                </a:ln>
                <a:solidFill>
                  <a:schemeClr val="accent1"/>
                </a:solidFill>
                <a:effectLst/>
                <a:latin typeface="+mj-lt"/>
                <a:ea typeface="+mj-ea"/>
                <a:cs typeface="Calibri" panose="020F0502020204030204" pitchFamily="34" charset="0"/>
              </a:defRPr>
            </a:lvl1pPr>
          </a:lstStyle>
          <a:p>
            <a:r>
              <a:rPr lang="fr-FR" sz="1800" dirty="0">
                <a:solidFill>
                  <a:schemeClr val="tx1"/>
                </a:solidFill>
                <a:latin typeface="Arial"/>
                <a:cs typeface="Helvetica"/>
              </a:rPr>
              <a:t>Réunions interacadémiques IEN copilotes </a:t>
            </a:r>
            <a:endParaRPr lang="fr-FR" sz="1800" dirty="0">
              <a:solidFill>
                <a:schemeClr val="tx1"/>
              </a:solidFill>
              <a:latin typeface="Arial"/>
            </a:endParaRPr>
          </a:p>
          <a:p>
            <a:r>
              <a:rPr lang="fr-FR" sz="1800" dirty="0">
                <a:solidFill>
                  <a:schemeClr val="tx1"/>
                </a:solidFill>
                <a:latin typeface="Arial"/>
                <a:cs typeface="Helvetica"/>
              </a:rPr>
              <a:t>Comités de suivi </a:t>
            </a:r>
          </a:p>
          <a:p>
            <a:endParaRPr lang="fr-FR" sz="1800" dirty="0">
              <a:solidFill>
                <a:schemeClr val="tx1"/>
              </a:solidFill>
              <a:latin typeface="Arial"/>
              <a:cs typeface="Helvetica"/>
            </a:endParaRPr>
          </a:p>
          <a:p>
            <a:r>
              <a:rPr lang="fr-FR" sz="1800" dirty="0">
                <a:solidFill>
                  <a:schemeClr val="tx1"/>
                </a:solidFill>
                <a:latin typeface="Arial"/>
                <a:cs typeface="Helvetica"/>
              </a:rPr>
              <a:t>GT inspecteurs</a:t>
            </a:r>
          </a:p>
          <a:p>
            <a:pPr marL="285750" indent="-285750">
              <a:lnSpc>
                <a:spcPct val="150000"/>
              </a:lnSpc>
              <a:buFont typeface="Arial"/>
              <a:buChar char="•"/>
            </a:pPr>
            <a:endParaRPr lang="fr-FR" sz="1800" b="0" dirty="0">
              <a:latin typeface="Arial"/>
              <a:cs typeface="Calibri"/>
            </a:endParaRPr>
          </a:p>
          <a:p>
            <a:pPr marL="285750" indent="-285750">
              <a:lnSpc>
                <a:spcPct val="150000"/>
              </a:lnSpc>
              <a:buFont typeface="Arial"/>
              <a:buChar char="•"/>
            </a:pPr>
            <a:r>
              <a:rPr lang="fr-FR" sz="1800" b="0" dirty="0">
                <a:solidFill>
                  <a:schemeClr val="tx1"/>
                </a:solidFill>
                <a:latin typeface="Arial"/>
                <a:cs typeface="Calibri"/>
              </a:rPr>
              <a:t>Vendredi 13 septembre 2024 – 9h / 17h (présentiel)</a:t>
            </a:r>
            <a:endParaRPr lang="fr-FR" sz="1800" b="0" dirty="0">
              <a:solidFill>
                <a:schemeClr val="tx1"/>
              </a:solidFill>
              <a:latin typeface="Marianne"/>
            </a:endParaRPr>
          </a:p>
          <a:p>
            <a:pPr marL="285750" indent="-285750">
              <a:lnSpc>
                <a:spcPct val="150000"/>
              </a:lnSpc>
              <a:buFont typeface="Arial"/>
              <a:buChar char="•"/>
            </a:pPr>
            <a:r>
              <a:rPr lang="fr-FR" sz="1800" b="0" dirty="0">
                <a:solidFill>
                  <a:schemeClr val="tx1"/>
                </a:solidFill>
                <a:latin typeface="Arial"/>
                <a:cs typeface="Calibri"/>
              </a:rPr>
              <a:t>Vendredi 15 novembre 2024 – 16h / 18h (</a:t>
            </a:r>
            <a:r>
              <a:rPr lang="fr-FR" sz="1800" b="0" dirty="0" err="1">
                <a:solidFill>
                  <a:schemeClr val="tx1"/>
                </a:solidFill>
                <a:latin typeface="Arial"/>
                <a:cs typeface="Calibri"/>
              </a:rPr>
              <a:t>visio</a:t>
            </a:r>
            <a:r>
              <a:rPr lang="fr-FR" sz="1800" b="0" dirty="0">
                <a:solidFill>
                  <a:schemeClr val="tx1"/>
                </a:solidFill>
                <a:latin typeface="Arial"/>
                <a:cs typeface="Calibri"/>
              </a:rPr>
              <a:t>)</a:t>
            </a:r>
            <a:endParaRPr lang="fr-FR" sz="1800" b="0" dirty="0">
              <a:solidFill>
                <a:schemeClr val="tx1"/>
              </a:solidFill>
              <a:latin typeface="Marianne"/>
            </a:endParaRPr>
          </a:p>
          <a:p>
            <a:pPr marL="285750" indent="-285750">
              <a:lnSpc>
                <a:spcPct val="150000"/>
              </a:lnSpc>
              <a:buFont typeface="Arial"/>
              <a:buChar char="•"/>
            </a:pPr>
            <a:r>
              <a:rPr lang="fr-FR" sz="1800" b="0" dirty="0">
                <a:solidFill>
                  <a:schemeClr val="tx1"/>
                </a:solidFill>
                <a:latin typeface="Arial"/>
                <a:cs typeface="Calibri"/>
              </a:rPr>
              <a:t>Vendredi 13 décembre 2024 – 12h - 17h (</a:t>
            </a:r>
            <a:r>
              <a:rPr lang="fr-FR" sz="1800" b="0" dirty="0" err="1">
                <a:solidFill>
                  <a:schemeClr val="tx1"/>
                </a:solidFill>
                <a:latin typeface="Arial"/>
                <a:cs typeface="Calibri"/>
              </a:rPr>
              <a:t>Ac</a:t>
            </a:r>
            <a:r>
              <a:rPr lang="fr-FR" sz="1800" b="0" dirty="0">
                <a:solidFill>
                  <a:schemeClr val="tx1"/>
                </a:solidFill>
                <a:latin typeface="Arial"/>
                <a:cs typeface="Calibri"/>
              </a:rPr>
              <a:t>-Créteil)</a:t>
            </a:r>
            <a:endParaRPr lang="fr-FR" sz="1800" b="0" dirty="0">
              <a:solidFill>
                <a:schemeClr val="tx1"/>
              </a:solidFill>
              <a:latin typeface="Marianne"/>
            </a:endParaRPr>
          </a:p>
          <a:p>
            <a:pPr marL="285750" indent="-285750">
              <a:lnSpc>
                <a:spcPct val="150000"/>
              </a:lnSpc>
              <a:buFont typeface="Arial"/>
              <a:buChar char="•"/>
            </a:pPr>
            <a:r>
              <a:rPr lang="fr-FR" sz="1800" b="0" dirty="0">
                <a:solidFill>
                  <a:schemeClr val="tx1"/>
                </a:solidFill>
                <a:latin typeface="Arial"/>
                <a:cs typeface="Calibri"/>
              </a:rPr>
              <a:t>Vendredi 14 mars 2025 – 16h / 18h (</a:t>
            </a:r>
            <a:r>
              <a:rPr lang="fr-FR" sz="1800" b="0" dirty="0" err="1">
                <a:solidFill>
                  <a:schemeClr val="tx1"/>
                </a:solidFill>
                <a:latin typeface="Arial"/>
                <a:cs typeface="Calibri"/>
              </a:rPr>
              <a:t>visio</a:t>
            </a:r>
            <a:r>
              <a:rPr lang="fr-FR" sz="1800" b="0" dirty="0">
                <a:solidFill>
                  <a:schemeClr val="tx1"/>
                </a:solidFill>
                <a:latin typeface="Arial"/>
                <a:cs typeface="Calibri"/>
              </a:rPr>
              <a:t>)</a:t>
            </a:r>
            <a:endParaRPr lang="fr-FR" sz="1800" b="0" dirty="0">
              <a:solidFill>
                <a:schemeClr val="tx1"/>
              </a:solidFill>
              <a:latin typeface="Arial"/>
            </a:endParaRPr>
          </a:p>
          <a:p>
            <a:pPr marL="285750" indent="-285750">
              <a:lnSpc>
                <a:spcPct val="150000"/>
              </a:lnSpc>
              <a:buFont typeface="Arial"/>
              <a:buChar char="•"/>
            </a:pPr>
            <a:r>
              <a:rPr lang="fr-FR" sz="1800" b="0" dirty="0">
                <a:solidFill>
                  <a:schemeClr val="tx1"/>
                </a:solidFill>
                <a:highlight>
                  <a:srgbClr val="00FF00"/>
                </a:highlight>
                <a:latin typeface="Arial"/>
                <a:cs typeface="Calibri"/>
              </a:rPr>
              <a:t>Vendredi 11 avril 2025 – 16h / 18h (</a:t>
            </a:r>
            <a:r>
              <a:rPr lang="fr-FR" sz="1800" b="0" dirty="0" err="1">
                <a:solidFill>
                  <a:schemeClr val="tx1"/>
                </a:solidFill>
                <a:highlight>
                  <a:srgbClr val="00FF00"/>
                </a:highlight>
                <a:latin typeface="Arial"/>
                <a:cs typeface="Calibri"/>
              </a:rPr>
              <a:t>visio</a:t>
            </a:r>
            <a:r>
              <a:rPr lang="fr-FR" sz="1800" b="0" dirty="0">
                <a:solidFill>
                  <a:schemeClr val="tx1"/>
                </a:solidFill>
                <a:highlight>
                  <a:srgbClr val="00FF00"/>
                </a:highlight>
                <a:latin typeface="Arial"/>
                <a:cs typeface="Calibri"/>
              </a:rPr>
              <a:t>) </a:t>
            </a:r>
            <a:endParaRPr lang="en-US" sz="1800" dirty="0">
              <a:solidFill>
                <a:schemeClr val="tx1"/>
              </a:solidFill>
              <a:highlight>
                <a:srgbClr val="00FF00"/>
              </a:highlight>
              <a:latin typeface="Marianne"/>
            </a:endParaRPr>
          </a:p>
          <a:p>
            <a:pPr marL="285750" indent="-285750">
              <a:lnSpc>
                <a:spcPct val="150000"/>
              </a:lnSpc>
              <a:buFont typeface="Arial"/>
              <a:buChar char="•"/>
            </a:pPr>
            <a:r>
              <a:rPr lang="en-US" sz="1800" b="0" dirty="0">
                <a:solidFill>
                  <a:schemeClr val="tx1"/>
                </a:solidFill>
                <a:highlight>
                  <a:srgbClr val="00FF00"/>
                </a:highlight>
                <a:latin typeface="Arial"/>
                <a:cs typeface="Calibri"/>
              </a:rPr>
              <a:t>Vendredi 20 juin 2025 – </a:t>
            </a:r>
            <a:r>
              <a:rPr lang="en-US" sz="1800" b="0" dirty="0" err="1">
                <a:solidFill>
                  <a:schemeClr val="tx1"/>
                </a:solidFill>
                <a:highlight>
                  <a:srgbClr val="00FF00"/>
                </a:highlight>
                <a:latin typeface="Arial"/>
                <a:cs typeface="Calibri"/>
              </a:rPr>
              <a:t>Clotûre</a:t>
            </a:r>
            <a:r>
              <a:rPr lang="en-US" sz="1800" b="0" dirty="0">
                <a:solidFill>
                  <a:schemeClr val="tx1"/>
                </a:solidFill>
                <a:highlight>
                  <a:srgbClr val="00FF00"/>
                </a:highlight>
                <a:latin typeface="Arial"/>
                <a:cs typeface="Calibri"/>
              </a:rPr>
              <a:t> des travaux (Ac. Paris)</a:t>
            </a:r>
            <a:br>
              <a:rPr lang="en-US" sz="1800" dirty="0">
                <a:highlight>
                  <a:srgbClr val="00FF00"/>
                </a:highlight>
              </a:rPr>
            </a:br>
            <a:endParaRPr lang="en-US" sz="1800" dirty="0">
              <a:highlight>
                <a:srgbClr val="00FF00"/>
              </a:highlight>
            </a:endParaRPr>
          </a:p>
        </p:txBody>
      </p:sp>
      <p:sp>
        <p:nvSpPr>
          <p:cNvPr id="8" name="Titre 1">
            <a:extLst>
              <a:ext uri="{FF2B5EF4-FFF2-40B4-BE49-F238E27FC236}">
                <a16:creationId xmlns:a16="http://schemas.microsoft.com/office/drawing/2014/main" id="{B5851EE5-4785-4B77-5F11-AC1269A600EC}"/>
              </a:ext>
            </a:extLst>
          </p:cNvPr>
          <p:cNvSpPr txBox="1">
            <a:spLocks/>
          </p:cNvSpPr>
          <p:nvPr/>
        </p:nvSpPr>
        <p:spPr>
          <a:xfrm>
            <a:off x="870732" y="1466250"/>
            <a:ext cx="5594069" cy="660606"/>
          </a:xfrm>
          <a:prstGeom prst="rect">
            <a:avLst/>
          </a:prstGeom>
        </p:spPr>
        <p:txBody>
          <a:bodyPr vert="horz" lIns="91440" tIns="45720" rIns="91440" bIns="45720" rtlCol="0" anchor="t">
            <a:normAutofit fontScale="25000" lnSpcReduction="20000"/>
          </a:bodyPr>
          <a:lstStyle>
            <a:lvl1pPr marL="0" marR="0" indent="0" algn="l" defTabSz="914400" rtl="0" eaLnBrk="1" fontAlgn="auto" latinLnBrk="0" hangingPunct="1">
              <a:lnSpc>
                <a:spcPct val="90000"/>
              </a:lnSpc>
              <a:spcBef>
                <a:spcPct val="0"/>
              </a:spcBef>
              <a:spcAft>
                <a:spcPts val="0"/>
              </a:spcAft>
              <a:buClrTx/>
              <a:buSzTx/>
              <a:buFontTx/>
              <a:buNone/>
              <a:tabLst/>
              <a:defRPr kumimoji="0" lang="fr-FR" sz="2800" b="1" i="0" u="none" strike="noStrike" kern="1200" cap="none" normalizeH="0" baseline="0" dirty="0">
                <a:ln>
                  <a:noFill/>
                </a:ln>
                <a:solidFill>
                  <a:schemeClr val="accent1"/>
                </a:solidFill>
                <a:effectLst/>
                <a:latin typeface="+mj-lt"/>
                <a:ea typeface="+mj-ea"/>
                <a:cs typeface="Calibri" panose="020F0502020204030204" pitchFamily="34" charset="0"/>
              </a:defRPr>
            </a:lvl1pPr>
          </a:lstStyle>
          <a:p>
            <a:r>
              <a:rPr lang="fr-FR" sz="7200" dirty="0">
                <a:solidFill>
                  <a:schemeClr val="tx1"/>
                </a:solidFill>
                <a:latin typeface="Arial"/>
                <a:cs typeface="Helvetica"/>
              </a:rPr>
              <a:t>Prochains comités de suivi </a:t>
            </a:r>
            <a:endParaRPr lang="fr-FR" sz="7200" dirty="0">
              <a:solidFill>
                <a:schemeClr val="tx1"/>
              </a:solidFill>
              <a:latin typeface="Arial"/>
            </a:endParaRPr>
          </a:p>
          <a:p>
            <a:r>
              <a:rPr lang="fr-FR" sz="7200" dirty="0">
                <a:solidFill>
                  <a:schemeClr val="tx1"/>
                </a:solidFill>
                <a:latin typeface="Arial"/>
                <a:cs typeface="Helvetica"/>
              </a:rPr>
              <a:t>de de la réforme de la voie professionnelle</a:t>
            </a:r>
            <a:endParaRPr lang="fr-FR" sz="7200" dirty="0">
              <a:solidFill>
                <a:schemeClr val="tx1"/>
              </a:solidFill>
              <a:latin typeface="Arial"/>
            </a:endParaRPr>
          </a:p>
          <a:p>
            <a:pPr>
              <a:lnSpc>
                <a:spcPct val="150000"/>
              </a:lnSpc>
            </a:pPr>
            <a:endParaRPr lang="fr-FR" sz="7200" b="0" dirty="0">
              <a:solidFill>
                <a:schemeClr val="tx1"/>
              </a:solidFill>
              <a:latin typeface="Arial"/>
              <a:cs typeface="Calibri"/>
            </a:endParaRPr>
          </a:p>
          <a:p>
            <a:pPr>
              <a:lnSpc>
                <a:spcPct val="150000"/>
              </a:lnSpc>
            </a:pPr>
            <a:r>
              <a:rPr lang="fr-FR" sz="7200" dirty="0">
                <a:solidFill>
                  <a:schemeClr val="tx1"/>
                </a:solidFill>
                <a:latin typeface="Arial"/>
                <a:cs typeface="Calibri"/>
              </a:rPr>
              <a:t>Recteurs, RA, SG et doyens</a:t>
            </a:r>
            <a:endParaRPr lang="fr-FR" sz="7200" dirty="0">
              <a:solidFill>
                <a:schemeClr val="tx1"/>
              </a:solidFill>
            </a:endParaRPr>
          </a:p>
          <a:p>
            <a:pPr marL="285750" indent="-285750">
              <a:lnSpc>
                <a:spcPct val="150000"/>
              </a:lnSpc>
              <a:buFont typeface="Arial"/>
              <a:buChar char="•"/>
            </a:pPr>
            <a:endParaRPr lang="fr-FR" sz="1400" b="0" dirty="0">
              <a:solidFill>
                <a:schemeClr val="tx1"/>
              </a:solidFill>
              <a:latin typeface="Arial"/>
            </a:endParaRPr>
          </a:p>
          <a:p>
            <a:pPr>
              <a:lnSpc>
                <a:spcPct val="150000"/>
              </a:lnSpc>
            </a:pPr>
            <a:br>
              <a:rPr lang="en-US" dirty="0"/>
            </a:br>
            <a:endParaRPr lang="en-US" dirty="0"/>
          </a:p>
        </p:txBody>
      </p:sp>
    </p:spTree>
    <p:extLst>
      <p:ext uri="{BB962C8B-B14F-4D97-AF65-F5344CB8AC3E}">
        <p14:creationId xmlns:p14="http://schemas.microsoft.com/office/powerpoint/2010/main" val="42074919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31498" y="961878"/>
            <a:ext cx="10929004" cy="5179430"/>
          </a:xfrm>
        </p:spPr>
        <p:txBody>
          <a:bodyPr vert="horz" lIns="91440" tIns="45720" rIns="91440" bIns="45720" rtlCol="0" anchor="t">
            <a:noAutofit/>
          </a:bodyPr>
          <a:lstStyle/>
          <a:p>
            <a:r>
              <a:rPr lang="fr-FR" sz="1200" dirty="0">
                <a:latin typeface="Arial"/>
                <a:cs typeface="Arial"/>
              </a:rPr>
              <a:t>Mesure 2 :</a:t>
            </a:r>
            <a:br>
              <a:rPr lang="fr-FR" sz="1200" dirty="0">
                <a:latin typeface="Arial"/>
                <a:cs typeface="Arial"/>
              </a:rPr>
            </a:br>
            <a:r>
              <a:rPr lang="fr-FR" sz="1200" b="0" dirty="0">
                <a:solidFill>
                  <a:schemeClr val="tx1"/>
                </a:solidFill>
                <a:latin typeface="Arial"/>
                <a:cs typeface="Arial"/>
              </a:rPr>
              <a:t>Françoise Camus: </a:t>
            </a:r>
            <a:r>
              <a:rPr lang="fr-FR" sz="1200" b="0" dirty="0">
                <a:solidFill>
                  <a:schemeClr val="tx1"/>
                </a:solidFill>
                <a:latin typeface="Arial"/>
                <a:cs typeface="Arial"/>
                <a:hlinkClick r:id="rId2">
                  <a:extLst>
                    <a:ext uri="{A12FA001-AC4F-418D-AE19-62706E023703}">
                      <ahyp:hlinkClr xmlns:ahyp="http://schemas.microsoft.com/office/drawing/2018/hyperlinkcolor" val="tx"/>
                    </a:ext>
                  </a:extLst>
                </a:hlinkClick>
              </a:rPr>
              <a:t>francoise.camus@ac-versailles.fr</a:t>
            </a:r>
            <a:r>
              <a:rPr lang="fr-FR" sz="1200" b="0" dirty="0">
                <a:solidFill>
                  <a:schemeClr val="tx1"/>
                </a:solidFill>
                <a:latin typeface="Arial"/>
                <a:cs typeface="Arial"/>
              </a:rPr>
              <a:t> (06.19.60.98.34) - Laure </a:t>
            </a:r>
            <a:r>
              <a:rPr lang="fr-FR" sz="1200" b="0" dirty="0" err="1">
                <a:solidFill>
                  <a:schemeClr val="tx1"/>
                </a:solidFill>
                <a:latin typeface="Arial"/>
                <a:cs typeface="Arial"/>
              </a:rPr>
              <a:t>Gatepaille</a:t>
            </a:r>
            <a:r>
              <a:rPr lang="fr-FR" sz="1200" b="0" dirty="0">
                <a:solidFill>
                  <a:schemeClr val="tx1"/>
                </a:solidFill>
                <a:latin typeface="Arial"/>
                <a:cs typeface="Arial"/>
              </a:rPr>
              <a:t>: </a:t>
            </a:r>
            <a:r>
              <a:rPr lang="fr-FR" sz="1200" b="0" dirty="0">
                <a:solidFill>
                  <a:schemeClr val="tx1"/>
                </a:solidFill>
                <a:latin typeface="Arial"/>
                <a:cs typeface="Arial"/>
                <a:hlinkClick r:id="rId3">
                  <a:extLst>
                    <a:ext uri="{A12FA001-AC4F-418D-AE19-62706E023703}">
                      <ahyp:hlinkClr xmlns:ahyp="http://schemas.microsoft.com/office/drawing/2018/hyperlinkcolor" val="tx"/>
                    </a:ext>
                  </a:extLst>
                </a:hlinkClick>
              </a:rPr>
              <a:t>laure.gatepaille@ac-versailles.fr</a:t>
            </a:r>
            <a:r>
              <a:rPr lang="fr-FR" sz="1200" b="0" dirty="0">
                <a:solidFill>
                  <a:schemeClr val="tx1"/>
                </a:solidFill>
                <a:latin typeface="Arial"/>
                <a:cs typeface="Arial"/>
              </a:rPr>
              <a:t> (06.08.94.96.43) </a:t>
            </a:r>
            <a:br>
              <a:rPr lang="fr-FR" sz="1200" b="0" dirty="0">
                <a:latin typeface="Arial"/>
                <a:cs typeface="Arial"/>
              </a:rPr>
            </a:br>
            <a:r>
              <a:rPr lang="fr-FR" sz="1200" b="0" dirty="0" err="1">
                <a:solidFill>
                  <a:schemeClr val="tx1"/>
                </a:solidFill>
                <a:latin typeface="Arial"/>
                <a:cs typeface="Arial"/>
              </a:rPr>
              <a:t>Iacovina</a:t>
            </a:r>
            <a:r>
              <a:rPr lang="fr-FR" sz="1200" b="0" dirty="0">
                <a:solidFill>
                  <a:schemeClr val="tx1"/>
                </a:solidFill>
                <a:latin typeface="Arial"/>
                <a:cs typeface="Arial"/>
              </a:rPr>
              <a:t> </a:t>
            </a:r>
            <a:r>
              <a:rPr lang="fr-FR" sz="1200" b="0" dirty="0" err="1">
                <a:solidFill>
                  <a:schemeClr val="tx1"/>
                </a:solidFill>
                <a:latin typeface="Arial"/>
                <a:cs typeface="Arial"/>
              </a:rPr>
              <a:t>Sclavou</a:t>
            </a:r>
            <a:r>
              <a:rPr lang="fr-FR" sz="1200" b="0" dirty="0">
                <a:solidFill>
                  <a:schemeClr val="tx1"/>
                </a:solidFill>
                <a:latin typeface="Arial"/>
                <a:cs typeface="Arial"/>
              </a:rPr>
              <a:t>: iacovina.scalvou@ac-paris.fr - Jean-François </a:t>
            </a:r>
            <a:r>
              <a:rPr lang="fr-FR" sz="1200" b="0" dirty="0" err="1">
                <a:solidFill>
                  <a:schemeClr val="tx1"/>
                </a:solidFill>
                <a:latin typeface="Arial"/>
                <a:cs typeface="Arial"/>
              </a:rPr>
              <a:t>Payrat</a:t>
            </a:r>
            <a:r>
              <a:rPr lang="fr-FR" sz="1200" b="0" dirty="0">
                <a:solidFill>
                  <a:schemeClr val="tx1"/>
                </a:solidFill>
                <a:latin typeface="Arial"/>
                <a:cs typeface="Arial"/>
              </a:rPr>
              <a:t>: jean-francois.payrat@ac-paris.fr</a:t>
            </a:r>
            <a:br>
              <a:rPr lang="fr-FR" sz="1200" b="0" dirty="0">
                <a:latin typeface="Arial"/>
                <a:cs typeface="Arial"/>
              </a:rPr>
            </a:br>
            <a:r>
              <a:rPr lang="fr-FR" sz="1200" b="0" dirty="0">
                <a:solidFill>
                  <a:schemeClr val="tx1"/>
                </a:solidFill>
                <a:latin typeface="Arial"/>
                <a:cs typeface="Arial"/>
              </a:rPr>
              <a:t>Ludovic Hénon: </a:t>
            </a:r>
            <a:r>
              <a:rPr lang="fr-FR" sz="1200" b="0" u="sng" dirty="0">
                <a:solidFill>
                  <a:schemeClr val="tx1"/>
                </a:solidFill>
                <a:latin typeface="Arial"/>
                <a:cs typeface="Arial"/>
                <a:hlinkClick r:id="rId4">
                  <a:extLst>
                    <a:ext uri="{A12FA001-AC4F-418D-AE19-62706E023703}">
                      <ahyp:hlinkClr xmlns:ahyp="http://schemas.microsoft.com/office/drawing/2018/hyperlinkcolor" val="tx"/>
                    </a:ext>
                  </a:extLst>
                </a:hlinkClick>
              </a:rPr>
              <a:t>ludovic.henon@ac-creteil.fr</a:t>
            </a:r>
            <a:r>
              <a:rPr lang="fr-FR" sz="1200" b="0" dirty="0">
                <a:solidFill>
                  <a:schemeClr val="tx1"/>
                </a:solidFill>
                <a:latin typeface="Arial"/>
                <a:cs typeface="Arial"/>
              </a:rPr>
              <a:t> (06.30.97.52.01)</a:t>
            </a:r>
            <a:br>
              <a:rPr lang="fr-FR" sz="1200" b="0" dirty="0">
                <a:latin typeface="Arial"/>
                <a:cs typeface="Arial"/>
              </a:rPr>
            </a:br>
            <a:r>
              <a:rPr lang="fr-FR" sz="1200" b="0" dirty="0">
                <a:solidFill>
                  <a:schemeClr val="tx1"/>
                </a:solidFill>
                <a:latin typeface="Arial"/>
                <a:cs typeface="Arial"/>
              </a:rPr>
              <a:t>Laurence De Coucy:  </a:t>
            </a:r>
            <a:r>
              <a:rPr lang="fr-FR" sz="1200" b="0" dirty="0">
                <a:solidFill>
                  <a:schemeClr val="tx1"/>
                </a:solidFill>
                <a:latin typeface="Arial"/>
                <a:cs typeface="Arial"/>
                <a:hlinkClick r:id="rId5">
                  <a:extLst>
                    <a:ext uri="{A12FA001-AC4F-418D-AE19-62706E023703}">
                      <ahyp:hlinkClr xmlns:ahyp="http://schemas.microsoft.com/office/drawing/2018/hyperlinkcolor" val="tx"/>
                    </a:ext>
                  </a:extLst>
                </a:hlinkClick>
              </a:rPr>
              <a:t>laurence.de-coucy@ac-creteil.fr</a:t>
            </a:r>
            <a:r>
              <a:rPr lang="fr-FR" sz="1200" b="0" dirty="0">
                <a:solidFill>
                  <a:schemeClr val="tx1"/>
                </a:solidFill>
                <a:latin typeface="Arial"/>
                <a:cs typeface="Arial"/>
              </a:rPr>
              <a:t> (07.76.54.70.56)</a:t>
            </a:r>
            <a:br>
              <a:rPr lang="fr-FR" sz="1200" b="0" dirty="0">
                <a:latin typeface="Arial"/>
                <a:cs typeface="Arial"/>
              </a:rPr>
            </a:br>
            <a:r>
              <a:rPr lang="fr-FR" sz="1200" b="0" dirty="0">
                <a:solidFill>
                  <a:schemeClr val="tx1"/>
                </a:solidFill>
                <a:latin typeface="Arial"/>
                <a:cs typeface="Arial"/>
              </a:rPr>
              <a:t>Maud </a:t>
            </a:r>
            <a:r>
              <a:rPr lang="fr-FR" sz="1200" b="0" dirty="0" err="1">
                <a:solidFill>
                  <a:schemeClr val="tx1"/>
                </a:solidFill>
                <a:latin typeface="Arial"/>
                <a:cs typeface="Arial"/>
              </a:rPr>
              <a:t>Plantegenest</a:t>
            </a:r>
            <a:r>
              <a:rPr lang="fr-FR" sz="1200" b="0" dirty="0">
                <a:solidFill>
                  <a:schemeClr val="tx1"/>
                </a:solidFill>
                <a:latin typeface="Arial"/>
                <a:cs typeface="Arial"/>
              </a:rPr>
              <a:t>:  </a:t>
            </a:r>
            <a:r>
              <a:rPr lang="fr-FR" sz="1200" b="0" dirty="0">
                <a:solidFill>
                  <a:schemeClr val="tx1"/>
                </a:solidFill>
                <a:latin typeface="Arial"/>
                <a:cs typeface="Arial"/>
                <a:hlinkClick r:id="rId6">
                  <a:extLst>
                    <a:ext uri="{A12FA001-AC4F-418D-AE19-62706E023703}">
                      <ahyp:hlinkClr xmlns:ahyp="http://schemas.microsoft.com/office/drawing/2018/hyperlinkcolor" val="tx"/>
                    </a:ext>
                  </a:extLst>
                </a:hlinkClick>
              </a:rPr>
              <a:t>maud.plantegenest@ac-creteil.fr</a:t>
            </a:r>
            <a:r>
              <a:rPr lang="fr-FR" sz="1200" b="0" dirty="0">
                <a:solidFill>
                  <a:schemeClr val="tx1"/>
                </a:solidFill>
                <a:latin typeface="Arial"/>
                <a:cs typeface="Arial"/>
              </a:rPr>
              <a:t> (07.76.54.70.63)</a:t>
            </a:r>
          </a:p>
          <a:p>
            <a:r>
              <a:rPr lang="fr-FR" sz="1200" dirty="0">
                <a:latin typeface="Arial"/>
                <a:cs typeface="Arial"/>
              </a:rPr>
              <a:t>Mesure 3 : </a:t>
            </a:r>
            <a:br>
              <a:rPr lang="fr-FR" sz="1200" dirty="0">
                <a:latin typeface="Arial"/>
                <a:cs typeface="Arial"/>
              </a:rPr>
            </a:br>
            <a:r>
              <a:rPr lang="fr-FR" sz="1200" b="0" dirty="0">
                <a:solidFill>
                  <a:schemeClr val="tx1"/>
                </a:solidFill>
                <a:latin typeface="Arial"/>
                <a:cs typeface="Arial"/>
              </a:rPr>
              <a:t>Marina </a:t>
            </a:r>
            <a:r>
              <a:rPr lang="fr-FR" sz="1200" b="0" dirty="0" err="1">
                <a:solidFill>
                  <a:schemeClr val="tx1"/>
                </a:solidFill>
                <a:latin typeface="Arial"/>
                <a:cs typeface="Arial"/>
              </a:rPr>
              <a:t>Tajarian</a:t>
            </a:r>
            <a:r>
              <a:rPr lang="fr-FR" sz="1200" b="0" dirty="0">
                <a:solidFill>
                  <a:schemeClr val="tx1"/>
                </a:solidFill>
                <a:latin typeface="Arial"/>
                <a:cs typeface="Arial"/>
              </a:rPr>
              <a:t>: </a:t>
            </a:r>
            <a:r>
              <a:rPr lang="fr-FR" sz="1200" b="0" dirty="0">
                <a:solidFill>
                  <a:schemeClr val="tx1"/>
                </a:solidFill>
                <a:latin typeface="Arial"/>
                <a:cs typeface="Arial"/>
                <a:hlinkClick r:id="rId7">
                  <a:extLst>
                    <a:ext uri="{A12FA001-AC4F-418D-AE19-62706E023703}">
                      <ahyp:hlinkClr xmlns:ahyp="http://schemas.microsoft.com/office/drawing/2018/hyperlinkcolor" val="tx"/>
                    </a:ext>
                  </a:extLst>
                </a:hlinkClick>
              </a:rPr>
              <a:t>marina.tajirian@ac-versailles.fr</a:t>
            </a:r>
            <a:r>
              <a:rPr lang="fr-FR" sz="1200" b="0" dirty="0">
                <a:solidFill>
                  <a:schemeClr val="tx1"/>
                </a:solidFill>
                <a:latin typeface="Arial"/>
                <a:cs typeface="Arial"/>
              </a:rPr>
              <a:t> (06.28.49.47.36) - Virginie Thomas: </a:t>
            </a:r>
            <a:r>
              <a:rPr lang="fr-FR" sz="1200" b="0" dirty="0">
                <a:solidFill>
                  <a:schemeClr val="tx1"/>
                </a:solidFill>
                <a:latin typeface="Arial"/>
                <a:cs typeface="Arial"/>
                <a:hlinkClick r:id="rId8">
                  <a:extLst>
                    <a:ext uri="{A12FA001-AC4F-418D-AE19-62706E023703}">
                      <ahyp:hlinkClr xmlns:ahyp="http://schemas.microsoft.com/office/drawing/2018/hyperlinkcolor" val="tx"/>
                    </a:ext>
                  </a:extLst>
                </a:hlinkClick>
              </a:rPr>
              <a:t>virginie.thomas1@ac-versailles.fr</a:t>
            </a:r>
            <a:r>
              <a:rPr lang="fr-FR" sz="1200" b="0" dirty="0">
                <a:solidFill>
                  <a:schemeClr val="tx1"/>
                </a:solidFill>
                <a:latin typeface="Arial"/>
                <a:cs typeface="Arial"/>
              </a:rPr>
              <a:t> (06.18.90.00.80) </a:t>
            </a:r>
            <a:br>
              <a:rPr lang="fr-FR" sz="1200" b="0" dirty="0">
                <a:latin typeface="Arial"/>
                <a:cs typeface="Arial"/>
              </a:rPr>
            </a:br>
            <a:r>
              <a:rPr lang="fr-FR" sz="1200" b="0" dirty="0">
                <a:solidFill>
                  <a:schemeClr val="tx1"/>
                </a:solidFill>
                <a:latin typeface="Arial"/>
                <a:cs typeface="Arial"/>
              </a:rPr>
              <a:t>Michel Goncalves: </a:t>
            </a:r>
            <a:r>
              <a:rPr lang="fr-FR" sz="1200" b="0" dirty="0">
                <a:solidFill>
                  <a:schemeClr val="tx1"/>
                </a:solidFill>
                <a:latin typeface="Arial"/>
                <a:cs typeface="Arial"/>
                <a:hlinkClick r:id="rId9">
                  <a:extLst>
                    <a:ext uri="{A12FA001-AC4F-418D-AE19-62706E023703}">
                      <ahyp:hlinkClr xmlns:ahyp="http://schemas.microsoft.com/office/drawing/2018/hyperlinkcolor" val="tx"/>
                    </a:ext>
                  </a:extLst>
                </a:hlinkClick>
              </a:rPr>
              <a:t>michel.goncalves@ac-versailles.fr</a:t>
            </a:r>
            <a:r>
              <a:rPr lang="fr-FR" sz="1200" b="0" dirty="0">
                <a:solidFill>
                  <a:schemeClr val="tx1"/>
                </a:solidFill>
                <a:latin typeface="Arial"/>
                <a:cs typeface="Arial"/>
              </a:rPr>
              <a:t> (06.13.40.54.64)</a:t>
            </a:r>
            <a:br>
              <a:rPr lang="fr-FR" sz="1200" b="0" dirty="0">
                <a:latin typeface="Arial"/>
                <a:cs typeface="Arial"/>
              </a:rPr>
            </a:br>
            <a:r>
              <a:rPr lang="fr-FR" sz="1200" b="0" dirty="0">
                <a:solidFill>
                  <a:schemeClr val="tx1"/>
                </a:solidFill>
                <a:latin typeface="Arial"/>
                <a:cs typeface="Arial"/>
              </a:rPr>
              <a:t>Bernard Brault – </a:t>
            </a:r>
            <a:r>
              <a:rPr lang="fr-FR" sz="1200" b="0" u="sng" dirty="0" err="1">
                <a:solidFill>
                  <a:schemeClr val="tx1"/>
                </a:solidFill>
                <a:latin typeface="Arial"/>
                <a:cs typeface="Arial"/>
              </a:rPr>
              <a:t>bernard.brault@ac-paris.fr</a:t>
            </a:r>
            <a:r>
              <a:rPr lang="fr-FR" sz="1200" b="0" u="sng" dirty="0">
                <a:solidFill>
                  <a:schemeClr val="tx1"/>
                </a:solidFill>
                <a:latin typeface="Arial"/>
                <a:cs typeface="Arial"/>
              </a:rPr>
              <a:t>,  </a:t>
            </a:r>
            <a:r>
              <a:rPr lang="fr-FR" sz="1200" b="0" dirty="0">
                <a:solidFill>
                  <a:schemeClr val="tx1"/>
                </a:solidFill>
                <a:latin typeface="Arial"/>
                <a:cs typeface="Arial"/>
              </a:rPr>
              <a:t>Mylène </a:t>
            </a:r>
            <a:r>
              <a:rPr lang="fr-FR" sz="1200" b="0" dirty="0" err="1">
                <a:solidFill>
                  <a:schemeClr val="tx1"/>
                </a:solidFill>
                <a:latin typeface="Arial"/>
                <a:cs typeface="Arial"/>
              </a:rPr>
              <a:t>Survelor</a:t>
            </a:r>
            <a:r>
              <a:rPr lang="fr-FR" sz="1200" b="0" dirty="0">
                <a:solidFill>
                  <a:schemeClr val="tx1"/>
                </a:solidFill>
                <a:latin typeface="Arial"/>
                <a:cs typeface="Arial"/>
              </a:rPr>
              <a:t> – </a:t>
            </a:r>
            <a:r>
              <a:rPr lang="fr-FR" sz="1200" b="0" u="sng" dirty="0">
                <a:solidFill>
                  <a:schemeClr val="tx1"/>
                </a:solidFill>
                <a:latin typeface="Arial"/>
                <a:cs typeface="Arial"/>
              </a:rPr>
              <a:t>mylene.suvelor@ac-paris.fr</a:t>
            </a:r>
            <a:br>
              <a:rPr lang="fr-FR" sz="1200" b="0" dirty="0">
                <a:latin typeface="Arial"/>
                <a:ea typeface="+mj-lt"/>
                <a:cs typeface="Arial"/>
              </a:rPr>
            </a:br>
            <a:r>
              <a:rPr lang="fr-FR" sz="1200" b="0" dirty="0">
                <a:solidFill>
                  <a:schemeClr val="tx1"/>
                </a:solidFill>
                <a:latin typeface="Arial"/>
                <a:cs typeface="Arial"/>
              </a:rPr>
              <a:t>Laurence Kanouté – </a:t>
            </a:r>
            <a:r>
              <a:rPr lang="fr-FR" sz="1200" b="0" u="sng" dirty="0">
                <a:solidFill>
                  <a:schemeClr val="tx1"/>
                </a:solidFill>
                <a:latin typeface="Arial"/>
                <a:cs typeface="Arial"/>
              </a:rPr>
              <a:t>laurence.kanoute@ac-creteil.fr,  </a:t>
            </a:r>
            <a:r>
              <a:rPr lang="fr-FR" sz="1200" b="0" dirty="0">
                <a:solidFill>
                  <a:schemeClr val="tx1"/>
                </a:solidFill>
                <a:latin typeface="Arial"/>
                <a:ea typeface="+mj-lt"/>
                <a:cs typeface="Arial"/>
              </a:rPr>
              <a:t>Elisabeth Jardon: </a:t>
            </a:r>
            <a:r>
              <a:rPr lang="fr-FR" sz="1200" b="0" dirty="0">
                <a:solidFill>
                  <a:schemeClr val="tx1"/>
                </a:solidFill>
                <a:latin typeface="Arial"/>
                <a:ea typeface="+mj-lt"/>
                <a:cs typeface="Arial"/>
                <a:hlinkClick r:id="rId10">
                  <a:extLst>
                    <a:ext uri="{A12FA001-AC4F-418D-AE19-62706E023703}">
                      <ahyp:hlinkClr xmlns:ahyp="http://schemas.microsoft.com/office/drawing/2018/hyperlinkcolor" val="tx"/>
                    </a:ext>
                  </a:extLst>
                </a:hlinkClick>
              </a:rPr>
              <a:t>elisabeth.jardon@ac-creteil.fr</a:t>
            </a:r>
            <a:r>
              <a:rPr lang="fr-FR" sz="1200" b="0" dirty="0">
                <a:solidFill>
                  <a:schemeClr val="tx1"/>
                </a:solidFill>
                <a:latin typeface="Arial"/>
                <a:ea typeface="+mj-lt"/>
                <a:cs typeface="Arial"/>
              </a:rPr>
              <a:t> (06.89.95.32.51) - Benoît </a:t>
            </a:r>
            <a:r>
              <a:rPr lang="fr-FR" sz="1200" b="0" dirty="0" err="1">
                <a:solidFill>
                  <a:schemeClr val="tx1"/>
                </a:solidFill>
                <a:latin typeface="Arial"/>
                <a:ea typeface="+mj-lt"/>
                <a:cs typeface="Arial"/>
              </a:rPr>
              <a:t>Beldame</a:t>
            </a:r>
            <a:r>
              <a:rPr lang="fr-FR" sz="1200" b="0" dirty="0">
                <a:solidFill>
                  <a:schemeClr val="tx1"/>
                </a:solidFill>
                <a:latin typeface="Arial"/>
                <a:ea typeface="+mj-lt"/>
                <a:cs typeface="Arial"/>
              </a:rPr>
              <a:t>: </a:t>
            </a:r>
            <a:r>
              <a:rPr lang="fr-FR" sz="1200" b="0" dirty="0">
                <a:solidFill>
                  <a:schemeClr val="tx1"/>
                </a:solidFill>
                <a:latin typeface="Arial"/>
                <a:ea typeface="+mj-lt"/>
                <a:cs typeface="Arial"/>
                <a:hlinkClick r:id="rId11">
                  <a:extLst>
                    <a:ext uri="{A12FA001-AC4F-418D-AE19-62706E023703}">
                      <ahyp:hlinkClr xmlns:ahyp="http://schemas.microsoft.com/office/drawing/2018/hyperlinkcolor" val="tx"/>
                    </a:ext>
                  </a:extLst>
                </a:hlinkClick>
              </a:rPr>
              <a:t>benoit.beldame@ac-creteil.fr</a:t>
            </a:r>
            <a:r>
              <a:rPr lang="fr-FR" sz="1200" b="0" dirty="0">
                <a:solidFill>
                  <a:schemeClr val="tx1"/>
                </a:solidFill>
                <a:latin typeface="Arial"/>
                <a:ea typeface="+mj-lt"/>
                <a:cs typeface="Arial"/>
              </a:rPr>
              <a:t> (06.25.98.96.29) - - Sébastien Coppola: </a:t>
            </a:r>
            <a:r>
              <a:rPr lang="fr-FR" sz="1200" b="0" dirty="0">
                <a:solidFill>
                  <a:schemeClr val="tx1"/>
                </a:solidFill>
                <a:latin typeface="Arial"/>
                <a:ea typeface="+mj-lt"/>
                <a:cs typeface="Arial"/>
                <a:hlinkClick r:id="rId12">
                  <a:extLst>
                    <a:ext uri="{A12FA001-AC4F-418D-AE19-62706E023703}">
                      <ahyp:hlinkClr xmlns:ahyp="http://schemas.microsoft.com/office/drawing/2018/hyperlinkcolor" val="tx"/>
                    </a:ext>
                  </a:extLst>
                </a:hlinkClick>
              </a:rPr>
              <a:t>sebastien.coppola@ac-creteil.fr</a:t>
            </a:r>
            <a:r>
              <a:rPr lang="fr-FR" sz="1200" b="0" dirty="0">
                <a:solidFill>
                  <a:schemeClr val="tx1"/>
                </a:solidFill>
                <a:latin typeface="Arial"/>
                <a:ea typeface="+mj-lt"/>
                <a:cs typeface="Arial"/>
              </a:rPr>
              <a:t> (XXXXXXXXXX) - Nelly </a:t>
            </a:r>
            <a:r>
              <a:rPr lang="fr-FR" sz="1200" b="0" dirty="0" err="1">
                <a:solidFill>
                  <a:schemeClr val="tx1"/>
                </a:solidFill>
                <a:latin typeface="Arial"/>
                <a:ea typeface="+mj-lt"/>
                <a:cs typeface="Arial"/>
              </a:rPr>
              <a:t>Chabalier</a:t>
            </a:r>
            <a:r>
              <a:rPr lang="fr-FR" sz="1200" b="0" dirty="0">
                <a:solidFill>
                  <a:schemeClr val="tx1"/>
                </a:solidFill>
                <a:latin typeface="Arial"/>
                <a:ea typeface="+mj-lt"/>
                <a:cs typeface="Arial"/>
              </a:rPr>
              <a:t>: </a:t>
            </a:r>
            <a:r>
              <a:rPr lang="fr-FR" sz="1200" b="0" dirty="0">
                <a:solidFill>
                  <a:schemeClr val="tx1"/>
                </a:solidFill>
                <a:latin typeface="Arial"/>
                <a:ea typeface="+mj-lt"/>
                <a:cs typeface="Arial"/>
                <a:hlinkClick r:id="rId13">
                  <a:extLst>
                    <a:ext uri="{A12FA001-AC4F-418D-AE19-62706E023703}">
                      <ahyp:hlinkClr xmlns:ahyp="http://schemas.microsoft.com/office/drawing/2018/hyperlinkcolor" val="tx"/>
                    </a:ext>
                  </a:extLst>
                </a:hlinkClick>
              </a:rPr>
              <a:t>nelly.chabalier@ac-creteil.fr</a:t>
            </a:r>
            <a:r>
              <a:rPr lang="fr-FR" sz="1200" b="0" dirty="0">
                <a:solidFill>
                  <a:schemeClr val="tx1"/>
                </a:solidFill>
                <a:latin typeface="Arial"/>
                <a:ea typeface="+mj-lt"/>
                <a:cs typeface="Arial"/>
              </a:rPr>
              <a:t> (07.77.75.36.87)</a:t>
            </a:r>
            <a:endParaRPr lang="fr-FR" sz="1200" b="0" dirty="0">
              <a:solidFill>
                <a:schemeClr val="tx1"/>
              </a:solidFill>
              <a:latin typeface="Arial"/>
              <a:cs typeface="Arial"/>
            </a:endParaRPr>
          </a:p>
          <a:p>
            <a:r>
              <a:rPr lang="fr-FR" sz="1200" dirty="0">
                <a:latin typeface="Arial"/>
                <a:cs typeface="Arial"/>
              </a:rPr>
              <a:t>Mesure 4 : </a:t>
            </a:r>
            <a:br>
              <a:rPr lang="fr-FR" sz="1200" dirty="0">
                <a:latin typeface="Arial"/>
                <a:cs typeface="Arial"/>
              </a:rPr>
            </a:br>
            <a:r>
              <a:rPr lang="fr-FR" sz="1200" b="0" dirty="0">
                <a:solidFill>
                  <a:schemeClr val="tx1"/>
                </a:solidFill>
                <a:latin typeface="Arial"/>
                <a:cs typeface="Arial"/>
              </a:rPr>
              <a:t>Frédéric Teulat: </a:t>
            </a:r>
            <a:r>
              <a:rPr lang="fr-FR" sz="1200" b="0" dirty="0">
                <a:solidFill>
                  <a:schemeClr val="tx1"/>
                </a:solidFill>
                <a:latin typeface="Arial"/>
                <a:cs typeface="Arial"/>
                <a:hlinkClick r:id="rId14">
                  <a:extLst>
                    <a:ext uri="{A12FA001-AC4F-418D-AE19-62706E023703}">
                      <ahyp:hlinkClr xmlns:ahyp="http://schemas.microsoft.com/office/drawing/2018/hyperlinkcolor" val="tx"/>
                    </a:ext>
                  </a:extLst>
                </a:hlinkClick>
              </a:rPr>
              <a:t>frederic.teulat@ac-versailles.fr</a:t>
            </a:r>
            <a:r>
              <a:rPr lang="fr-FR" sz="1200" b="0" dirty="0">
                <a:solidFill>
                  <a:schemeClr val="tx1"/>
                </a:solidFill>
                <a:latin typeface="Arial"/>
                <a:cs typeface="Arial"/>
              </a:rPr>
              <a:t> (06.14.13.39.55) - Nadia Chebbi</a:t>
            </a:r>
            <a:br>
              <a:rPr lang="fr-FR" sz="1200" b="0" dirty="0">
                <a:latin typeface="Arial"/>
                <a:cs typeface="Arial"/>
              </a:rPr>
            </a:br>
            <a:r>
              <a:rPr lang="fr-FR" sz="1200" b="0" dirty="0">
                <a:solidFill>
                  <a:schemeClr val="tx1"/>
                </a:solidFill>
                <a:latin typeface="Arial"/>
                <a:cs typeface="Arial"/>
              </a:rPr>
              <a:t>Clémentine Dubos – </a:t>
            </a:r>
            <a:r>
              <a:rPr lang="fr-FR" sz="1200" b="0" u="sng" dirty="0">
                <a:solidFill>
                  <a:schemeClr val="tx1"/>
                </a:solidFill>
                <a:latin typeface="Arial"/>
                <a:cs typeface="Arial"/>
              </a:rPr>
              <a:t>clementine.dubos@ac-paris.fr  </a:t>
            </a:r>
            <a:r>
              <a:rPr lang="fr-FR" sz="1200" b="0" dirty="0">
                <a:solidFill>
                  <a:schemeClr val="tx1"/>
                </a:solidFill>
                <a:latin typeface="Arial"/>
                <a:cs typeface="Arial"/>
              </a:rPr>
              <a:t>et Magali Sorin- </a:t>
            </a:r>
            <a:r>
              <a:rPr lang="fr-FR" sz="1200" b="0" u="sng" dirty="0">
                <a:solidFill>
                  <a:schemeClr val="tx1"/>
                </a:solidFill>
                <a:latin typeface="Arial"/>
                <a:cs typeface="Arial"/>
              </a:rPr>
              <a:t>magali.sorin@ac-paris.fr</a:t>
            </a:r>
            <a:br>
              <a:rPr lang="fr-FR" sz="1200" b="0" dirty="0">
                <a:latin typeface="Arial"/>
                <a:cs typeface="Arial"/>
              </a:rPr>
            </a:br>
            <a:r>
              <a:rPr lang="fr-FR" sz="1200" b="0" dirty="0">
                <a:solidFill>
                  <a:schemeClr val="tx1"/>
                </a:solidFill>
                <a:latin typeface="Arial"/>
                <a:cs typeface="Arial"/>
              </a:rPr>
              <a:t>Alexandre </a:t>
            </a:r>
            <a:r>
              <a:rPr lang="fr-FR" sz="1200" b="0" dirty="0" err="1">
                <a:solidFill>
                  <a:schemeClr val="tx1"/>
                </a:solidFill>
                <a:latin typeface="Arial"/>
                <a:cs typeface="Arial"/>
              </a:rPr>
              <a:t>Bouyssou</a:t>
            </a:r>
            <a:r>
              <a:rPr lang="fr-FR" sz="1200" b="0" dirty="0">
                <a:solidFill>
                  <a:schemeClr val="tx1"/>
                </a:solidFill>
                <a:latin typeface="Arial"/>
                <a:cs typeface="Arial"/>
              </a:rPr>
              <a:t>: </a:t>
            </a:r>
            <a:r>
              <a:rPr lang="fr-FR" sz="1200" b="0" dirty="0">
                <a:solidFill>
                  <a:schemeClr val="tx1"/>
                </a:solidFill>
                <a:latin typeface="Arial"/>
                <a:cs typeface="Arial"/>
                <a:hlinkClick r:id="rId15">
                  <a:extLst>
                    <a:ext uri="{A12FA001-AC4F-418D-AE19-62706E023703}">
                      <ahyp:hlinkClr xmlns:ahyp="http://schemas.microsoft.com/office/drawing/2018/hyperlinkcolor" val="tx"/>
                    </a:ext>
                  </a:extLst>
                </a:hlinkClick>
              </a:rPr>
              <a:t>alexandre.bouyssou@ac-creteil.fr</a:t>
            </a:r>
            <a:r>
              <a:rPr lang="fr-FR" sz="1200" b="0" dirty="0">
                <a:solidFill>
                  <a:schemeClr val="tx1"/>
                </a:solidFill>
                <a:latin typeface="Arial"/>
                <a:cs typeface="Arial"/>
              </a:rPr>
              <a:t> (06.33.89..29.55) - Rodolphe </a:t>
            </a:r>
            <a:r>
              <a:rPr lang="fr-FR" sz="1200" b="0" dirty="0" err="1">
                <a:solidFill>
                  <a:schemeClr val="tx1"/>
                </a:solidFill>
                <a:latin typeface="Arial"/>
                <a:cs typeface="Arial"/>
              </a:rPr>
              <a:t>Mouix</a:t>
            </a:r>
            <a:r>
              <a:rPr lang="fr-FR" sz="1200" b="0" dirty="0">
                <a:solidFill>
                  <a:schemeClr val="tx1"/>
                </a:solidFill>
                <a:latin typeface="Arial"/>
                <a:cs typeface="Arial"/>
              </a:rPr>
              <a:t>: </a:t>
            </a:r>
            <a:r>
              <a:rPr lang="fr-FR" sz="1200" b="0" dirty="0">
                <a:solidFill>
                  <a:schemeClr val="tx1"/>
                </a:solidFill>
                <a:latin typeface="Arial"/>
                <a:cs typeface="Arial"/>
                <a:hlinkClick r:id="rId16">
                  <a:extLst>
                    <a:ext uri="{A12FA001-AC4F-418D-AE19-62706E023703}">
                      <ahyp:hlinkClr xmlns:ahyp="http://schemas.microsoft.com/office/drawing/2018/hyperlinkcolor" val="tx"/>
                    </a:ext>
                  </a:extLst>
                </a:hlinkClick>
              </a:rPr>
              <a:t>rodolphe.mouix@ac-creteil.fr</a:t>
            </a:r>
            <a:r>
              <a:rPr lang="fr-FR" sz="1200" b="0" dirty="0">
                <a:solidFill>
                  <a:schemeClr val="tx1"/>
                </a:solidFill>
                <a:latin typeface="Arial"/>
                <a:cs typeface="Arial"/>
              </a:rPr>
              <a:t> (06.11.57.78.82)  Hubert </a:t>
            </a:r>
            <a:r>
              <a:rPr lang="fr-FR" sz="1200" b="0" dirty="0" err="1">
                <a:solidFill>
                  <a:schemeClr val="tx1"/>
                </a:solidFill>
                <a:latin typeface="Arial"/>
                <a:cs typeface="Arial"/>
              </a:rPr>
              <a:t>Léonardi</a:t>
            </a:r>
            <a:r>
              <a:rPr lang="fr-FR" sz="1200" b="0" dirty="0">
                <a:solidFill>
                  <a:schemeClr val="tx1"/>
                </a:solidFill>
                <a:latin typeface="Arial"/>
                <a:cs typeface="Arial"/>
              </a:rPr>
              <a:t>: </a:t>
            </a:r>
            <a:r>
              <a:rPr lang="fr-FR" sz="1200" b="0" dirty="0">
                <a:solidFill>
                  <a:schemeClr val="tx1"/>
                </a:solidFill>
                <a:latin typeface="Arial"/>
                <a:cs typeface="Arial"/>
                <a:hlinkClick r:id="rId17">
                  <a:extLst>
                    <a:ext uri="{A12FA001-AC4F-418D-AE19-62706E023703}">
                      <ahyp:hlinkClr xmlns:ahyp="http://schemas.microsoft.com/office/drawing/2018/hyperlinkcolor" val="tx"/>
                    </a:ext>
                  </a:extLst>
                </a:hlinkClick>
              </a:rPr>
              <a:t>hubert.leonardi@ac-creteil.fr</a:t>
            </a:r>
            <a:r>
              <a:rPr lang="fr-FR" sz="1200" b="0" dirty="0">
                <a:solidFill>
                  <a:schemeClr val="tx1"/>
                </a:solidFill>
                <a:latin typeface="Arial"/>
                <a:cs typeface="Arial"/>
              </a:rPr>
              <a:t> (06.37.78.86.33) - Abdelhakim </a:t>
            </a:r>
            <a:r>
              <a:rPr lang="fr-FR" sz="1200" b="0" dirty="0" err="1">
                <a:solidFill>
                  <a:schemeClr val="tx1"/>
                </a:solidFill>
                <a:latin typeface="Arial"/>
                <a:cs typeface="Arial"/>
              </a:rPr>
              <a:t>Bahmed</a:t>
            </a:r>
            <a:r>
              <a:rPr lang="fr-FR" sz="1200" b="0" dirty="0">
                <a:solidFill>
                  <a:schemeClr val="tx1"/>
                </a:solidFill>
                <a:latin typeface="Arial"/>
                <a:cs typeface="Arial"/>
              </a:rPr>
              <a:t>: </a:t>
            </a:r>
            <a:r>
              <a:rPr lang="fr-FR" sz="1200" b="0" dirty="0">
                <a:solidFill>
                  <a:schemeClr val="tx1"/>
                </a:solidFill>
                <a:latin typeface="Arial"/>
                <a:cs typeface="Arial"/>
                <a:hlinkClick r:id="rId18">
                  <a:extLst>
                    <a:ext uri="{A12FA001-AC4F-418D-AE19-62706E023703}">
                      <ahyp:hlinkClr xmlns:ahyp="http://schemas.microsoft.com/office/drawing/2018/hyperlinkcolor" val="tx"/>
                    </a:ext>
                  </a:extLst>
                </a:hlinkClick>
              </a:rPr>
              <a:t>abdelhakim.bahmed@ac-creteil.fr</a:t>
            </a:r>
            <a:r>
              <a:rPr lang="fr-FR" sz="1200" b="0" dirty="0">
                <a:solidFill>
                  <a:schemeClr val="tx1"/>
                </a:solidFill>
                <a:latin typeface="Arial"/>
                <a:cs typeface="Arial"/>
              </a:rPr>
              <a:t> (06.25.98.96.40).</a:t>
            </a:r>
          </a:p>
          <a:p>
            <a:r>
              <a:rPr lang="fr-FR" sz="1200" dirty="0">
                <a:latin typeface="Arial"/>
                <a:cs typeface="Arial"/>
              </a:rPr>
              <a:t>Mesure 11 : </a:t>
            </a:r>
            <a:br>
              <a:rPr lang="fr-FR" sz="1200" dirty="0">
                <a:latin typeface="Arial"/>
                <a:cs typeface="Arial"/>
              </a:rPr>
            </a:br>
            <a:r>
              <a:rPr lang="fr-FR" sz="1200" b="0" dirty="0">
                <a:solidFill>
                  <a:schemeClr val="tx1"/>
                </a:solidFill>
                <a:latin typeface="Arial"/>
                <a:cs typeface="Arial"/>
              </a:rPr>
              <a:t>Hassan </a:t>
            </a:r>
            <a:r>
              <a:rPr lang="fr-FR" sz="1200" b="0" dirty="0" err="1">
                <a:solidFill>
                  <a:schemeClr val="tx1"/>
                </a:solidFill>
                <a:latin typeface="Arial"/>
                <a:cs typeface="Arial"/>
              </a:rPr>
              <a:t>Sidri</a:t>
            </a:r>
            <a:r>
              <a:rPr lang="fr-FR" sz="1200" b="0" dirty="0">
                <a:solidFill>
                  <a:schemeClr val="tx1"/>
                </a:solidFill>
                <a:latin typeface="Arial"/>
                <a:cs typeface="Arial"/>
              </a:rPr>
              <a:t>: </a:t>
            </a:r>
            <a:r>
              <a:rPr lang="fr-FR" sz="1200" b="0" dirty="0">
                <a:solidFill>
                  <a:schemeClr val="tx1"/>
                </a:solidFill>
                <a:latin typeface="Arial"/>
                <a:cs typeface="Arial"/>
                <a:hlinkClick r:id="rId19">
                  <a:extLst>
                    <a:ext uri="{A12FA001-AC4F-418D-AE19-62706E023703}">
                      <ahyp:hlinkClr xmlns:ahyp="http://schemas.microsoft.com/office/drawing/2018/hyperlinkcolor" val="tx"/>
                    </a:ext>
                  </a:extLst>
                </a:hlinkClick>
              </a:rPr>
              <a:t>hassan.sidri@ac-versailles.fr</a:t>
            </a:r>
            <a:r>
              <a:rPr lang="fr-FR" sz="1200" b="0" dirty="0">
                <a:solidFill>
                  <a:schemeClr val="tx1"/>
                </a:solidFill>
                <a:latin typeface="Arial"/>
                <a:cs typeface="Arial"/>
              </a:rPr>
              <a:t> (06.10.52.44.16)</a:t>
            </a:r>
            <a:br>
              <a:rPr lang="fr-FR" sz="1200" b="0" dirty="0">
                <a:latin typeface="Arial"/>
                <a:cs typeface="Arial"/>
              </a:rPr>
            </a:br>
            <a:r>
              <a:rPr lang="fr-FR" sz="1200" b="0" dirty="0">
                <a:solidFill>
                  <a:schemeClr val="tx1"/>
                </a:solidFill>
                <a:latin typeface="Arial"/>
                <a:cs typeface="Arial"/>
              </a:rPr>
              <a:t>(Pas de collègue parisien sur cette mesure - hormis celle participant à la formation de juin - Magali Sorin) </a:t>
            </a:r>
            <a:br>
              <a:rPr lang="fr-FR" sz="1200" b="0" dirty="0">
                <a:latin typeface="Arial"/>
                <a:cs typeface="Arial"/>
              </a:rPr>
            </a:br>
            <a:r>
              <a:rPr lang="fr-FR" sz="1200" b="0" dirty="0">
                <a:solidFill>
                  <a:schemeClr val="tx1"/>
                </a:solidFill>
                <a:latin typeface="Arial"/>
                <a:cs typeface="Arial"/>
              </a:rPr>
              <a:t>Joffrey De Concini: </a:t>
            </a:r>
            <a:r>
              <a:rPr lang="fr-FR" sz="1200" b="0" dirty="0">
                <a:solidFill>
                  <a:schemeClr val="tx1"/>
                </a:solidFill>
                <a:latin typeface="Arial"/>
                <a:cs typeface="Arial"/>
                <a:hlinkClick r:id="rId20">
                  <a:extLst>
                    <a:ext uri="{A12FA001-AC4F-418D-AE19-62706E023703}">
                      <ahyp:hlinkClr xmlns:ahyp="http://schemas.microsoft.com/office/drawing/2018/hyperlinkcolor" val="tx"/>
                    </a:ext>
                  </a:extLst>
                </a:hlinkClick>
              </a:rPr>
              <a:t>joffrey.de-concini@ac-creteil.fr</a:t>
            </a:r>
            <a:r>
              <a:rPr lang="fr-FR" sz="1200" b="0" dirty="0">
                <a:solidFill>
                  <a:schemeClr val="tx1"/>
                </a:solidFill>
                <a:latin typeface="Arial"/>
                <a:cs typeface="Arial"/>
              </a:rPr>
              <a:t> (06.25.35.24.17) - Didier </a:t>
            </a:r>
            <a:r>
              <a:rPr lang="fr-FR" sz="1200" b="0" dirty="0" err="1">
                <a:solidFill>
                  <a:schemeClr val="tx1"/>
                </a:solidFill>
                <a:latin typeface="Arial"/>
                <a:cs typeface="Arial"/>
              </a:rPr>
              <a:t>Butzbach</a:t>
            </a:r>
            <a:r>
              <a:rPr lang="fr-FR" sz="1200" b="0" dirty="0">
                <a:solidFill>
                  <a:schemeClr val="tx1"/>
                </a:solidFill>
                <a:latin typeface="Arial"/>
                <a:cs typeface="Arial"/>
              </a:rPr>
              <a:t>: </a:t>
            </a:r>
            <a:r>
              <a:rPr lang="fr-FR" sz="1200" b="0" dirty="0" err="1">
                <a:solidFill>
                  <a:schemeClr val="tx1"/>
                </a:solidFill>
                <a:latin typeface="Arial"/>
                <a:cs typeface="Arial"/>
              </a:rPr>
              <a:t>didier.butzbach@ac-creteil.fr</a:t>
            </a:r>
            <a:r>
              <a:rPr lang="fr-FR" sz="1200" b="0" dirty="0">
                <a:solidFill>
                  <a:schemeClr val="tx1"/>
                </a:solidFill>
                <a:latin typeface="Arial"/>
                <a:cs typeface="Arial"/>
              </a:rPr>
              <a:t> (06.37.75.81.60) - Vincent L’Hôpital : </a:t>
            </a:r>
            <a:r>
              <a:rPr lang="fr-FR" sz="1200" b="0" dirty="0">
                <a:solidFill>
                  <a:schemeClr val="tx1"/>
                </a:solidFill>
                <a:latin typeface="Arial"/>
                <a:cs typeface="Arial"/>
                <a:hlinkClick r:id="rId21">
                  <a:extLst>
                    <a:ext uri="{A12FA001-AC4F-418D-AE19-62706E023703}">
                      <ahyp:hlinkClr xmlns:ahyp="http://schemas.microsoft.com/office/drawing/2018/hyperlinkcolor" val="tx"/>
                    </a:ext>
                  </a:extLst>
                </a:hlinkClick>
              </a:rPr>
              <a:t>vincent-laurent.L-Hopital@ac-creteil.fr</a:t>
            </a:r>
            <a:r>
              <a:rPr lang="fr-FR" sz="1200" b="0" dirty="0">
                <a:solidFill>
                  <a:schemeClr val="tx1"/>
                </a:solidFill>
                <a:latin typeface="Arial"/>
                <a:cs typeface="Arial"/>
              </a:rPr>
              <a:t> (06.88.08.64.04) - Nora </a:t>
            </a:r>
            <a:r>
              <a:rPr lang="fr-FR" sz="1200" b="0" dirty="0" err="1">
                <a:solidFill>
                  <a:schemeClr val="tx1"/>
                </a:solidFill>
                <a:latin typeface="Arial"/>
                <a:cs typeface="Arial"/>
              </a:rPr>
              <a:t>Benkada</a:t>
            </a:r>
            <a:r>
              <a:rPr lang="fr-FR" sz="1200" b="0" dirty="0">
                <a:solidFill>
                  <a:schemeClr val="tx1"/>
                </a:solidFill>
                <a:latin typeface="Arial"/>
                <a:cs typeface="Arial"/>
              </a:rPr>
              <a:t>: </a:t>
            </a:r>
            <a:r>
              <a:rPr lang="fr-FR" sz="1200" b="0" dirty="0">
                <a:solidFill>
                  <a:schemeClr val="tx1"/>
                </a:solidFill>
                <a:latin typeface="Arial"/>
                <a:cs typeface="Arial"/>
                <a:hlinkClick r:id="rId22">
                  <a:extLst>
                    <a:ext uri="{A12FA001-AC4F-418D-AE19-62706E023703}">
                      <ahyp:hlinkClr xmlns:ahyp="http://schemas.microsoft.com/office/drawing/2018/hyperlinkcolor" val="tx"/>
                    </a:ext>
                  </a:extLst>
                </a:hlinkClick>
              </a:rPr>
              <a:t>nora.benkada@ac-creteil.fr</a:t>
            </a:r>
            <a:r>
              <a:rPr lang="fr-FR" sz="1200" b="0" dirty="0">
                <a:solidFill>
                  <a:schemeClr val="tx1"/>
                </a:solidFill>
                <a:latin typeface="Arial"/>
                <a:cs typeface="Arial"/>
              </a:rPr>
              <a:t> (06.25.21.17.60)</a:t>
            </a:r>
          </a:p>
          <a:p>
            <a:r>
              <a:rPr lang="fr-FR" sz="1200" dirty="0">
                <a:latin typeface="Arial"/>
                <a:cs typeface="Arial"/>
              </a:rPr>
              <a:t>Mesure 12 : </a:t>
            </a:r>
            <a:br>
              <a:rPr lang="fr-FR" sz="1200" dirty="0">
                <a:latin typeface="Arial"/>
                <a:cs typeface="Arial"/>
              </a:rPr>
            </a:br>
            <a:r>
              <a:rPr lang="fr-FR" sz="1200" b="0" dirty="0">
                <a:solidFill>
                  <a:schemeClr val="tx1"/>
                </a:solidFill>
                <a:latin typeface="Arial"/>
                <a:cs typeface="Arial"/>
              </a:rPr>
              <a:t>Jessica Lama: </a:t>
            </a:r>
            <a:r>
              <a:rPr lang="fr-FR" sz="1200" b="0" dirty="0">
                <a:solidFill>
                  <a:schemeClr val="tx1"/>
                </a:solidFill>
                <a:latin typeface="Arial"/>
                <a:cs typeface="Arial"/>
                <a:hlinkClick r:id="rId23">
                  <a:extLst>
                    <a:ext uri="{A12FA001-AC4F-418D-AE19-62706E023703}">
                      <ahyp:hlinkClr xmlns:ahyp="http://schemas.microsoft.com/office/drawing/2018/hyperlinkcolor" val="tx"/>
                    </a:ext>
                  </a:extLst>
                </a:hlinkClick>
              </a:rPr>
              <a:t>jessica.lama@ac-versailles.fr</a:t>
            </a:r>
            <a:r>
              <a:rPr lang="fr-FR" sz="1200" b="0" dirty="0">
                <a:solidFill>
                  <a:schemeClr val="tx1"/>
                </a:solidFill>
                <a:latin typeface="Arial"/>
                <a:cs typeface="Arial"/>
              </a:rPr>
              <a:t> (06.35.53.52.54) - Elise </a:t>
            </a:r>
            <a:r>
              <a:rPr lang="fr-FR" sz="1200" b="0" dirty="0" err="1">
                <a:solidFill>
                  <a:schemeClr val="tx1"/>
                </a:solidFill>
                <a:latin typeface="Arial"/>
                <a:cs typeface="Arial"/>
              </a:rPr>
              <a:t>Batel</a:t>
            </a:r>
            <a:r>
              <a:rPr lang="fr-FR" sz="1200" b="0" dirty="0">
                <a:solidFill>
                  <a:schemeClr val="tx1"/>
                </a:solidFill>
                <a:latin typeface="Arial"/>
                <a:cs typeface="Arial"/>
              </a:rPr>
              <a:t>: </a:t>
            </a:r>
            <a:r>
              <a:rPr lang="fr-FR" sz="1200" b="0" dirty="0">
                <a:solidFill>
                  <a:schemeClr val="tx1"/>
                </a:solidFill>
                <a:latin typeface="Arial"/>
                <a:cs typeface="Arial"/>
                <a:hlinkClick r:id="rId24">
                  <a:extLst>
                    <a:ext uri="{A12FA001-AC4F-418D-AE19-62706E023703}">
                      <ahyp:hlinkClr xmlns:ahyp="http://schemas.microsoft.com/office/drawing/2018/hyperlinkcolor" val="tx"/>
                    </a:ext>
                  </a:extLst>
                </a:hlinkClick>
              </a:rPr>
              <a:t>elise.batel@ac-versailles.fr</a:t>
            </a:r>
            <a:r>
              <a:rPr lang="fr-FR" sz="1200" b="0" dirty="0">
                <a:solidFill>
                  <a:schemeClr val="tx1"/>
                </a:solidFill>
                <a:latin typeface="Arial"/>
                <a:cs typeface="Arial"/>
              </a:rPr>
              <a:t> (06.13.40.83.01)</a:t>
            </a:r>
            <a:br>
              <a:rPr lang="fr-FR" sz="1200" b="0" dirty="0">
                <a:latin typeface="Arial"/>
                <a:cs typeface="Arial"/>
              </a:rPr>
            </a:br>
            <a:r>
              <a:rPr lang="fr-FR" sz="1200" b="0" dirty="0">
                <a:solidFill>
                  <a:schemeClr val="tx1"/>
                </a:solidFill>
                <a:latin typeface="Arial"/>
                <a:cs typeface="Arial"/>
              </a:rPr>
              <a:t>Franck Philippe </a:t>
            </a:r>
            <a:r>
              <a:rPr lang="fr-FR" sz="1200" b="0" u="sng" dirty="0">
                <a:solidFill>
                  <a:schemeClr val="tx1"/>
                </a:solidFill>
                <a:latin typeface="Arial"/>
                <a:cs typeface="Arial"/>
              </a:rPr>
              <a:t>: franck.philippe@ac-paris.fr</a:t>
            </a:r>
            <a:br>
              <a:rPr lang="fr-FR" sz="1200" b="0" dirty="0">
                <a:latin typeface="Arial"/>
                <a:cs typeface="Arial"/>
              </a:rPr>
            </a:br>
            <a:r>
              <a:rPr lang="fr-FR" sz="1200" b="0" dirty="0">
                <a:solidFill>
                  <a:schemeClr val="tx1"/>
                </a:solidFill>
                <a:latin typeface="Arial"/>
                <a:cs typeface="Arial"/>
              </a:rPr>
              <a:t>Jean-François </a:t>
            </a:r>
            <a:r>
              <a:rPr lang="fr-FR" sz="1200" b="0" dirty="0" err="1">
                <a:solidFill>
                  <a:schemeClr val="tx1"/>
                </a:solidFill>
                <a:latin typeface="Arial"/>
                <a:cs typeface="Arial"/>
              </a:rPr>
              <a:t>Gaboret</a:t>
            </a:r>
            <a:r>
              <a:rPr lang="fr-FR" sz="1200" b="0" dirty="0">
                <a:solidFill>
                  <a:schemeClr val="tx1"/>
                </a:solidFill>
                <a:latin typeface="Arial"/>
                <a:cs typeface="Arial"/>
              </a:rPr>
              <a:t>: </a:t>
            </a:r>
            <a:r>
              <a:rPr lang="fr-FR" sz="1200" b="0" dirty="0">
                <a:solidFill>
                  <a:schemeClr val="tx1"/>
                </a:solidFill>
                <a:latin typeface="Arial"/>
                <a:cs typeface="Arial"/>
                <a:hlinkClick r:id="rId25">
                  <a:extLst>
                    <a:ext uri="{A12FA001-AC4F-418D-AE19-62706E023703}">
                      <ahyp:hlinkClr xmlns:ahyp="http://schemas.microsoft.com/office/drawing/2018/hyperlinkcolor" val="tx"/>
                    </a:ext>
                  </a:extLst>
                </a:hlinkClick>
              </a:rPr>
              <a:t>jean-francois.gaboret@ac-creteil.fr</a:t>
            </a:r>
            <a:r>
              <a:rPr lang="fr-FR" sz="1200" b="0" dirty="0">
                <a:solidFill>
                  <a:schemeClr val="tx1"/>
                </a:solidFill>
                <a:latin typeface="Arial"/>
                <a:cs typeface="Arial"/>
              </a:rPr>
              <a:t> (06.37.78.98.72) - Cherifa </a:t>
            </a:r>
            <a:r>
              <a:rPr lang="fr-FR" sz="1200" b="0" dirty="0" err="1">
                <a:solidFill>
                  <a:schemeClr val="tx1"/>
                </a:solidFill>
                <a:latin typeface="Arial"/>
                <a:cs typeface="Arial"/>
              </a:rPr>
              <a:t>Bénamer</a:t>
            </a:r>
            <a:r>
              <a:rPr lang="fr-FR" sz="1200" b="0" dirty="0">
                <a:solidFill>
                  <a:schemeClr val="tx1"/>
                </a:solidFill>
                <a:latin typeface="Arial"/>
                <a:cs typeface="Arial"/>
              </a:rPr>
              <a:t>: </a:t>
            </a:r>
            <a:r>
              <a:rPr lang="fr-FR" sz="1200" b="0" dirty="0">
                <a:solidFill>
                  <a:schemeClr val="tx1"/>
                </a:solidFill>
                <a:latin typeface="Arial"/>
                <a:cs typeface="Arial"/>
                <a:hlinkClick r:id="rId26">
                  <a:extLst>
                    <a:ext uri="{A12FA001-AC4F-418D-AE19-62706E023703}">
                      <ahyp:hlinkClr xmlns:ahyp="http://schemas.microsoft.com/office/drawing/2018/hyperlinkcolor" val="tx"/>
                    </a:ext>
                  </a:extLst>
                </a:hlinkClick>
              </a:rPr>
              <a:t>cherifa.benamer@ac-creteil.fr</a:t>
            </a:r>
            <a:r>
              <a:rPr lang="fr-FR" sz="1200" b="0" dirty="0">
                <a:solidFill>
                  <a:schemeClr val="tx1"/>
                </a:solidFill>
                <a:latin typeface="Arial"/>
                <a:cs typeface="Arial"/>
              </a:rPr>
              <a:t> (06.11.04.21.49)</a:t>
            </a:r>
          </a:p>
          <a:p>
            <a:endParaRPr lang="fr-FR" sz="1200" b="0" dirty="0">
              <a:latin typeface="Arial"/>
            </a:endParaRPr>
          </a:p>
          <a:p>
            <a:r>
              <a:rPr lang="fr-FR" sz="1200" dirty="0">
                <a:latin typeface="Arial"/>
                <a:cs typeface="Arial"/>
              </a:rPr>
              <a:t>Coordination intermédiaire : </a:t>
            </a:r>
            <a:r>
              <a:rPr lang="fr-FR" sz="1200" b="0" dirty="0">
                <a:solidFill>
                  <a:schemeClr val="tx1"/>
                </a:solidFill>
                <a:latin typeface="Arial"/>
                <a:cs typeface="Arial"/>
              </a:rPr>
              <a:t>Michaël </a:t>
            </a:r>
            <a:r>
              <a:rPr lang="fr-FR" sz="1200" b="0" dirty="0" err="1">
                <a:solidFill>
                  <a:schemeClr val="tx1"/>
                </a:solidFill>
                <a:latin typeface="Arial"/>
                <a:cs typeface="Arial"/>
              </a:rPr>
              <a:t>Vilbenoit</a:t>
            </a:r>
            <a:r>
              <a:rPr lang="fr-FR" sz="1200" b="0" dirty="0">
                <a:solidFill>
                  <a:schemeClr val="tx1"/>
                </a:solidFill>
                <a:latin typeface="Arial"/>
                <a:cs typeface="Arial"/>
              </a:rPr>
              <a:t>: </a:t>
            </a:r>
            <a:r>
              <a:rPr lang="fr-FR" sz="1200" b="0" dirty="0">
                <a:solidFill>
                  <a:schemeClr val="tx1"/>
                </a:solidFill>
                <a:latin typeface="Arial"/>
                <a:cs typeface="Arial"/>
                <a:hlinkClick r:id="rId27">
                  <a:extLst>
                    <a:ext uri="{A12FA001-AC4F-418D-AE19-62706E023703}">
                      <ahyp:hlinkClr xmlns:ahyp="http://schemas.microsoft.com/office/drawing/2018/hyperlinkcolor" val="tx"/>
                    </a:ext>
                  </a:extLst>
                </a:hlinkClick>
              </a:rPr>
              <a:t>michael.vilbenoit@ac-versailles.fr</a:t>
            </a:r>
            <a:r>
              <a:rPr lang="fr-FR" sz="1200" b="0" dirty="0">
                <a:solidFill>
                  <a:schemeClr val="tx1"/>
                </a:solidFill>
                <a:latin typeface="Arial"/>
                <a:cs typeface="Arial"/>
              </a:rPr>
              <a:t> (06.09.07.56.87) </a:t>
            </a:r>
            <a:br>
              <a:rPr lang="fr-FR" sz="1200" b="0" dirty="0">
                <a:latin typeface="Arial"/>
                <a:cs typeface="Arial"/>
              </a:rPr>
            </a:br>
            <a:r>
              <a:rPr lang="fr-FR" sz="1200" b="0" dirty="0">
                <a:solidFill>
                  <a:schemeClr val="tx1"/>
                </a:solidFill>
                <a:latin typeface="Arial"/>
                <a:cs typeface="Arial"/>
              </a:rPr>
              <a:t>Stéphane Aymard: </a:t>
            </a:r>
            <a:r>
              <a:rPr lang="fr-FR" sz="1200" b="0" dirty="0">
                <a:solidFill>
                  <a:schemeClr val="tx1"/>
                </a:solidFill>
                <a:latin typeface="Arial"/>
                <a:cs typeface="Arial"/>
                <a:hlinkClick r:id="rId28">
                  <a:extLst>
                    <a:ext uri="{A12FA001-AC4F-418D-AE19-62706E023703}">
                      <ahyp:hlinkClr xmlns:ahyp="http://schemas.microsoft.com/office/drawing/2018/hyperlinkcolor" val="tx"/>
                    </a:ext>
                  </a:extLst>
                </a:hlinkClick>
              </a:rPr>
              <a:t>stephane.aymard@ac-versailles.fr</a:t>
            </a:r>
            <a:r>
              <a:rPr lang="fr-FR" sz="1200" b="0" dirty="0">
                <a:solidFill>
                  <a:schemeClr val="tx1"/>
                </a:solidFill>
                <a:latin typeface="Arial"/>
                <a:cs typeface="Arial"/>
              </a:rPr>
              <a:t> (06.21.39.10.69) -  </a:t>
            </a:r>
            <a:br>
              <a:rPr lang="fr-FR" sz="1200" b="0" dirty="0">
                <a:solidFill>
                  <a:schemeClr val="tx1"/>
                </a:solidFill>
                <a:latin typeface="Arial"/>
                <a:cs typeface="Arial"/>
              </a:rPr>
            </a:br>
            <a:r>
              <a:rPr lang="fr-FR" sz="1200" b="0" dirty="0">
                <a:solidFill>
                  <a:schemeClr val="tx1"/>
                </a:solidFill>
                <a:latin typeface="Arial"/>
                <a:cs typeface="Arial"/>
              </a:rPr>
              <a:t>Halima </a:t>
            </a:r>
            <a:r>
              <a:rPr lang="fr-FR" sz="1200" b="0" dirty="0" err="1">
                <a:solidFill>
                  <a:schemeClr val="tx1"/>
                </a:solidFill>
                <a:latin typeface="Arial"/>
                <a:cs typeface="Arial"/>
              </a:rPr>
              <a:t>Guerroumi</a:t>
            </a:r>
            <a:r>
              <a:rPr lang="fr-FR" sz="1200" b="0" dirty="0">
                <a:solidFill>
                  <a:schemeClr val="tx1"/>
                </a:solidFill>
                <a:latin typeface="Arial"/>
                <a:cs typeface="Arial"/>
              </a:rPr>
              <a:t>: </a:t>
            </a:r>
            <a:r>
              <a:rPr lang="fr-FR" sz="1200" b="0" dirty="0">
                <a:solidFill>
                  <a:schemeClr val="tx1"/>
                </a:solidFill>
                <a:latin typeface="Arial"/>
                <a:cs typeface="Arial"/>
                <a:hlinkClick r:id="rId29">
                  <a:extLst>
                    <a:ext uri="{A12FA001-AC4F-418D-AE19-62706E023703}">
                      <ahyp:hlinkClr xmlns:ahyp="http://schemas.microsoft.com/office/drawing/2018/hyperlinkcolor" val="tx"/>
                    </a:ext>
                  </a:extLst>
                </a:hlinkClick>
              </a:rPr>
              <a:t>halima.guerroumi@ac-creteil.fr</a:t>
            </a:r>
            <a:r>
              <a:rPr lang="fr-FR" sz="1200" b="0" dirty="0">
                <a:solidFill>
                  <a:schemeClr val="tx1"/>
                </a:solidFill>
                <a:latin typeface="Arial"/>
                <a:cs typeface="Arial"/>
              </a:rPr>
              <a:t> (06.37.78.89.91) - </a:t>
            </a:r>
            <a:r>
              <a:rPr lang="fr-FR" sz="1200" b="0" dirty="0">
                <a:solidFill>
                  <a:schemeClr val="tx1"/>
                </a:solidFill>
                <a:latin typeface="Arial"/>
                <a:ea typeface="+mj-lt"/>
                <a:cs typeface="Arial"/>
              </a:rPr>
              <a:t>Elisabeth Jardon: </a:t>
            </a:r>
            <a:r>
              <a:rPr lang="fr-FR" sz="1200" b="0" dirty="0">
                <a:solidFill>
                  <a:schemeClr val="tx1"/>
                </a:solidFill>
                <a:latin typeface="Arial"/>
                <a:ea typeface="+mj-lt"/>
                <a:cs typeface="Arial"/>
                <a:hlinkClick r:id="rId10">
                  <a:extLst>
                    <a:ext uri="{A12FA001-AC4F-418D-AE19-62706E023703}">
                      <ahyp:hlinkClr xmlns:ahyp="http://schemas.microsoft.com/office/drawing/2018/hyperlinkcolor" val="tx"/>
                    </a:ext>
                  </a:extLst>
                </a:hlinkClick>
              </a:rPr>
              <a:t>elisabeth.jardon@ac-creteil.fr</a:t>
            </a:r>
            <a:r>
              <a:rPr lang="fr-FR" sz="1200" b="0" dirty="0">
                <a:solidFill>
                  <a:schemeClr val="tx1"/>
                </a:solidFill>
                <a:latin typeface="Arial"/>
                <a:ea typeface="+mj-lt"/>
                <a:cs typeface="Arial"/>
              </a:rPr>
              <a:t> (06.89.95.32.51) </a:t>
            </a:r>
            <a:br>
              <a:rPr lang="fr-FR" sz="1300" b="0" dirty="0">
                <a:solidFill>
                  <a:schemeClr val="tx1"/>
                </a:solidFill>
                <a:latin typeface="Arial"/>
                <a:cs typeface="Arial"/>
              </a:rPr>
            </a:br>
            <a:endParaRPr lang="fr-FR" dirty="0">
              <a:solidFill>
                <a:schemeClr val="tx1"/>
              </a:solidFill>
            </a:endParaRPr>
          </a:p>
        </p:txBody>
      </p:sp>
      <p:sp>
        <p:nvSpPr>
          <p:cNvPr id="5" name="Titre 1">
            <a:extLst>
              <a:ext uri="{FF2B5EF4-FFF2-40B4-BE49-F238E27FC236}">
                <a16:creationId xmlns:a16="http://schemas.microsoft.com/office/drawing/2014/main" id="{34570956-D6EA-911A-0990-70CB6C2A50BF}"/>
              </a:ext>
            </a:extLst>
          </p:cNvPr>
          <p:cNvSpPr txBox="1">
            <a:spLocks/>
          </p:cNvSpPr>
          <p:nvPr/>
        </p:nvSpPr>
        <p:spPr>
          <a:xfrm>
            <a:off x="2515260" y="257412"/>
            <a:ext cx="5682168" cy="567105"/>
          </a:xfrm>
          <a:prstGeom prst="rect">
            <a:avLst/>
          </a:prstGeom>
        </p:spPr>
        <p:txBody>
          <a:bodyPr vert="horz" lIns="91440" tIns="45720" rIns="91440" bIns="45720" rtlCol="0" anchor="ctr">
            <a:noAutofit/>
          </a:bodyPr>
          <a:lstStyle>
            <a:lvl1pPr marL="0" marR="0" indent="0" algn="l" defTabSz="914400" rtl="0" eaLnBrk="1" fontAlgn="auto" latinLnBrk="0" hangingPunct="1">
              <a:lnSpc>
                <a:spcPct val="90000"/>
              </a:lnSpc>
              <a:spcBef>
                <a:spcPct val="0"/>
              </a:spcBef>
              <a:spcAft>
                <a:spcPts val="0"/>
              </a:spcAft>
              <a:buClrTx/>
              <a:buSzTx/>
              <a:buFontTx/>
              <a:buNone/>
              <a:tabLst/>
              <a:defRPr kumimoji="0" lang="fr-FR" sz="2800" b="1" i="0" u="none" strike="noStrike" kern="1200" cap="none" normalizeH="0" baseline="0" dirty="0">
                <a:ln>
                  <a:noFill/>
                </a:ln>
                <a:solidFill>
                  <a:schemeClr val="accent1"/>
                </a:solidFill>
                <a:effectLst/>
                <a:latin typeface="+mj-lt"/>
                <a:ea typeface="+mj-ea"/>
                <a:cs typeface="Calibri" panose="020F0502020204030204" pitchFamily="34" charset="0"/>
              </a:defRPr>
            </a:lvl1pPr>
          </a:lstStyle>
          <a:p>
            <a:pPr>
              <a:lnSpc>
                <a:spcPct val="150000"/>
              </a:lnSpc>
            </a:pPr>
            <a:r>
              <a:rPr lang="fr-FR" sz="2400">
                <a:solidFill>
                  <a:schemeClr val="accent1">
                    <a:lumMod val="75000"/>
                  </a:schemeClr>
                </a:solidFill>
                <a:latin typeface="Arial"/>
                <a:cs typeface="Arial"/>
              </a:rPr>
              <a:t>Copilotes IEN des mesures.</a:t>
            </a:r>
            <a:endParaRPr lang="fr-FR" sz="2400">
              <a:solidFill>
                <a:schemeClr val="accent1">
                  <a:lumMod val="75000"/>
                </a:schemeClr>
              </a:solidFill>
              <a:latin typeface="Arial"/>
            </a:endParaRPr>
          </a:p>
        </p:txBody>
      </p:sp>
    </p:spTree>
    <p:extLst>
      <p:ext uri="{BB962C8B-B14F-4D97-AF65-F5344CB8AC3E}">
        <p14:creationId xmlns:p14="http://schemas.microsoft.com/office/powerpoint/2010/main" val="1182253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8100E2C-7A68-985A-DC5A-F9770EFFEBFE}"/>
              </a:ext>
            </a:extLst>
          </p:cNvPr>
          <p:cNvSpPr>
            <a:spLocks noGrp="1"/>
          </p:cNvSpPr>
          <p:nvPr>
            <p:ph type="title"/>
          </p:nvPr>
        </p:nvSpPr>
        <p:spPr>
          <a:xfrm>
            <a:off x="1676400" y="2428420"/>
            <a:ext cx="10515600" cy="867893"/>
          </a:xfrm>
        </p:spPr>
        <p:txBody>
          <a:bodyPr/>
          <a:lstStyle/>
          <a:p>
            <a:r>
              <a:rPr lang="fr-FR" dirty="0"/>
              <a:t>Diapos à compléter par groupe  :</a:t>
            </a:r>
          </a:p>
        </p:txBody>
      </p:sp>
      <p:sp>
        <p:nvSpPr>
          <p:cNvPr id="4" name="Espace réservé de la date 3">
            <a:extLst>
              <a:ext uri="{FF2B5EF4-FFF2-40B4-BE49-F238E27FC236}">
                <a16:creationId xmlns:a16="http://schemas.microsoft.com/office/drawing/2014/main" id="{EA96D84E-9108-7B17-F323-71A6D76E5DDB}"/>
              </a:ext>
            </a:extLst>
          </p:cNvPr>
          <p:cNvSpPr>
            <a:spLocks noGrp="1"/>
          </p:cNvSpPr>
          <p:nvPr>
            <p:ph type="dt" sz="half" idx="10"/>
          </p:nvPr>
        </p:nvSpPr>
        <p:spPr/>
        <p:txBody>
          <a:bodyPr/>
          <a:lstStyle/>
          <a:p>
            <a:fld id="{AC60A9E1-B110-4E54-A22C-F2E3CDBEC1DB}" type="datetime1">
              <a:rPr lang="fr-FR" smtClean="0"/>
              <a:t>13/09/2024</a:t>
            </a:fld>
            <a:endParaRPr lang="fr-FR"/>
          </a:p>
        </p:txBody>
      </p:sp>
      <p:sp>
        <p:nvSpPr>
          <p:cNvPr id="5" name="Espace réservé du pied de page 4">
            <a:extLst>
              <a:ext uri="{FF2B5EF4-FFF2-40B4-BE49-F238E27FC236}">
                <a16:creationId xmlns:a16="http://schemas.microsoft.com/office/drawing/2014/main" id="{2B767EE1-F22A-D1AE-C091-79274E7644B4}"/>
              </a:ext>
            </a:extLst>
          </p:cNvPr>
          <p:cNvSpPr>
            <a:spLocks noGrp="1"/>
          </p:cNvSpPr>
          <p:nvPr>
            <p:ph type="ftr" sz="quarter" idx="11"/>
          </p:nvPr>
        </p:nvSpPr>
        <p:spPr/>
        <p:txBody>
          <a:bodyPr/>
          <a:lstStyle/>
          <a:p>
            <a:r>
              <a:rPr lang="fr-FR"/>
              <a:t>Transformation carte FPI RS 2025 et suivantes</a:t>
            </a:r>
          </a:p>
        </p:txBody>
      </p:sp>
      <p:sp>
        <p:nvSpPr>
          <p:cNvPr id="6" name="Espace réservé du numéro de diapositive 5">
            <a:extLst>
              <a:ext uri="{FF2B5EF4-FFF2-40B4-BE49-F238E27FC236}">
                <a16:creationId xmlns:a16="http://schemas.microsoft.com/office/drawing/2014/main" id="{8CF213AC-0EE0-D787-C043-090E373C6822}"/>
              </a:ext>
            </a:extLst>
          </p:cNvPr>
          <p:cNvSpPr>
            <a:spLocks noGrp="1"/>
          </p:cNvSpPr>
          <p:nvPr>
            <p:ph type="sldNum" sz="quarter" idx="12"/>
          </p:nvPr>
        </p:nvSpPr>
        <p:spPr/>
        <p:txBody>
          <a:bodyPr/>
          <a:lstStyle/>
          <a:p>
            <a:fld id="{B70216BF-BFF5-4EFB-BA43-9745EF2C456E}" type="slidenum">
              <a:rPr lang="fr-FR" smtClean="0"/>
              <a:t>14</a:t>
            </a:fld>
            <a:endParaRPr lang="fr-FR"/>
          </a:p>
        </p:txBody>
      </p:sp>
    </p:spTree>
    <p:extLst>
      <p:ext uri="{BB962C8B-B14F-4D97-AF65-F5344CB8AC3E}">
        <p14:creationId xmlns:p14="http://schemas.microsoft.com/office/powerpoint/2010/main" val="39125571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497183" y="289482"/>
            <a:ext cx="10515600" cy="867893"/>
          </a:xfrm>
        </p:spPr>
        <p:txBody>
          <a:bodyPr>
            <a:normAutofit/>
          </a:bodyPr>
          <a:lstStyle/>
          <a:p>
            <a:r>
              <a:rPr lang="fr-FR" dirty="0">
                <a:solidFill>
                  <a:schemeClr val="accent1">
                    <a:lumMod val="75000"/>
                  </a:schemeClr>
                </a:solidFill>
                <a:cs typeface="Calibri"/>
              </a:rPr>
              <a:t>Temps de travail par mesure</a:t>
            </a:r>
            <a:br>
              <a:rPr lang="fr-FR" b="0" i="0" u="none" strike="noStrike" dirty="0">
                <a:solidFill>
                  <a:srgbClr val="228BCC"/>
                </a:solidFill>
                <a:effectLst/>
                <a:latin typeface="Archive"/>
              </a:rPr>
            </a:br>
            <a:endParaRPr lang="fr-FR" dirty="0">
              <a:solidFill>
                <a:schemeClr val="accent1">
                  <a:lumMod val="75000"/>
                </a:schemeClr>
              </a:solidFill>
              <a:cs typeface="Calibri"/>
            </a:endParaRPr>
          </a:p>
        </p:txBody>
      </p:sp>
      <p:sp>
        <p:nvSpPr>
          <p:cNvPr id="3" name="Espace réservé du contenu 2"/>
          <p:cNvSpPr>
            <a:spLocks noGrp="1"/>
          </p:cNvSpPr>
          <p:nvPr>
            <p:ph idx="1"/>
          </p:nvPr>
        </p:nvSpPr>
        <p:spPr>
          <a:xfrm>
            <a:off x="156753" y="974812"/>
            <a:ext cx="11443063" cy="5564100"/>
          </a:xfrm>
        </p:spPr>
        <p:txBody>
          <a:bodyPr vert="horz" lIns="91440" tIns="45720" rIns="91440" bIns="45720" rtlCol="0" anchor="t">
            <a:normAutofit fontScale="92500"/>
          </a:bodyPr>
          <a:lstStyle/>
          <a:p>
            <a:pPr>
              <a:lnSpc>
                <a:spcPct val="100000"/>
              </a:lnSpc>
              <a:spcBef>
                <a:spcPts val="2800"/>
              </a:spcBef>
              <a:buSzPts val="1000"/>
              <a:buFont typeface="Wingdings" pitchFamily="2" charset="2"/>
              <a:buChar char="ü"/>
              <a:tabLst>
                <a:tab pos="1828800" algn="l"/>
              </a:tabLst>
            </a:pPr>
            <a:r>
              <a:rPr lang="fr-FR" sz="2400" dirty="0">
                <a:solidFill>
                  <a:srgbClr val="000000"/>
                </a:solidFill>
                <a:effectLst/>
                <a:latin typeface="+mj-lt"/>
                <a:ea typeface="Times New Roman" panose="02020603050405020304" pitchFamily="18" charset="0"/>
                <a:cs typeface="Times New Roman" panose="02020603050405020304" pitchFamily="18" charset="0"/>
              </a:rPr>
              <a:t>Quelle organisation souhaitez-vous mettre en place pour travailler ensemble sur le pilotage de votre mesure cette année ?</a:t>
            </a:r>
          </a:p>
          <a:p>
            <a:pPr>
              <a:lnSpc>
                <a:spcPct val="100000"/>
              </a:lnSpc>
              <a:spcBef>
                <a:spcPts val="2800"/>
              </a:spcBef>
              <a:buSzPts val="1000"/>
              <a:buFont typeface="Wingdings" pitchFamily="2" charset="2"/>
              <a:buChar char="ü"/>
              <a:tabLst>
                <a:tab pos="1828800" algn="l"/>
              </a:tabLst>
            </a:pPr>
            <a:r>
              <a:rPr lang="fr-FR" sz="2400" b="0" dirty="0">
                <a:solidFill>
                  <a:srgbClr val="000000"/>
                </a:solidFill>
                <a:effectLst/>
                <a:latin typeface="+mj-lt"/>
                <a:ea typeface="Calibri" panose="020F0502020204030204" pitchFamily="34" charset="0"/>
                <a:cs typeface="Times New Roman" panose="02020603050405020304" pitchFamily="18" charset="0"/>
              </a:rPr>
              <a:t>Choix d’un espace collaboratif : Tribu ? </a:t>
            </a:r>
            <a:r>
              <a:rPr lang="fr-FR" sz="2400" dirty="0">
                <a:solidFill>
                  <a:srgbClr val="000000"/>
                </a:solidFill>
                <a:effectLst/>
                <a:latin typeface="+mj-lt"/>
                <a:ea typeface="Calibri" panose="020F0502020204030204" pitchFamily="34" charset="0"/>
                <a:cs typeface="Times New Roman" panose="02020603050405020304" pitchFamily="18" charset="0"/>
              </a:rPr>
              <a:t>Netboard.me, </a:t>
            </a:r>
          </a:p>
          <a:p>
            <a:pPr>
              <a:lnSpc>
                <a:spcPct val="100000"/>
              </a:lnSpc>
              <a:spcBef>
                <a:spcPts val="2800"/>
              </a:spcBef>
              <a:buSzPts val="1000"/>
              <a:buFont typeface="Wingdings" pitchFamily="2" charset="2"/>
              <a:buChar char="ü"/>
              <a:tabLst>
                <a:tab pos="1828800" algn="l"/>
              </a:tabLst>
            </a:pPr>
            <a:r>
              <a:rPr lang="fr-FR" sz="2400" b="0" dirty="0">
                <a:solidFill>
                  <a:srgbClr val="000000"/>
                </a:solidFill>
                <a:ea typeface="Calibri" panose="020F0502020204030204" pitchFamily="34" charset="0"/>
              </a:rPr>
              <a:t>Temps de concertation en amont des réunions interacadémiques IEN copilotes Comités de suivi dans le cadre des GT Inspecteurs,</a:t>
            </a:r>
          </a:p>
          <a:p>
            <a:pPr>
              <a:lnSpc>
                <a:spcPct val="100000"/>
              </a:lnSpc>
              <a:spcBef>
                <a:spcPts val="2800"/>
              </a:spcBef>
              <a:buSzPts val="1000"/>
              <a:buFont typeface="Wingdings" pitchFamily="2" charset="2"/>
              <a:buChar char="ü"/>
              <a:tabLst>
                <a:tab pos="1828800" algn="l"/>
              </a:tabLst>
            </a:pPr>
            <a:r>
              <a:rPr lang="fr-FR" sz="2400" b="0" dirty="0">
                <a:solidFill>
                  <a:srgbClr val="000000"/>
                </a:solidFill>
                <a:ea typeface="Calibri" panose="020F0502020204030204" pitchFamily="34" charset="0"/>
              </a:rPr>
              <a:t>Travail en distanciel entre les temps proposés,</a:t>
            </a:r>
          </a:p>
          <a:p>
            <a:pPr>
              <a:lnSpc>
                <a:spcPct val="100000"/>
              </a:lnSpc>
              <a:spcBef>
                <a:spcPts val="2800"/>
              </a:spcBef>
              <a:buSzPts val="1000"/>
              <a:buFont typeface="Wingdings" pitchFamily="2" charset="2"/>
              <a:buChar char="ü"/>
              <a:tabLst>
                <a:tab pos="1828800" algn="l"/>
              </a:tabLst>
            </a:pPr>
            <a:r>
              <a:rPr lang="fr-FR" sz="2400" b="0" dirty="0">
                <a:solidFill>
                  <a:srgbClr val="000000"/>
                </a:solidFill>
                <a:ea typeface="Calibri" panose="020F0502020204030204" pitchFamily="34" charset="0"/>
              </a:rPr>
              <a:t>Temps de travail avec nos collègues en académie (collège, GT, pôle pédagogique sur Versailles, disciplines…),</a:t>
            </a:r>
          </a:p>
          <a:p>
            <a:pPr>
              <a:lnSpc>
                <a:spcPct val="100000"/>
              </a:lnSpc>
              <a:spcBef>
                <a:spcPts val="2800"/>
              </a:spcBef>
              <a:buSzPts val="1000"/>
              <a:buFont typeface="Wingdings" pitchFamily="2" charset="2"/>
              <a:buChar char="ü"/>
              <a:tabLst>
                <a:tab pos="1828800" algn="l"/>
              </a:tabLst>
            </a:pPr>
            <a:r>
              <a:rPr lang="fr-FR" sz="2400" b="0" dirty="0">
                <a:solidFill>
                  <a:srgbClr val="000000"/>
                </a:solidFill>
                <a:ea typeface="Calibri" panose="020F0502020204030204" pitchFamily="34" charset="0"/>
              </a:rPr>
              <a:t>Elargir le comité de réflexion par des personnels inter académiques : </a:t>
            </a:r>
            <a:r>
              <a:rPr lang="fr-FR" sz="2400" dirty="0">
                <a:solidFill>
                  <a:srgbClr val="000000"/>
                </a:solidFill>
                <a:ea typeface="Calibri" panose="020F0502020204030204" pitchFamily="34" charset="0"/>
              </a:rPr>
              <a:t>SAIO</a:t>
            </a:r>
            <a:r>
              <a:rPr lang="fr-FR" sz="2400" b="0" dirty="0">
                <a:solidFill>
                  <a:srgbClr val="000000"/>
                </a:solidFill>
                <a:ea typeface="Calibri" panose="020F0502020204030204" pitchFamily="34" charset="0"/>
              </a:rPr>
              <a:t> (</a:t>
            </a:r>
            <a:r>
              <a:rPr lang="fr-FR" sz="2400" b="0" dirty="0" err="1">
                <a:solidFill>
                  <a:srgbClr val="000000"/>
                </a:solidFill>
                <a:ea typeface="Calibri" panose="020F0502020204030204" pitchFamily="34" charset="0"/>
              </a:rPr>
              <a:t>affelnet</a:t>
            </a:r>
            <a:r>
              <a:rPr lang="fr-FR" sz="2400" b="0" dirty="0">
                <a:solidFill>
                  <a:srgbClr val="000000"/>
                </a:solidFill>
                <a:ea typeface="Calibri" panose="020F0502020204030204" pitchFamily="34" charset="0"/>
              </a:rPr>
              <a:t>, </a:t>
            </a:r>
            <a:r>
              <a:rPr lang="fr-FR" sz="2400" b="0" dirty="0" err="1">
                <a:solidFill>
                  <a:srgbClr val="000000"/>
                </a:solidFill>
                <a:ea typeface="Calibri" panose="020F0502020204030204" pitchFamily="34" charset="0"/>
              </a:rPr>
              <a:t>parcoursup</a:t>
            </a:r>
            <a:r>
              <a:rPr lang="fr-FR" sz="2400" b="0" dirty="0">
                <a:solidFill>
                  <a:srgbClr val="000000"/>
                </a:solidFill>
                <a:ea typeface="Calibri" panose="020F0502020204030204" pitchFamily="34" charset="0"/>
              </a:rPr>
              <a:t>), </a:t>
            </a:r>
            <a:r>
              <a:rPr lang="fr-FR" sz="2400" dirty="0">
                <a:solidFill>
                  <a:srgbClr val="000000"/>
                </a:solidFill>
                <a:ea typeface="Calibri" panose="020F0502020204030204" pitchFamily="34" charset="0"/>
              </a:rPr>
              <a:t>DRAAFPIC</a:t>
            </a:r>
            <a:r>
              <a:rPr lang="fr-FR" sz="2400" b="0" dirty="0">
                <a:solidFill>
                  <a:srgbClr val="000000"/>
                </a:solidFill>
                <a:ea typeface="Calibri" panose="020F0502020204030204" pitchFamily="34" charset="0"/>
              </a:rPr>
              <a:t> (carte des formation enjeux Campus), </a:t>
            </a:r>
            <a:r>
              <a:rPr lang="fr-FR" sz="2400" dirty="0">
                <a:solidFill>
                  <a:srgbClr val="000000"/>
                </a:solidFill>
                <a:ea typeface="Calibri" panose="020F0502020204030204" pitchFamily="34" charset="0"/>
              </a:rPr>
              <a:t>DOS</a:t>
            </a:r>
            <a:r>
              <a:rPr lang="fr-FR" sz="2400" b="0" dirty="0">
                <a:solidFill>
                  <a:srgbClr val="000000"/>
                </a:solidFill>
                <a:ea typeface="Calibri" panose="020F0502020204030204" pitchFamily="34" charset="0"/>
              </a:rPr>
              <a:t> (remontée des pactes Options avec fléchage/meilleure identification ?)…</a:t>
            </a:r>
          </a:p>
          <a:p>
            <a:pPr>
              <a:lnSpc>
                <a:spcPct val="100000"/>
              </a:lnSpc>
              <a:spcBef>
                <a:spcPts val="2800"/>
              </a:spcBef>
              <a:buSzPts val="1000"/>
              <a:buFont typeface="Wingdings" pitchFamily="2" charset="2"/>
              <a:buChar char="ü"/>
              <a:tabLst>
                <a:tab pos="1828800" algn="l"/>
              </a:tabLst>
            </a:pPr>
            <a:endParaRPr lang="fr-FR" sz="2400" b="0" dirty="0">
              <a:solidFill>
                <a:srgbClr val="000000"/>
              </a:solidFill>
              <a:ea typeface="Calibri" panose="020F0502020204030204" pitchFamily="34" charset="0"/>
            </a:endParaRPr>
          </a:p>
          <a:p>
            <a:pPr>
              <a:lnSpc>
                <a:spcPct val="100000"/>
              </a:lnSpc>
              <a:spcBef>
                <a:spcPts val="2800"/>
              </a:spcBef>
              <a:buSzPts val="1000"/>
              <a:buFont typeface="Wingdings" pitchFamily="2" charset="2"/>
              <a:buChar char="ü"/>
              <a:tabLst>
                <a:tab pos="1828800" algn="l"/>
              </a:tabLst>
            </a:pPr>
            <a:endParaRPr lang="fr-FR" sz="2400" dirty="0">
              <a:solidFill>
                <a:srgbClr val="000000"/>
              </a:solidFill>
              <a:effectLst/>
              <a:latin typeface="+mj-lt"/>
              <a:ea typeface="Calibri" panose="020F0502020204030204" pitchFamily="34" charset="0"/>
              <a:cs typeface="Times New Roman" panose="02020603050405020304" pitchFamily="18" charset="0"/>
            </a:endParaRPr>
          </a:p>
          <a:p>
            <a:endParaRPr lang="fr-FR" sz="5400" dirty="0">
              <a:effectLst/>
            </a:endParaRPr>
          </a:p>
          <a:p>
            <a:pPr lvl="1" algn="just">
              <a:lnSpc>
                <a:spcPct val="150000"/>
              </a:lnSpc>
            </a:pPr>
            <a:endParaRPr lang="fr-FR" dirty="0"/>
          </a:p>
        </p:txBody>
      </p:sp>
      <p:sp>
        <p:nvSpPr>
          <p:cNvPr id="4" name="Espace réservé de la date 3"/>
          <p:cNvSpPr>
            <a:spLocks noGrp="1"/>
          </p:cNvSpPr>
          <p:nvPr>
            <p:ph type="dt" sz="half" idx="10"/>
          </p:nvPr>
        </p:nvSpPr>
        <p:spPr/>
        <p:txBody>
          <a:bodyPr/>
          <a:lstStyle/>
          <a:p>
            <a:fld id="{AC60A9E1-B110-4E54-A22C-F2E3CDBEC1DB}" type="datetime1">
              <a:rPr lang="fr-FR" smtClean="0"/>
              <a:t>13/09/2024</a:t>
            </a:fld>
            <a:endParaRPr lang="fr-FR" dirty="0"/>
          </a:p>
        </p:txBody>
      </p:sp>
      <p:sp>
        <p:nvSpPr>
          <p:cNvPr id="6" name="Espace réservé du numéro de diapositive 5"/>
          <p:cNvSpPr>
            <a:spLocks noGrp="1"/>
          </p:cNvSpPr>
          <p:nvPr>
            <p:ph type="sldNum" sz="quarter" idx="12"/>
          </p:nvPr>
        </p:nvSpPr>
        <p:spPr/>
        <p:txBody>
          <a:bodyPr/>
          <a:lstStyle/>
          <a:p>
            <a:fld id="{B70216BF-BFF5-4EFB-BA43-9745EF2C456E}" type="slidenum">
              <a:rPr lang="fr-FR" smtClean="0"/>
              <a:t>15</a:t>
            </a:fld>
            <a:endParaRPr lang="fr-FR"/>
          </a:p>
        </p:txBody>
      </p:sp>
    </p:spTree>
    <p:extLst>
      <p:ext uri="{BB962C8B-B14F-4D97-AF65-F5344CB8AC3E}">
        <p14:creationId xmlns:p14="http://schemas.microsoft.com/office/powerpoint/2010/main" val="5208948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497183" y="289482"/>
            <a:ext cx="10515600" cy="867893"/>
          </a:xfrm>
        </p:spPr>
        <p:txBody>
          <a:bodyPr>
            <a:normAutofit/>
          </a:bodyPr>
          <a:lstStyle/>
          <a:p>
            <a:r>
              <a:rPr lang="fr-FR" dirty="0">
                <a:solidFill>
                  <a:schemeClr val="accent1">
                    <a:lumMod val="75000"/>
                  </a:schemeClr>
                </a:solidFill>
                <a:cs typeface="Calibri"/>
              </a:rPr>
              <a:t>Temps de travail par mesure</a:t>
            </a:r>
            <a:br>
              <a:rPr lang="fr-FR" b="0" i="0" u="none" strike="noStrike" dirty="0">
                <a:solidFill>
                  <a:srgbClr val="228BCC"/>
                </a:solidFill>
                <a:effectLst/>
                <a:latin typeface="Archive"/>
              </a:rPr>
            </a:br>
            <a:endParaRPr lang="fr-FR" dirty="0">
              <a:solidFill>
                <a:schemeClr val="accent1">
                  <a:lumMod val="75000"/>
                </a:schemeClr>
              </a:solidFill>
              <a:cs typeface="Calibri"/>
            </a:endParaRPr>
          </a:p>
        </p:txBody>
      </p:sp>
      <p:sp>
        <p:nvSpPr>
          <p:cNvPr id="3" name="Espace réservé du contenu 2"/>
          <p:cNvSpPr>
            <a:spLocks noGrp="1"/>
          </p:cNvSpPr>
          <p:nvPr>
            <p:ph idx="1"/>
          </p:nvPr>
        </p:nvSpPr>
        <p:spPr>
          <a:xfrm>
            <a:off x="156753" y="974812"/>
            <a:ext cx="11443063" cy="5564100"/>
          </a:xfrm>
        </p:spPr>
        <p:txBody>
          <a:bodyPr vert="horz" lIns="91440" tIns="45720" rIns="91440" bIns="45720" rtlCol="0" anchor="t">
            <a:normAutofit/>
          </a:bodyPr>
          <a:lstStyle/>
          <a:p>
            <a:pPr>
              <a:lnSpc>
                <a:spcPct val="100000"/>
              </a:lnSpc>
              <a:spcBef>
                <a:spcPts val="2800"/>
              </a:spcBef>
              <a:buSzPts val="1000"/>
              <a:buFont typeface="Wingdings" pitchFamily="2" charset="2"/>
              <a:buChar char="ü"/>
              <a:tabLst>
                <a:tab pos="1828800" algn="l"/>
              </a:tabLst>
            </a:pPr>
            <a:r>
              <a:rPr lang="fr-FR" sz="2400" dirty="0">
                <a:solidFill>
                  <a:srgbClr val="000000"/>
                </a:solidFill>
                <a:effectLst/>
                <a:latin typeface="+mj-lt"/>
                <a:ea typeface="Times New Roman" panose="02020603050405020304" pitchFamily="18" charset="0"/>
                <a:cs typeface="Times New Roman" panose="02020603050405020304" pitchFamily="18" charset="0"/>
              </a:rPr>
              <a:t>Quelle mutualisation possible entre les trois académies ?</a:t>
            </a:r>
            <a:endParaRPr lang="fr-FR" sz="2400" dirty="0">
              <a:solidFill>
                <a:srgbClr val="000000"/>
              </a:solidFill>
              <a:effectLst/>
              <a:latin typeface="+mj-lt"/>
              <a:ea typeface="Calibri" panose="020F0502020204030204" pitchFamily="34" charset="0"/>
              <a:cs typeface="Times New Roman" panose="02020603050405020304" pitchFamily="18" charset="0"/>
            </a:endParaRPr>
          </a:p>
          <a:p>
            <a:endParaRPr lang="fr-FR" sz="2400" dirty="0">
              <a:solidFill>
                <a:srgbClr val="000000"/>
              </a:solidFill>
            </a:endParaRPr>
          </a:p>
          <a:p>
            <a:r>
              <a:rPr lang="fr-FR" sz="2400" b="0" dirty="0">
                <a:solidFill>
                  <a:srgbClr val="000000"/>
                </a:solidFill>
              </a:rPr>
              <a:t>Veille de l’existant territorial à partir d’un sondage. Définir les éléments du questionnaire, la cible, la temporalité. En faire l’analyse.</a:t>
            </a:r>
          </a:p>
          <a:p>
            <a:pPr marL="0" indent="0">
              <a:buNone/>
            </a:pPr>
            <a:endParaRPr lang="fr-FR" sz="2400" b="0" dirty="0">
              <a:solidFill>
                <a:srgbClr val="000000"/>
              </a:solidFill>
            </a:endParaRPr>
          </a:p>
          <a:p>
            <a:r>
              <a:rPr lang="fr-FR" sz="2400" b="0" dirty="0">
                <a:solidFill>
                  <a:srgbClr val="000000"/>
                </a:solidFill>
              </a:rPr>
              <a:t>Mutualiser les ressources construites sur les trois académies. Construire une ressource commune.</a:t>
            </a:r>
          </a:p>
          <a:p>
            <a:endParaRPr lang="fr-FR" sz="2400" b="0" dirty="0">
              <a:solidFill>
                <a:srgbClr val="000000"/>
              </a:solidFill>
            </a:endParaRPr>
          </a:p>
          <a:p>
            <a:r>
              <a:rPr lang="fr-FR" sz="2400" b="0" dirty="0">
                <a:solidFill>
                  <a:srgbClr val="000000"/>
                </a:solidFill>
              </a:rPr>
              <a:t>Initier un Tableau de bord collaboratif de suivi des options.</a:t>
            </a:r>
          </a:p>
          <a:p>
            <a:endParaRPr lang="fr-FR" sz="2400" dirty="0">
              <a:solidFill>
                <a:srgbClr val="000000"/>
              </a:solidFill>
            </a:endParaRPr>
          </a:p>
          <a:p>
            <a:endParaRPr lang="fr-FR" sz="2400" dirty="0">
              <a:solidFill>
                <a:srgbClr val="000000"/>
              </a:solidFill>
            </a:endParaRPr>
          </a:p>
          <a:p>
            <a:endParaRPr lang="fr-FR" sz="2400" dirty="0">
              <a:solidFill>
                <a:srgbClr val="000000"/>
              </a:solidFill>
            </a:endParaRPr>
          </a:p>
        </p:txBody>
      </p:sp>
      <p:sp>
        <p:nvSpPr>
          <p:cNvPr id="4" name="Espace réservé de la date 3"/>
          <p:cNvSpPr>
            <a:spLocks noGrp="1"/>
          </p:cNvSpPr>
          <p:nvPr>
            <p:ph type="dt" sz="half" idx="10"/>
          </p:nvPr>
        </p:nvSpPr>
        <p:spPr/>
        <p:txBody>
          <a:bodyPr/>
          <a:lstStyle/>
          <a:p>
            <a:fld id="{AC60A9E1-B110-4E54-A22C-F2E3CDBEC1DB}" type="datetime1">
              <a:rPr lang="fr-FR" smtClean="0"/>
              <a:t>13/09/2024</a:t>
            </a:fld>
            <a:endParaRPr lang="fr-FR" dirty="0"/>
          </a:p>
        </p:txBody>
      </p:sp>
      <p:sp>
        <p:nvSpPr>
          <p:cNvPr id="6" name="Espace réservé du numéro de diapositive 5"/>
          <p:cNvSpPr>
            <a:spLocks noGrp="1"/>
          </p:cNvSpPr>
          <p:nvPr>
            <p:ph type="sldNum" sz="quarter" idx="12"/>
          </p:nvPr>
        </p:nvSpPr>
        <p:spPr/>
        <p:txBody>
          <a:bodyPr/>
          <a:lstStyle/>
          <a:p>
            <a:fld id="{B70216BF-BFF5-4EFB-BA43-9745EF2C456E}" type="slidenum">
              <a:rPr lang="fr-FR" smtClean="0"/>
              <a:t>16</a:t>
            </a:fld>
            <a:endParaRPr lang="fr-FR"/>
          </a:p>
        </p:txBody>
      </p:sp>
    </p:spTree>
    <p:extLst>
      <p:ext uri="{BB962C8B-B14F-4D97-AF65-F5344CB8AC3E}">
        <p14:creationId xmlns:p14="http://schemas.microsoft.com/office/powerpoint/2010/main" val="14386246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497183" y="289482"/>
            <a:ext cx="10515600" cy="867893"/>
          </a:xfrm>
        </p:spPr>
        <p:txBody>
          <a:bodyPr>
            <a:normAutofit/>
          </a:bodyPr>
          <a:lstStyle/>
          <a:p>
            <a:r>
              <a:rPr lang="fr-FR" dirty="0">
                <a:solidFill>
                  <a:schemeClr val="accent1">
                    <a:lumMod val="75000"/>
                  </a:schemeClr>
                </a:solidFill>
                <a:cs typeface="Calibri"/>
              </a:rPr>
              <a:t>Temps de travail par mesure</a:t>
            </a:r>
            <a:br>
              <a:rPr lang="fr-FR" b="0" i="0" u="none" strike="noStrike" dirty="0">
                <a:solidFill>
                  <a:srgbClr val="228BCC"/>
                </a:solidFill>
                <a:effectLst/>
                <a:latin typeface="Archive"/>
              </a:rPr>
            </a:br>
            <a:endParaRPr lang="fr-FR" dirty="0">
              <a:solidFill>
                <a:schemeClr val="accent1">
                  <a:lumMod val="75000"/>
                </a:schemeClr>
              </a:solidFill>
              <a:cs typeface="Calibri"/>
            </a:endParaRPr>
          </a:p>
        </p:txBody>
      </p:sp>
      <p:sp>
        <p:nvSpPr>
          <p:cNvPr id="3" name="Espace réservé du contenu 2"/>
          <p:cNvSpPr>
            <a:spLocks noGrp="1"/>
          </p:cNvSpPr>
          <p:nvPr>
            <p:ph idx="1"/>
          </p:nvPr>
        </p:nvSpPr>
        <p:spPr>
          <a:xfrm>
            <a:off x="156753" y="974812"/>
            <a:ext cx="11443063" cy="5564100"/>
          </a:xfrm>
        </p:spPr>
        <p:txBody>
          <a:bodyPr vert="horz" lIns="91440" tIns="45720" rIns="91440" bIns="45720" rtlCol="0" anchor="t">
            <a:normAutofit fontScale="92500"/>
          </a:bodyPr>
          <a:lstStyle/>
          <a:p>
            <a:pPr>
              <a:lnSpc>
                <a:spcPct val="100000"/>
              </a:lnSpc>
              <a:spcBef>
                <a:spcPts val="2800"/>
              </a:spcBef>
              <a:buSzPts val="1000"/>
              <a:buFont typeface="Wingdings" pitchFamily="2" charset="2"/>
              <a:buChar char="ü"/>
              <a:tabLst>
                <a:tab pos="1828800" algn="l"/>
              </a:tabLst>
            </a:pPr>
            <a:r>
              <a:rPr lang="fr-FR" sz="2400" dirty="0">
                <a:solidFill>
                  <a:srgbClr val="000000"/>
                </a:solidFill>
                <a:effectLst/>
                <a:latin typeface="+mj-lt"/>
                <a:ea typeface="Times New Roman" panose="02020603050405020304" pitchFamily="18" charset="0"/>
                <a:cs typeface="Times New Roman" panose="02020603050405020304" pitchFamily="18" charset="0"/>
              </a:rPr>
              <a:t>Quels indicateurs de suivi permettraient de donner du sens pour suivre l’évolution de la mise en place de la réforme de la voie pro et de la réussite des élèves ?</a:t>
            </a:r>
          </a:p>
          <a:p>
            <a:pPr>
              <a:lnSpc>
                <a:spcPct val="100000"/>
              </a:lnSpc>
              <a:spcBef>
                <a:spcPts val="2800"/>
              </a:spcBef>
              <a:buSzPts val="1000"/>
              <a:buFont typeface="Wingdings" pitchFamily="2" charset="2"/>
              <a:buChar char="ü"/>
              <a:tabLst>
                <a:tab pos="1828800" algn="l"/>
              </a:tabLst>
            </a:pPr>
            <a:r>
              <a:rPr lang="fr-FR" sz="2400" b="0" dirty="0">
                <a:solidFill>
                  <a:srgbClr val="000000"/>
                </a:solidFill>
                <a:ea typeface="Times New Roman" panose="02020603050405020304" pitchFamily="18" charset="0"/>
              </a:rPr>
              <a:t>Nombre d’options (vigilance // aux déclaratifs !) ; options corrélées au pacte ?</a:t>
            </a:r>
          </a:p>
          <a:p>
            <a:pPr>
              <a:lnSpc>
                <a:spcPct val="100000"/>
              </a:lnSpc>
              <a:spcBef>
                <a:spcPts val="2800"/>
              </a:spcBef>
              <a:buSzPts val="1000"/>
              <a:buFont typeface="Wingdings" pitchFamily="2" charset="2"/>
              <a:buChar char="ü"/>
              <a:tabLst>
                <a:tab pos="1828800" algn="l"/>
              </a:tabLst>
            </a:pPr>
            <a:r>
              <a:rPr lang="fr-FR" sz="2400" b="0" dirty="0">
                <a:solidFill>
                  <a:srgbClr val="000000"/>
                </a:solidFill>
                <a:ea typeface="Times New Roman" panose="02020603050405020304" pitchFamily="18" charset="0"/>
              </a:rPr>
              <a:t>% d’élèves engagés (public cible proposé ?)</a:t>
            </a:r>
          </a:p>
          <a:p>
            <a:pPr>
              <a:lnSpc>
                <a:spcPct val="100000"/>
              </a:lnSpc>
              <a:spcBef>
                <a:spcPts val="2800"/>
              </a:spcBef>
              <a:buSzPts val="1000"/>
              <a:buFont typeface="Wingdings" pitchFamily="2" charset="2"/>
              <a:buChar char="ü"/>
              <a:tabLst>
                <a:tab pos="1828800" algn="l"/>
              </a:tabLst>
            </a:pPr>
            <a:r>
              <a:rPr lang="fr-FR" sz="2400" b="0" dirty="0">
                <a:solidFill>
                  <a:srgbClr val="000000"/>
                </a:solidFill>
                <a:ea typeface="Times New Roman" panose="02020603050405020304" pitchFamily="18" charset="0"/>
              </a:rPr>
              <a:t>Vision par thématique</a:t>
            </a:r>
          </a:p>
          <a:p>
            <a:pPr>
              <a:lnSpc>
                <a:spcPct val="100000"/>
              </a:lnSpc>
              <a:spcBef>
                <a:spcPts val="2800"/>
              </a:spcBef>
              <a:buSzPts val="1000"/>
              <a:buFont typeface="Wingdings" pitchFamily="2" charset="2"/>
              <a:buChar char="ü"/>
              <a:tabLst>
                <a:tab pos="1828800" algn="l"/>
              </a:tabLst>
            </a:pPr>
            <a:r>
              <a:rPr lang="fr-FR" sz="2400" b="0" dirty="0">
                <a:solidFill>
                  <a:srgbClr val="000000"/>
                </a:solidFill>
                <a:ea typeface="Times New Roman" panose="02020603050405020304" pitchFamily="18" charset="0"/>
              </a:rPr>
              <a:t>Cartographie région Ile de France</a:t>
            </a:r>
          </a:p>
          <a:p>
            <a:pPr>
              <a:lnSpc>
                <a:spcPct val="100000"/>
              </a:lnSpc>
              <a:spcBef>
                <a:spcPts val="2800"/>
              </a:spcBef>
              <a:buSzPts val="1000"/>
              <a:buFont typeface="Wingdings" pitchFamily="2" charset="2"/>
              <a:buChar char="ü"/>
              <a:tabLst>
                <a:tab pos="1828800" algn="l"/>
              </a:tabLst>
            </a:pPr>
            <a:r>
              <a:rPr lang="fr-FR" sz="2400" b="0" dirty="0">
                <a:solidFill>
                  <a:srgbClr val="000000"/>
                </a:solidFill>
                <a:ea typeface="Times New Roman" panose="02020603050405020304" pitchFamily="18" charset="0"/>
              </a:rPr>
              <a:t>Efficacité ? Efficience des options (épanouissement difficile à mesurer !) ?</a:t>
            </a:r>
          </a:p>
          <a:p>
            <a:pPr>
              <a:lnSpc>
                <a:spcPct val="100000"/>
              </a:lnSpc>
              <a:spcBef>
                <a:spcPts val="2800"/>
              </a:spcBef>
              <a:buSzPts val="1000"/>
              <a:buFont typeface="Wingdings" pitchFamily="2" charset="2"/>
              <a:buChar char="ü"/>
              <a:tabLst>
                <a:tab pos="1828800" algn="l"/>
              </a:tabLst>
            </a:pPr>
            <a:r>
              <a:rPr lang="fr-FR" sz="2400" b="0" dirty="0">
                <a:solidFill>
                  <a:srgbClr val="000000"/>
                </a:solidFill>
                <a:ea typeface="Times New Roman" panose="02020603050405020304" pitchFamily="18" charset="0"/>
              </a:rPr>
              <a:t>Partenaires sollicités (quantitatif, qualitatif, localisation, convention EN ?...) ?</a:t>
            </a:r>
          </a:p>
          <a:p>
            <a:pPr>
              <a:lnSpc>
                <a:spcPct val="100000"/>
              </a:lnSpc>
              <a:spcBef>
                <a:spcPts val="2800"/>
              </a:spcBef>
              <a:buSzPts val="1000"/>
              <a:buFont typeface="Wingdings" pitchFamily="2" charset="2"/>
              <a:buChar char="ü"/>
              <a:tabLst>
                <a:tab pos="1828800" algn="l"/>
              </a:tabLst>
            </a:pPr>
            <a:endParaRPr lang="fr-FR" sz="2400" dirty="0">
              <a:solidFill>
                <a:srgbClr val="000000"/>
              </a:solidFill>
              <a:ea typeface="Times New Roman" panose="02020603050405020304" pitchFamily="18" charset="0"/>
            </a:endParaRPr>
          </a:p>
          <a:p>
            <a:pPr>
              <a:lnSpc>
                <a:spcPct val="100000"/>
              </a:lnSpc>
              <a:spcBef>
                <a:spcPts val="2800"/>
              </a:spcBef>
              <a:buSzPts val="1000"/>
              <a:buFont typeface="Wingdings" pitchFamily="2" charset="2"/>
              <a:buChar char="ü"/>
              <a:tabLst>
                <a:tab pos="1828800" algn="l"/>
              </a:tabLst>
            </a:pPr>
            <a:endParaRPr lang="fr-FR" sz="2400" dirty="0">
              <a:solidFill>
                <a:srgbClr val="000000"/>
              </a:solidFill>
              <a:ea typeface="Times New Roman" panose="02020603050405020304" pitchFamily="18" charset="0"/>
            </a:endParaRPr>
          </a:p>
          <a:p>
            <a:pPr>
              <a:lnSpc>
                <a:spcPct val="100000"/>
              </a:lnSpc>
              <a:spcBef>
                <a:spcPts val="2800"/>
              </a:spcBef>
              <a:buSzPts val="1000"/>
              <a:buFont typeface="Wingdings" pitchFamily="2" charset="2"/>
              <a:buChar char="ü"/>
              <a:tabLst>
                <a:tab pos="1828800" algn="l"/>
              </a:tabLst>
            </a:pPr>
            <a:endParaRPr lang="fr-FR" sz="2400" dirty="0">
              <a:solidFill>
                <a:srgbClr val="000000"/>
              </a:solidFill>
              <a:effectLst/>
              <a:latin typeface="+mj-lt"/>
              <a:ea typeface="Times New Roman" panose="02020603050405020304" pitchFamily="18" charset="0"/>
              <a:cs typeface="Times New Roman" panose="02020603050405020304" pitchFamily="18" charset="0"/>
            </a:endParaRPr>
          </a:p>
          <a:p>
            <a:endParaRPr lang="fr-FR" dirty="0">
              <a:effectLst/>
            </a:endParaRPr>
          </a:p>
          <a:p>
            <a:pPr lvl="1" algn="just">
              <a:lnSpc>
                <a:spcPct val="150000"/>
              </a:lnSpc>
            </a:pPr>
            <a:endParaRPr lang="fr-FR" dirty="0"/>
          </a:p>
        </p:txBody>
      </p:sp>
      <p:sp>
        <p:nvSpPr>
          <p:cNvPr id="4" name="Espace réservé de la date 3"/>
          <p:cNvSpPr>
            <a:spLocks noGrp="1"/>
          </p:cNvSpPr>
          <p:nvPr>
            <p:ph type="dt" sz="half" idx="10"/>
          </p:nvPr>
        </p:nvSpPr>
        <p:spPr/>
        <p:txBody>
          <a:bodyPr/>
          <a:lstStyle/>
          <a:p>
            <a:fld id="{AC60A9E1-B110-4E54-A22C-F2E3CDBEC1DB}" type="datetime1">
              <a:rPr lang="fr-FR" smtClean="0"/>
              <a:t>13/09/2024</a:t>
            </a:fld>
            <a:endParaRPr lang="fr-FR" dirty="0"/>
          </a:p>
        </p:txBody>
      </p:sp>
      <p:sp>
        <p:nvSpPr>
          <p:cNvPr id="6" name="Espace réservé du numéro de diapositive 5"/>
          <p:cNvSpPr>
            <a:spLocks noGrp="1"/>
          </p:cNvSpPr>
          <p:nvPr>
            <p:ph type="sldNum" sz="quarter" idx="12"/>
          </p:nvPr>
        </p:nvSpPr>
        <p:spPr/>
        <p:txBody>
          <a:bodyPr/>
          <a:lstStyle/>
          <a:p>
            <a:fld id="{B70216BF-BFF5-4EFB-BA43-9745EF2C456E}" type="slidenum">
              <a:rPr lang="fr-FR" smtClean="0"/>
              <a:t>17</a:t>
            </a:fld>
            <a:endParaRPr lang="fr-FR"/>
          </a:p>
        </p:txBody>
      </p:sp>
    </p:spTree>
    <p:extLst>
      <p:ext uri="{BB962C8B-B14F-4D97-AF65-F5344CB8AC3E}">
        <p14:creationId xmlns:p14="http://schemas.microsoft.com/office/powerpoint/2010/main" val="1493901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497183" y="289482"/>
            <a:ext cx="10515600" cy="867893"/>
          </a:xfrm>
        </p:spPr>
        <p:txBody>
          <a:bodyPr>
            <a:normAutofit/>
          </a:bodyPr>
          <a:lstStyle/>
          <a:p>
            <a:r>
              <a:rPr lang="fr-FR" dirty="0">
                <a:solidFill>
                  <a:schemeClr val="accent1">
                    <a:lumMod val="75000"/>
                  </a:schemeClr>
                </a:solidFill>
                <a:cs typeface="Calibri"/>
              </a:rPr>
              <a:t>Temps de travail par mesure</a:t>
            </a:r>
            <a:br>
              <a:rPr lang="fr-FR" b="0" i="0" u="none" strike="noStrike" dirty="0">
                <a:solidFill>
                  <a:srgbClr val="228BCC"/>
                </a:solidFill>
                <a:effectLst/>
                <a:latin typeface="Archive"/>
              </a:rPr>
            </a:br>
            <a:endParaRPr lang="fr-FR" dirty="0">
              <a:solidFill>
                <a:schemeClr val="accent1">
                  <a:lumMod val="75000"/>
                </a:schemeClr>
              </a:solidFill>
              <a:cs typeface="Calibri"/>
            </a:endParaRPr>
          </a:p>
        </p:txBody>
      </p:sp>
      <p:sp>
        <p:nvSpPr>
          <p:cNvPr id="3" name="Espace réservé du contenu 2"/>
          <p:cNvSpPr>
            <a:spLocks noGrp="1"/>
          </p:cNvSpPr>
          <p:nvPr>
            <p:ph idx="1"/>
          </p:nvPr>
        </p:nvSpPr>
        <p:spPr>
          <a:xfrm>
            <a:off x="156753" y="974812"/>
            <a:ext cx="11443063" cy="5564100"/>
          </a:xfrm>
        </p:spPr>
        <p:txBody>
          <a:bodyPr vert="horz" lIns="91440" tIns="45720" rIns="91440" bIns="45720" rtlCol="0" anchor="t">
            <a:normAutofit/>
          </a:bodyPr>
          <a:lstStyle/>
          <a:p>
            <a:pPr>
              <a:lnSpc>
                <a:spcPct val="100000"/>
              </a:lnSpc>
              <a:spcBef>
                <a:spcPts val="2800"/>
              </a:spcBef>
              <a:buSzPts val="1000"/>
              <a:buFont typeface="Wingdings" pitchFamily="2" charset="2"/>
              <a:buChar char="ü"/>
              <a:tabLst>
                <a:tab pos="1828800" algn="l"/>
              </a:tabLst>
            </a:pPr>
            <a:r>
              <a:rPr lang="fr-FR" sz="2400" dirty="0">
                <a:solidFill>
                  <a:srgbClr val="000000"/>
                </a:solidFill>
                <a:effectLst/>
                <a:latin typeface="+mj-lt"/>
                <a:ea typeface="Times New Roman" panose="02020603050405020304" pitchFamily="18" charset="0"/>
                <a:cs typeface="Times New Roman" panose="02020603050405020304" pitchFamily="18" charset="0"/>
              </a:rPr>
              <a:t>Quels scénarios d’accompagnement souhaitez-vous mettre en œuvre en direction de vos équipes cette année ?</a:t>
            </a:r>
          </a:p>
          <a:p>
            <a:pPr>
              <a:lnSpc>
                <a:spcPct val="100000"/>
              </a:lnSpc>
              <a:spcBef>
                <a:spcPts val="2800"/>
              </a:spcBef>
              <a:buSzPts val="1000"/>
              <a:buFont typeface="Wingdings" pitchFamily="2" charset="2"/>
              <a:buChar char="ü"/>
              <a:tabLst>
                <a:tab pos="1828800" algn="l"/>
              </a:tabLst>
            </a:pPr>
            <a:r>
              <a:rPr lang="fr-FR" sz="2400" b="0" dirty="0">
                <a:solidFill>
                  <a:srgbClr val="000000"/>
                </a:solidFill>
                <a:ea typeface="Times New Roman" panose="02020603050405020304" pitchFamily="18" charset="0"/>
              </a:rPr>
              <a:t>Partir des expertises disciplines effectuées et d’initiatives préexistantes pour valoriser et prendre appui sur l’existant (adaptation des référentiels métiers, compléter la culture métier des élèves, répondre aux demandes du bassin économique, travailler autour de la culture scientifique…),</a:t>
            </a:r>
          </a:p>
          <a:p>
            <a:pPr>
              <a:lnSpc>
                <a:spcPct val="100000"/>
              </a:lnSpc>
              <a:spcBef>
                <a:spcPts val="2800"/>
              </a:spcBef>
              <a:buSzPts val="1000"/>
              <a:buFont typeface="Wingdings" pitchFamily="2" charset="2"/>
              <a:buChar char="ü"/>
              <a:tabLst>
                <a:tab pos="1828800" algn="l"/>
              </a:tabLst>
            </a:pPr>
            <a:r>
              <a:rPr lang="fr-FR" sz="2400" b="0" dirty="0">
                <a:solidFill>
                  <a:srgbClr val="000000"/>
                </a:solidFill>
                <a:ea typeface="Times New Roman" panose="02020603050405020304" pitchFamily="18" charset="0"/>
              </a:rPr>
              <a:t>Construire un plan d’accompagnement commun aux trois académies en concertation des IEN/Chefs,</a:t>
            </a:r>
          </a:p>
          <a:p>
            <a:pPr>
              <a:lnSpc>
                <a:spcPct val="100000"/>
              </a:lnSpc>
              <a:spcBef>
                <a:spcPts val="2800"/>
              </a:spcBef>
              <a:buSzPts val="1000"/>
              <a:buFont typeface="Wingdings" pitchFamily="2" charset="2"/>
              <a:buChar char="ü"/>
              <a:tabLst>
                <a:tab pos="1828800" algn="l"/>
              </a:tabLst>
            </a:pPr>
            <a:endParaRPr lang="fr-FR" sz="2400" b="0" dirty="0">
              <a:solidFill>
                <a:srgbClr val="000000"/>
              </a:solidFill>
              <a:ea typeface="Times New Roman" panose="02020603050405020304" pitchFamily="18" charset="0"/>
            </a:endParaRPr>
          </a:p>
          <a:p>
            <a:pPr>
              <a:lnSpc>
                <a:spcPct val="100000"/>
              </a:lnSpc>
              <a:spcBef>
                <a:spcPts val="2800"/>
              </a:spcBef>
              <a:buSzPts val="1000"/>
              <a:buFont typeface="Wingdings" pitchFamily="2" charset="2"/>
              <a:buChar char="ü"/>
              <a:tabLst>
                <a:tab pos="1828800" algn="l"/>
              </a:tabLst>
            </a:pPr>
            <a:endParaRPr lang="fr-FR" sz="2400" dirty="0">
              <a:solidFill>
                <a:srgbClr val="000000"/>
              </a:solidFill>
              <a:effectLst/>
              <a:latin typeface="+mj-lt"/>
              <a:ea typeface="Times New Roman" panose="02020603050405020304" pitchFamily="18" charset="0"/>
              <a:cs typeface="Times New Roman" panose="02020603050405020304" pitchFamily="18" charset="0"/>
            </a:endParaRPr>
          </a:p>
          <a:p>
            <a:endParaRPr lang="fr-FR" dirty="0">
              <a:effectLst/>
            </a:endParaRPr>
          </a:p>
          <a:p>
            <a:pPr>
              <a:lnSpc>
                <a:spcPct val="100000"/>
              </a:lnSpc>
              <a:spcBef>
                <a:spcPts val="2800"/>
              </a:spcBef>
              <a:buSzPts val="1000"/>
              <a:buFont typeface="Wingdings" pitchFamily="2" charset="2"/>
              <a:buChar char="ü"/>
              <a:tabLst>
                <a:tab pos="1828800" algn="l"/>
              </a:tabLst>
            </a:pPr>
            <a:endParaRPr lang="fr-FR" sz="2400" dirty="0">
              <a:solidFill>
                <a:srgbClr val="000000"/>
              </a:solidFill>
              <a:effectLst/>
              <a:latin typeface="+mj-lt"/>
              <a:ea typeface="Calibri" panose="020F0502020204030204" pitchFamily="34" charset="0"/>
              <a:cs typeface="Times New Roman" panose="02020603050405020304" pitchFamily="18" charset="0"/>
            </a:endParaRPr>
          </a:p>
          <a:p>
            <a:pPr lvl="1" algn="just">
              <a:lnSpc>
                <a:spcPct val="150000"/>
              </a:lnSpc>
            </a:pPr>
            <a:endParaRPr lang="fr-FR" dirty="0"/>
          </a:p>
        </p:txBody>
      </p:sp>
      <p:sp>
        <p:nvSpPr>
          <p:cNvPr id="4" name="Espace réservé de la date 3"/>
          <p:cNvSpPr>
            <a:spLocks noGrp="1"/>
          </p:cNvSpPr>
          <p:nvPr>
            <p:ph type="dt" sz="half" idx="10"/>
          </p:nvPr>
        </p:nvSpPr>
        <p:spPr/>
        <p:txBody>
          <a:bodyPr/>
          <a:lstStyle/>
          <a:p>
            <a:fld id="{AC60A9E1-B110-4E54-A22C-F2E3CDBEC1DB}" type="datetime1">
              <a:rPr lang="fr-FR" smtClean="0"/>
              <a:t>13/09/2024</a:t>
            </a:fld>
            <a:endParaRPr lang="fr-FR" dirty="0"/>
          </a:p>
        </p:txBody>
      </p:sp>
      <p:sp>
        <p:nvSpPr>
          <p:cNvPr id="6" name="Espace réservé du numéro de diapositive 5"/>
          <p:cNvSpPr>
            <a:spLocks noGrp="1"/>
          </p:cNvSpPr>
          <p:nvPr>
            <p:ph type="sldNum" sz="quarter" idx="12"/>
          </p:nvPr>
        </p:nvSpPr>
        <p:spPr/>
        <p:txBody>
          <a:bodyPr/>
          <a:lstStyle/>
          <a:p>
            <a:fld id="{B70216BF-BFF5-4EFB-BA43-9745EF2C456E}" type="slidenum">
              <a:rPr lang="fr-FR" smtClean="0"/>
              <a:t>18</a:t>
            </a:fld>
            <a:endParaRPr lang="fr-FR"/>
          </a:p>
        </p:txBody>
      </p:sp>
    </p:spTree>
    <p:extLst>
      <p:ext uri="{BB962C8B-B14F-4D97-AF65-F5344CB8AC3E}">
        <p14:creationId xmlns:p14="http://schemas.microsoft.com/office/powerpoint/2010/main" val="8076314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solidFill>
                  <a:schemeClr val="accent1">
                    <a:lumMod val="75000"/>
                  </a:schemeClr>
                </a:solidFill>
                <a:cs typeface="Calibri"/>
              </a:rPr>
              <a:t>Ordre du jour</a:t>
            </a:r>
          </a:p>
        </p:txBody>
      </p:sp>
      <p:sp>
        <p:nvSpPr>
          <p:cNvPr id="3" name="Espace réservé du contenu 2"/>
          <p:cNvSpPr>
            <a:spLocks noGrp="1"/>
          </p:cNvSpPr>
          <p:nvPr>
            <p:ph idx="1"/>
          </p:nvPr>
        </p:nvSpPr>
        <p:spPr>
          <a:xfrm>
            <a:off x="1767114" y="1924030"/>
            <a:ext cx="9586686" cy="4252932"/>
          </a:xfrm>
        </p:spPr>
        <p:txBody>
          <a:bodyPr vert="horz" lIns="91440" tIns="45720" rIns="91440" bIns="45720" rtlCol="0" anchor="t">
            <a:normAutofit/>
          </a:bodyPr>
          <a:lstStyle/>
          <a:p>
            <a:pPr algn="just">
              <a:lnSpc>
                <a:spcPct val="110000"/>
              </a:lnSpc>
            </a:pPr>
            <a:r>
              <a:rPr lang="fr-FR" dirty="0">
                <a:solidFill>
                  <a:schemeClr val="tx1"/>
                </a:solidFill>
                <a:cs typeface="Times New Roman"/>
              </a:rPr>
              <a:t>Accueil</a:t>
            </a:r>
          </a:p>
          <a:p>
            <a:pPr algn="just">
              <a:lnSpc>
                <a:spcPct val="110000"/>
              </a:lnSpc>
            </a:pPr>
            <a:r>
              <a:rPr lang="fr-FR" dirty="0">
                <a:solidFill>
                  <a:schemeClr val="tx1"/>
                </a:solidFill>
                <a:cs typeface="Times New Roman"/>
              </a:rPr>
              <a:t>Introduction</a:t>
            </a:r>
          </a:p>
          <a:p>
            <a:pPr algn="just">
              <a:lnSpc>
                <a:spcPct val="110000"/>
              </a:lnSpc>
            </a:pPr>
            <a:r>
              <a:rPr lang="fr-FR" dirty="0">
                <a:solidFill>
                  <a:schemeClr val="tx1"/>
                </a:solidFill>
                <a:cs typeface="Times New Roman"/>
              </a:rPr>
              <a:t>Présentation de la journée</a:t>
            </a:r>
          </a:p>
          <a:p>
            <a:pPr algn="just">
              <a:lnSpc>
                <a:spcPct val="110000"/>
              </a:lnSpc>
            </a:pPr>
            <a:r>
              <a:rPr lang="fr-FR" dirty="0">
                <a:solidFill>
                  <a:schemeClr val="tx1"/>
                </a:solidFill>
                <a:cs typeface="Times New Roman"/>
              </a:rPr>
              <a:t>Temps de travail par mesure</a:t>
            </a:r>
          </a:p>
          <a:p>
            <a:pPr algn="just">
              <a:lnSpc>
                <a:spcPct val="110000"/>
              </a:lnSpc>
            </a:pPr>
            <a:r>
              <a:rPr lang="fr-FR" dirty="0">
                <a:solidFill>
                  <a:schemeClr val="tx1"/>
                </a:solidFill>
                <a:cs typeface="Times New Roman"/>
              </a:rPr>
              <a:t>Déjeuner</a:t>
            </a:r>
          </a:p>
          <a:p>
            <a:pPr algn="just">
              <a:lnSpc>
                <a:spcPct val="110000"/>
              </a:lnSpc>
            </a:pPr>
            <a:r>
              <a:rPr lang="fr-FR" dirty="0">
                <a:solidFill>
                  <a:schemeClr val="tx1"/>
                </a:solidFill>
                <a:cs typeface="Times New Roman"/>
              </a:rPr>
              <a:t>Temps de travail par mesure</a:t>
            </a:r>
          </a:p>
          <a:p>
            <a:pPr algn="just">
              <a:lnSpc>
                <a:spcPct val="110000"/>
              </a:lnSpc>
            </a:pPr>
            <a:r>
              <a:rPr lang="fr-FR" dirty="0">
                <a:solidFill>
                  <a:schemeClr val="tx1"/>
                </a:solidFill>
                <a:cs typeface="Times New Roman"/>
              </a:rPr>
              <a:t>Restitution</a:t>
            </a:r>
          </a:p>
          <a:p>
            <a:pPr algn="just">
              <a:lnSpc>
                <a:spcPct val="110000"/>
              </a:lnSpc>
            </a:pPr>
            <a:r>
              <a:rPr lang="fr-FR" dirty="0">
                <a:solidFill>
                  <a:schemeClr val="tx1"/>
                </a:solidFill>
                <a:cs typeface="Times New Roman"/>
              </a:rPr>
              <a:t>Temps d’échange / témoignage</a:t>
            </a:r>
          </a:p>
          <a:p>
            <a:pPr algn="just">
              <a:lnSpc>
                <a:spcPct val="110000"/>
              </a:lnSpc>
            </a:pPr>
            <a:r>
              <a:rPr lang="fr-FR" dirty="0">
                <a:solidFill>
                  <a:schemeClr val="tx1"/>
                </a:solidFill>
                <a:cs typeface="Times New Roman"/>
              </a:rPr>
              <a:t>Projection pour cette année</a:t>
            </a:r>
          </a:p>
          <a:p>
            <a:endParaRPr lang="fr-FR" dirty="0"/>
          </a:p>
        </p:txBody>
      </p:sp>
      <p:sp>
        <p:nvSpPr>
          <p:cNvPr id="4" name="Espace réservé de la date 3"/>
          <p:cNvSpPr>
            <a:spLocks noGrp="1"/>
          </p:cNvSpPr>
          <p:nvPr>
            <p:ph type="dt" sz="half" idx="10"/>
          </p:nvPr>
        </p:nvSpPr>
        <p:spPr/>
        <p:txBody>
          <a:bodyPr/>
          <a:lstStyle/>
          <a:p>
            <a:fld id="{AC60A9E1-B110-4E54-A22C-F2E3CDBEC1DB}" type="datetime1">
              <a:rPr lang="fr-FR" smtClean="0"/>
              <a:t>13/09/2024</a:t>
            </a:fld>
            <a:endParaRPr lang="fr-FR" dirty="0"/>
          </a:p>
        </p:txBody>
      </p:sp>
      <p:sp>
        <p:nvSpPr>
          <p:cNvPr id="6" name="Espace réservé du numéro de diapositive 5"/>
          <p:cNvSpPr>
            <a:spLocks noGrp="1"/>
          </p:cNvSpPr>
          <p:nvPr>
            <p:ph type="sldNum" sz="quarter" idx="12"/>
          </p:nvPr>
        </p:nvSpPr>
        <p:spPr/>
        <p:txBody>
          <a:bodyPr/>
          <a:lstStyle/>
          <a:p>
            <a:fld id="{B70216BF-BFF5-4EFB-BA43-9745EF2C456E}" type="slidenum">
              <a:rPr lang="fr-FR" smtClean="0"/>
              <a:t>2</a:t>
            </a:fld>
            <a:endParaRPr lang="fr-FR"/>
          </a:p>
        </p:txBody>
      </p:sp>
    </p:spTree>
    <p:extLst>
      <p:ext uri="{BB962C8B-B14F-4D97-AF65-F5344CB8AC3E}">
        <p14:creationId xmlns:p14="http://schemas.microsoft.com/office/powerpoint/2010/main" val="34314861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solidFill>
                  <a:schemeClr val="accent1">
                    <a:lumMod val="75000"/>
                  </a:schemeClr>
                </a:solidFill>
                <a:cs typeface="Calibri"/>
              </a:rPr>
              <a:t>La représentation du ministère au niveau de la région</a:t>
            </a:r>
            <a:br>
              <a:rPr lang="fr-FR" b="0" i="0" u="none" strike="noStrike" dirty="0">
                <a:solidFill>
                  <a:srgbClr val="228BCC"/>
                </a:solidFill>
                <a:effectLst/>
                <a:latin typeface="Archive"/>
              </a:rPr>
            </a:br>
            <a:endParaRPr lang="fr-FR" dirty="0">
              <a:solidFill>
                <a:schemeClr val="accent1">
                  <a:lumMod val="75000"/>
                </a:schemeClr>
              </a:solidFill>
              <a:cs typeface="Calibri"/>
            </a:endParaRPr>
          </a:p>
        </p:txBody>
      </p:sp>
      <p:sp>
        <p:nvSpPr>
          <p:cNvPr id="3" name="Espace réservé du contenu 2"/>
          <p:cNvSpPr>
            <a:spLocks noGrp="1"/>
          </p:cNvSpPr>
          <p:nvPr>
            <p:ph idx="1"/>
          </p:nvPr>
        </p:nvSpPr>
        <p:spPr>
          <a:xfrm>
            <a:off x="1074420" y="1623060"/>
            <a:ext cx="10279380" cy="4553902"/>
          </a:xfrm>
        </p:spPr>
        <p:txBody>
          <a:bodyPr vert="horz" lIns="91440" tIns="45720" rIns="91440" bIns="45720" rtlCol="0" anchor="t">
            <a:normAutofit/>
          </a:bodyPr>
          <a:lstStyle/>
          <a:p>
            <a:pPr algn="just">
              <a:lnSpc>
                <a:spcPct val="150000"/>
              </a:lnSpc>
            </a:pPr>
            <a:r>
              <a:rPr lang="fr-FR" sz="1600" b="0" i="0" u="none" strike="noStrike" dirty="0">
                <a:solidFill>
                  <a:srgbClr val="000000"/>
                </a:solidFill>
                <a:effectLst/>
              </a:rPr>
              <a:t>Depuis le 1er janvier 2020, </a:t>
            </a:r>
            <a:r>
              <a:rPr lang="fr-FR" sz="1600" b="1" i="0" u="none" strike="noStrike" dirty="0">
                <a:solidFill>
                  <a:srgbClr val="000000"/>
                </a:solidFill>
                <a:effectLst/>
              </a:rPr>
              <a:t>18 régions académiques</a:t>
            </a:r>
            <a:r>
              <a:rPr lang="fr-FR" sz="1600" b="0" i="0" u="none" strike="noStrike" dirty="0">
                <a:solidFill>
                  <a:srgbClr val="000000"/>
                </a:solidFill>
                <a:effectLst/>
              </a:rPr>
              <a:t> sont mises en place pour répondre au nouveau cadre régional créé par la loi du 16 janvier 2015.</a:t>
            </a:r>
          </a:p>
          <a:p>
            <a:pPr algn="just">
              <a:lnSpc>
                <a:spcPct val="150000"/>
              </a:lnSpc>
            </a:pPr>
            <a:endParaRPr lang="fr-FR" sz="1600" b="0" i="0" u="none" strike="noStrike" dirty="0">
              <a:solidFill>
                <a:srgbClr val="000000"/>
              </a:solidFill>
              <a:effectLst/>
            </a:endParaRPr>
          </a:p>
          <a:p>
            <a:pPr algn="just">
              <a:lnSpc>
                <a:spcPct val="150000"/>
              </a:lnSpc>
            </a:pPr>
            <a:r>
              <a:rPr lang="fr-FR" sz="1600" b="0" i="0" u="none" strike="noStrike" dirty="0">
                <a:solidFill>
                  <a:srgbClr val="000000"/>
                </a:solidFill>
                <a:effectLst/>
              </a:rPr>
              <a:t>La région académique constitue</a:t>
            </a:r>
            <a:r>
              <a:rPr lang="fr-FR" sz="1600" b="1" i="0" u="none" strike="noStrike" dirty="0">
                <a:solidFill>
                  <a:srgbClr val="000000"/>
                </a:solidFill>
                <a:effectLst/>
              </a:rPr>
              <a:t> l’échelon de mise en cohérence des politiques éducatives régionales en particulier pour les questions requérant une coordination avec la région ou le préfet de région dans les domaines suivants</a:t>
            </a:r>
            <a:r>
              <a:rPr lang="fr-FR" sz="1600" b="0" i="0" u="none" strike="noStrike" dirty="0">
                <a:solidFill>
                  <a:srgbClr val="000000"/>
                </a:solidFill>
                <a:effectLst/>
              </a:rPr>
              <a:t> :</a:t>
            </a:r>
            <a:endParaRPr lang="fr-FR" sz="1600" b="0" dirty="0">
              <a:solidFill>
                <a:srgbClr val="000000"/>
              </a:solidFill>
            </a:endParaRPr>
          </a:p>
          <a:p>
            <a:pPr lvl="1"/>
            <a:r>
              <a:rPr lang="fr-FR" sz="1400" b="0" i="0" u="none" strike="noStrike" dirty="0">
                <a:solidFill>
                  <a:srgbClr val="000000"/>
                </a:solidFill>
                <a:effectLst/>
                <a:highlight>
                  <a:srgbClr val="FFFF00"/>
                </a:highlight>
                <a:latin typeface="+mj-lt"/>
              </a:rPr>
              <a:t>formation professionnelle, apprentissage et orientation tout au long de la vie professionnelle</a:t>
            </a:r>
          </a:p>
          <a:p>
            <a:pPr lvl="1"/>
            <a:r>
              <a:rPr lang="fr-FR" sz="1400" b="0" i="0" u="none" strike="noStrike" dirty="0">
                <a:solidFill>
                  <a:srgbClr val="000000"/>
                </a:solidFill>
                <a:effectLst/>
                <a:latin typeface="+mj-lt"/>
              </a:rPr>
              <a:t>définition du schéma prévisionnel des formations des établissements publics d’enseignement du second degré</a:t>
            </a:r>
          </a:p>
          <a:p>
            <a:pPr lvl="1"/>
            <a:r>
              <a:rPr lang="fr-FR" sz="1400" b="0" i="0" u="none" strike="noStrike" dirty="0">
                <a:solidFill>
                  <a:srgbClr val="000000"/>
                </a:solidFill>
                <a:effectLst/>
                <a:latin typeface="+mj-lt"/>
              </a:rPr>
              <a:t>enseignement supérieur et recherche</a:t>
            </a:r>
          </a:p>
          <a:p>
            <a:pPr lvl="1"/>
            <a:r>
              <a:rPr lang="fr-FR" sz="1400" b="0" i="0" u="none" strike="noStrike" dirty="0">
                <a:solidFill>
                  <a:srgbClr val="000000"/>
                </a:solidFill>
                <a:effectLst/>
                <a:latin typeface="+mj-lt"/>
              </a:rPr>
              <a:t>lutte contre le décrochage scolaire</a:t>
            </a:r>
          </a:p>
          <a:p>
            <a:pPr lvl="1"/>
            <a:r>
              <a:rPr lang="fr-FR" sz="1400" b="0" i="0" u="none" strike="noStrike" dirty="0">
                <a:solidFill>
                  <a:srgbClr val="000000"/>
                </a:solidFill>
                <a:effectLst/>
                <a:latin typeface="+mj-lt"/>
              </a:rPr>
              <a:t>service public numérique éducatif</a:t>
            </a:r>
          </a:p>
          <a:p>
            <a:pPr lvl="1"/>
            <a:r>
              <a:rPr lang="fr-FR" sz="1400" b="0" i="0" u="none" strike="noStrike" dirty="0">
                <a:solidFill>
                  <a:srgbClr val="000000"/>
                </a:solidFill>
                <a:effectLst/>
                <a:latin typeface="+mj-lt"/>
              </a:rPr>
              <a:t>utilisation des fonds européens</a:t>
            </a:r>
          </a:p>
          <a:p>
            <a:pPr lvl="1"/>
            <a:r>
              <a:rPr lang="fr-FR" sz="1400" b="0" i="0" u="none" strike="noStrike" dirty="0">
                <a:solidFill>
                  <a:srgbClr val="000000"/>
                </a:solidFill>
                <a:effectLst/>
                <a:latin typeface="+mj-lt"/>
              </a:rPr>
              <a:t>contribution aux contrats de plan État-Région</a:t>
            </a:r>
          </a:p>
          <a:p>
            <a:pPr lvl="1" algn="just">
              <a:lnSpc>
                <a:spcPct val="150000"/>
              </a:lnSpc>
            </a:pPr>
            <a:endParaRPr lang="fr-FR" dirty="0"/>
          </a:p>
        </p:txBody>
      </p:sp>
      <p:sp>
        <p:nvSpPr>
          <p:cNvPr id="4" name="Espace réservé de la date 3"/>
          <p:cNvSpPr>
            <a:spLocks noGrp="1"/>
          </p:cNvSpPr>
          <p:nvPr>
            <p:ph type="dt" sz="half" idx="10"/>
          </p:nvPr>
        </p:nvSpPr>
        <p:spPr/>
        <p:txBody>
          <a:bodyPr/>
          <a:lstStyle/>
          <a:p>
            <a:fld id="{AC60A9E1-B110-4E54-A22C-F2E3CDBEC1DB}" type="datetime1">
              <a:rPr lang="fr-FR" smtClean="0"/>
              <a:t>13/09/2024</a:t>
            </a:fld>
            <a:endParaRPr lang="fr-FR" dirty="0"/>
          </a:p>
        </p:txBody>
      </p:sp>
      <p:sp>
        <p:nvSpPr>
          <p:cNvPr id="6" name="Espace réservé du numéro de diapositive 5"/>
          <p:cNvSpPr>
            <a:spLocks noGrp="1"/>
          </p:cNvSpPr>
          <p:nvPr>
            <p:ph type="sldNum" sz="quarter" idx="12"/>
          </p:nvPr>
        </p:nvSpPr>
        <p:spPr/>
        <p:txBody>
          <a:bodyPr/>
          <a:lstStyle/>
          <a:p>
            <a:fld id="{B70216BF-BFF5-4EFB-BA43-9745EF2C456E}" type="slidenum">
              <a:rPr lang="fr-FR" smtClean="0"/>
              <a:t>3</a:t>
            </a:fld>
            <a:endParaRPr lang="fr-FR"/>
          </a:p>
        </p:txBody>
      </p:sp>
    </p:spTree>
    <p:extLst>
      <p:ext uri="{BB962C8B-B14F-4D97-AF65-F5344CB8AC3E}">
        <p14:creationId xmlns:p14="http://schemas.microsoft.com/office/powerpoint/2010/main" val="468571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641600" y="68509"/>
            <a:ext cx="9973733" cy="791688"/>
          </a:xfrm>
        </p:spPr>
        <p:txBody>
          <a:bodyPr>
            <a:noAutofit/>
          </a:bodyPr>
          <a:lstStyle/>
          <a:p>
            <a:pPr algn="just">
              <a:lnSpc>
                <a:spcPct val="150000"/>
              </a:lnSpc>
            </a:pPr>
            <a:r>
              <a:rPr lang="fr-FR" sz="2000"/>
              <a:t>Répartition de la coordination des différentes mesures</a:t>
            </a:r>
          </a:p>
        </p:txBody>
      </p:sp>
      <p:sp>
        <p:nvSpPr>
          <p:cNvPr id="6" name="Espace réservé du numéro de diapositive 5"/>
          <p:cNvSpPr>
            <a:spLocks noGrp="1"/>
          </p:cNvSpPr>
          <p:nvPr>
            <p:ph type="sldNum" sz="quarter" idx="12"/>
          </p:nvPr>
        </p:nvSpPr>
        <p:spPr/>
        <p:txBody>
          <a:bodyPr/>
          <a:lstStyle/>
          <a:p>
            <a:fld id="{B70216BF-BFF5-4EFB-BA43-9745EF2C456E}" type="slidenum">
              <a:rPr lang="fr-FR" smtClean="0"/>
              <a:t>4</a:t>
            </a:fld>
            <a:endParaRPr lang="fr-FR"/>
          </a:p>
        </p:txBody>
      </p:sp>
      <p:sp>
        <p:nvSpPr>
          <p:cNvPr id="9" name="Rectangle : coins arrondis 8">
            <a:extLst>
              <a:ext uri="{FF2B5EF4-FFF2-40B4-BE49-F238E27FC236}">
                <a16:creationId xmlns:a16="http://schemas.microsoft.com/office/drawing/2014/main" id="{5C820188-4A2A-8DC4-AC69-3D46DCE41036}"/>
              </a:ext>
            </a:extLst>
          </p:cNvPr>
          <p:cNvSpPr/>
          <p:nvPr/>
        </p:nvSpPr>
        <p:spPr>
          <a:xfrm>
            <a:off x="4953000" y="974220"/>
            <a:ext cx="4931430" cy="4909560"/>
          </a:xfrm>
          <a:prstGeom prst="roundRect">
            <a:avLst>
              <a:gd name="adj" fmla="val 4522"/>
            </a:avLst>
          </a:prstGeom>
          <a:blipFill>
            <a:blip r:embed="rId2"/>
            <a:stretch>
              <a:fillRect/>
            </a:stretch>
          </a:blipFill>
          <a:ln w="12700">
            <a:solidFill>
              <a:schemeClr val="tx1">
                <a:lumMod val="65000"/>
                <a:lumOff val="35000"/>
              </a:schemeClr>
            </a:solidFill>
            <a:prstDash val="solid"/>
            <a:extLst>
              <a:ext uri="{C807C97D-BFC1-408E-A445-0C87EB9F89A2}">
                <ask:lineSketchStyleProps xmlns:ask="http://schemas.microsoft.com/office/drawing/2018/sketchyshapes" xmln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Rectangle : coins arrondis 2">
            <a:extLst>
              <a:ext uri="{FF2B5EF4-FFF2-40B4-BE49-F238E27FC236}">
                <a16:creationId xmlns:a16="http://schemas.microsoft.com/office/drawing/2014/main" id="{901265D9-12F5-6815-72CB-ED80A07931A6}"/>
              </a:ext>
            </a:extLst>
          </p:cNvPr>
          <p:cNvSpPr/>
          <p:nvPr/>
        </p:nvSpPr>
        <p:spPr>
          <a:xfrm>
            <a:off x="2296510" y="974220"/>
            <a:ext cx="2275490" cy="147580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fr-FR">
                <a:solidFill>
                  <a:sysClr val="windowText" lastClr="000000"/>
                </a:solidFill>
              </a:rPr>
              <a:t>DRAFPIC</a:t>
            </a:r>
          </a:p>
          <a:p>
            <a:pPr algn="ctr"/>
            <a:r>
              <a:rPr lang="fr-FR">
                <a:solidFill>
                  <a:sysClr val="windowText" lastClr="000000"/>
                </a:solidFill>
              </a:rPr>
              <a:t>Mesures : </a:t>
            </a:r>
          </a:p>
          <a:p>
            <a:pPr algn="ctr"/>
            <a:r>
              <a:rPr lang="fr-FR">
                <a:solidFill>
                  <a:sysClr val="windowText" lastClr="000000"/>
                </a:solidFill>
              </a:rPr>
              <a:t>1, 6, 7, 8, 9</a:t>
            </a:r>
          </a:p>
        </p:txBody>
      </p:sp>
      <p:sp>
        <p:nvSpPr>
          <p:cNvPr id="5" name="Rectangle : coins arrondis 4">
            <a:extLst>
              <a:ext uri="{FF2B5EF4-FFF2-40B4-BE49-F238E27FC236}">
                <a16:creationId xmlns:a16="http://schemas.microsoft.com/office/drawing/2014/main" id="{44F4E42F-D072-0CEB-356D-414F71876D07}"/>
              </a:ext>
            </a:extLst>
          </p:cNvPr>
          <p:cNvSpPr/>
          <p:nvPr/>
        </p:nvSpPr>
        <p:spPr>
          <a:xfrm>
            <a:off x="2296510" y="2656509"/>
            <a:ext cx="2275490" cy="147580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r-FR">
                <a:solidFill>
                  <a:sysClr val="windowText" lastClr="000000"/>
                </a:solidFill>
              </a:rPr>
              <a:t>DRAIO</a:t>
            </a:r>
          </a:p>
          <a:p>
            <a:pPr algn="ctr"/>
            <a:r>
              <a:rPr lang="fr-FR">
                <a:solidFill>
                  <a:sysClr val="windowText" lastClr="000000"/>
                </a:solidFill>
              </a:rPr>
              <a:t>Mesure : </a:t>
            </a:r>
          </a:p>
          <a:p>
            <a:pPr algn="ctr"/>
            <a:r>
              <a:rPr lang="fr-FR">
                <a:solidFill>
                  <a:sysClr val="windowText" lastClr="000000"/>
                </a:solidFill>
              </a:rPr>
              <a:t>5 (5.1, 5.2, 5.3)</a:t>
            </a:r>
          </a:p>
        </p:txBody>
      </p:sp>
      <p:sp>
        <p:nvSpPr>
          <p:cNvPr id="7" name="Rectangle : coins arrondis 6">
            <a:extLst>
              <a:ext uri="{FF2B5EF4-FFF2-40B4-BE49-F238E27FC236}">
                <a16:creationId xmlns:a16="http://schemas.microsoft.com/office/drawing/2014/main" id="{7144C8B9-71B1-B2C2-4F78-5A43E62D2713}"/>
              </a:ext>
            </a:extLst>
          </p:cNvPr>
          <p:cNvSpPr/>
          <p:nvPr/>
        </p:nvSpPr>
        <p:spPr>
          <a:xfrm>
            <a:off x="2296510" y="4347144"/>
            <a:ext cx="2275490" cy="147580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FR">
                <a:solidFill>
                  <a:sysClr val="windowText" lastClr="000000"/>
                </a:solidFill>
              </a:rPr>
              <a:t>Inspection</a:t>
            </a:r>
          </a:p>
          <a:p>
            <a:pPr algn="ctr"/>
            <a:r>
              <a:rPr lang="fr-FR">
                <a:solidFill>
                  <a:sysClr val="windowText" lastClr="000000"/>
                </a:solidFill>
              </a:rPr>
              <a:t>Mesures : </a:t>
            </a:r>
          </a:p>
          <a:p>
            <a:pPr algn="ctr"/>
            <a:r>
              <a:rPr lang="fr-FR">
                <a:solidFill>
                  <a:sysClr val="windowText" lastClr="000000"/>
                </a:solidFill>
              </a:rPr>
              <a:t>2, 3, 4, 10, 11*, 12*</a:t>
            </a:r>
          </a:p>
          <a:p>
            <a:pPr algn="ctr"/>
            <a:r>
              <a:rPr lang="fr-FR" sz="1200">
                <a:solidFill>
                  <a:sysClr val="windowText" lastClr="000000"/>
                </a:solidFill>
              </a:rPr>
              <a:t>* En lien avec l’EAFC</a:t>
            </a:r>
          </a:p>
        </p:txBody>
      </p:sp>
    </p:spTree>
    <p:extLst>
      <p:ext uri="{BB962C8B-B14F-4D97-AF65-F5344CB8AC3E}">
        <p14:creationId xmlns:p14="http://schemas.microsoft.com/office/powerpoint/2010/main" val="28424207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497183" y="289482"/>
            <a:ext cx="10515600" cy="867893"/>
          </a:xfrm>
        </p:spPr>
        <p:txBody>
          <a:bodyPr>
            <a:normAutofit/>
          </a:bodyPr>
          <a:lstStyle/>
          <a:p>
            <a:r>
              <a:rPr lang="fr-FR" dirty="0">
                <a:solidFill>
                  <a:schemeClr val="accent1">
                    <a:lumMod val="75000"/>
                  </a:schemeClr>
                </a:solidFill>
                <a:cs typeface="Calibri"/>
              </a:rPr>
              <a:t>Temps de travail par mesure</a:t>
            </a:r>
            <a:br>
              <a:rPr lang="fr-FR" b="0" i="0" u="none" strike="noStrike" dirty="0">
                <a:solidFill>
                  <a:srgbClr val="228BCC"/>
                </a:solidFill>
                <a:effectLst/>
                <a:latin typeface="Archive"/>
              </a:rPr>
            </a:br>
            <a:endParaRPr lang="fr-FR" dirty="0">
              <a:solidFill>
                <a:schemeClr val="accent1">
                  <a:lumMod val="75000"/>
                </a:schemeClr>
              </a:solidFill>
              <a:cs typeface="Calibri"/>
            </a:endParaRPr>
          </a:p>
        </p:txBody>
      </p:sp>
      <p:sp>
        <p:nvSpPr>
          <p:cNvPr id="3" name="Espace réservé du contenu 2"/>
          <p:cNvSpPr>
            <a:spLocks noGrp="1"/>
          </p:cNvSpPr>
          <p:nvPr>
            <p:ph idx="1"/>
          </p:nvPr>
        </p:nvSpPr>
        <p:spPr>
          <a:xfrm>
            <a:off x="527457" y="1157375"/>
            <a:ext cx="7678578" cy="5118440"/>
          </a:xfrm>
        </p:spPr>
        <p:txBody>
          <a:bodyPr vert="horz" lIns="91440" tIns="45720" rIns="91440" bIns="45720" rtlCol="0" anchor="t">
            <a:normAutofit/>
          </a:bodyPr>
          <a:lstStyle/>
          <a:p>
            <a:pPr>
              <a:lnSpc>
                <a:spcPct val="100000"/>
              </a:lnSpc>
              <a:spcBef>
                <a:spcPts val="2800"/>
              </a:spcBef>
              <a:buSzPts val="1000"/>
              <a:buFont typeface="Wingdings" pitchFamily="2" charset="2"/>
              <a:buChar char="ü"/>
              <a:tabLst>
                <a:tab pos="1828800" algn="l"/>
              </a:tabLst>
            </a:pPr>
            <a:r>
              <a:rPr lang="fr-FR" sz="2200" dirty="0">
                <a:solidFill>
                  <a:srgbClr val="000000"/>
                </a:solidFill>
                <a:effectLst/>
                <a:latin typeface="+mj-lt"/>
                <a:ea typeface="Times New Roman" panose="02020603050405020304" pitchFamily="18" charset="0"/>
                <a:cs typeface="Times New Roman" panose="02020603050405020304" pitchFamily="18" charset="0"/>
              </a:rPr>
              <a:t>Quelle organisation souhaitez-vous mettre en place pour travailler ensemble sur le pilotage de votre mesure cette année ?</a:t>
            </a:r>
          </a:p>
          <a:p>
            <a:pPr>
              <a:lnSpc>
                <a:spcPct val="100000"/>
              </a:lnSpc>
              <a:spcBef>
                <a:spcPts val="2800"/>
              </a:spcBef>
              <a:buSzPts val="1000"/>
              <a:buFont typeface="Wingdings" pitchFamily="2" charset="2"/>
              <a:buChar char="ü"/>
              <a:tabLst>
                <a:tab pos="1828800" algn="l"/>
              </a:tabLst>
            </a:pPr>
            <a:r>
              <a:rPr lang="fr-FR" sz="2200" dirty="0">
                <a:solidFill>
                  <a:srgbClr val="000000"/>
                </a:solidFill>
                <a:effectLst/>
                <a:latin typeface="+mj-lt"/>
                <a:ea typeface="Times New Roman" panose="02020603050405020304" pitchFamily="18" charset="0"/>
                <a:cs typeface="Times New Roman" panose="02020603050405020304" pitchFamily="18" charset="0"/>
              </a:rPr>
              <a:t>Quels indicateurs de suivi permettraient de donner du sens pour suivre l’évolution de la mise en place de la réforme de la voie pro et de la réussite des élèves ?</a:t>
            </a:r>
            <a:endParaRPr lang="fr-FR" sz="2200" dirty="0">
              <a:solidFill>
                <a:srgbClr val="000000"/>
              </a:solidFill>
              <a:effectLst/>
              <a:latin typeface="+mj-lt"/>
              <a:ea typeface="Calibri" panose="020F0502020204030204" pitchFamily="34" charset="0"/>
              <a:cs typeface="Times New Roman" panose="02020603050405020304" pitchFamily="18" charset="0"/>
            </a:endParaRPr>
          </a:p>
          <a:p>
            <a:pPr>
              <a:lnSpc>
                <a:spcPct val="100000"/>
              </a:lnSpc>
              <a:spcBef>
                <a:spcPts val="2800"/>
              </a:spcBef>
              <a:buSzPts val="1000"/>
              <a:buFont typeface="Wingdings" pitchFamily="2" charset="2"/>
              <a:buChar char="ü"/>
              <a:tabLst>
                <a:tab pos="1828800" algn="l"/>
              </a:tabLst>
            </a:pPr>
            <a:r>
              <a:rPr lang="fr-FR" sz="2200" dirty="0">
                <a:solidFill>
                  <a:srgbClr val="000000"/>
                </a:solidFill>
                <a:effectLst/>
                <a:latin typeface="+mj-lt"/>
                <a:ea typeface="Times New Roman" panose="02020603050405020304" pitchFamily="18" charset="0"/>
                <a:cs typeface="Times New Roman" panose="02020603050405020304" pitchFamily="18" charset="0"/>
              </a:rPr>
              <a:t>Quelle mutualisation possible entre les trois académies ?</a:t>
            </a:r>
            <a:endParaRPr lang="fr-FR" sz="2200" dirty="0">
              <a:solidFill>
                <a:srgbClr val="000000"/>
              </a:solidFill>
              <a:effectLst/>
              <a:latin typeface="+mj-lt"/>
              <a:ea typeface="Calibri" panose="020F0502020204030204" pitchFamily="34" charset="0"/>
              <a:cs typeface="Times New Roman" panose="02020603050405020304" pitchFamily="18" charset="0"/>
            </a:endParaRPr>
          </a:p>
          <a:p>
            <a:pPr>
              <a:lnSpc>
                <a:spcPct val="100000"/>
              </a:lnSpc>
              <a:spcBef>
                <a:spcPts val="2800"/>
              </a:spcBef>
              <a:buSzPts val="1000"/>
              <a:buFont typeface="Wingdings" pitchFamily="2" charset="2"/>
              <a:buChar char="ü"/>
              <a:tabLst>
                <a:tab pos="1828800" algn="l"/>
              </a:tabLst>
            </a:pPr>
            <a:r>
              <a:rPr lang="fr-FR" sz="2200" dirty="0">
                <a:solidFill>
                  <a:srgbClr val="000000"/>
                </a:solidFill>
                <a:effectLst/>
                <a:latin typeface="+mj-lt"/>
                <a:ea typeface="Times New Roman" panose="02020603050405020304" pitchFamily="18" charset="0"/>
                <a:cs typeface="Times New Roman" panose="02020603050405020304" pitchFamily="18" charset="0"/>
              </a:rPr>
              <a:t>Quels scénarios d’accompagnement souhaitez-vous mettre en œuvre en direction de vos équipes cette année ?</a:t>
            </a:r>
            <a:endParaRPr lang="fr-FR" sz="2200" dirty="0">
              <a:solidFill>
                <a:srgbClr val="000000"/>
              </a:solidFill>
              <a:effectLst/>
              <a:latin typeface="+mj-lt"/>
              <a:ea typeface="Calibri" panose="020F0502020204030204" pitchFamily="34" charset="0"/>
              <a:cs typeface="Times New Roman" panose="02020603050405020304" pitchFamily="18" charset="0"/>
            </a:endParaRPr>
          </a:p>
          <a:p>
            <a:pPr lvl="1" algn="just">
              <a:lnSpc>
                <a:spcPct val="150000"/>
              </a:lnSpc>
            </a:pPr>
            <a:endParaRPr lang="fr-FR" dirty="0"/>
          </a:p>
        </p:txBody>
      </p:sp>
      <p:sp>
        <p:nvSpPr>
          <p:cNvPr id="4" name="Espace réservé de la date 3"/>
          <p:cNvSpPr>
            <a:spLocks noGrp="1"/>
          </p:cNvSpPr>
          <p:nvPr>
            <p:ph type="dt" sz="half" idx="10"/>
          </p:nvPr>
        </p:nvSpPr>
        <p:spPr/>
        <p:txBody>
          <a:bodyPr/>
          <a:lstStyle/>
          <a:p>
            <a:fld id="{AC60A9E1-B110-4E54-A22C-F2E3CDBEC1DB}" type="datetime1">
              <a:rPr lang="fr-FR" smtClean="0"/>
              <a:t>13/09/2024</a:t>
            </a:fld>
            <a:endParaRPr lang="fr-FR" dirty="0"/>
          </a:p>
        </p:txBody>
      </p:sp>
      <p:sp>
        <p:nvSpPr>
          <p:cNvPr id="6" name="Espace réservé du numéro de diapositive 5"/>
          <p:cNvSpPr>
            <a:spLocks noGrp="1"/>
          </p:cNvSpPr>
          <p:nvPr>
            <p:ph type="sldNum" sz="quarter" idx="12"/>
          </p:nvPr>
        </p:nvSpPr>
        <p:spPr/>
        <p:txBody>
          <a:bodyPr/>
          <a:lstStyle/>
          <a:p>
            <a:fld id="{B70216BF-BFF5-4EFB-BA43-9745EF2C456E}" type="slidenum">
              <a:rPr lang="fr-FR" smtClean="0"/>
              <a:t>5</a:t>
            </a:fld>
            <a:endParaRPr lang="fr-FR"/>
          </a:p>
        </p:txBody>
      </p:sp>
      <p:pic>
        <p:nvPicPr>
          <p:cNvPr id="1028" name="Picture 4" descr="Les activités en groupes lors d'une formation ? Oui, mais avec un cadre ! -  Sydologie">
            <a:extLst>
              <a:ext uri="{FF2B5EF4-FFF2-40B4-BE49-F238E27FC236}">
                <a16:creationId xmlns:a16="http://schemas.microsoft.com/office/drawing/2014/main" id="{E1765CF2-45E7-1D90-4BF7-0BCAA478297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94823" y="2479311"/>
            <a:ext cx="3998323" cy="22162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665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497183" y="289482"/>
            <a:ext cx="10515600" cy="867893"/>
          </a:xfrm>
        </p:spPr>
        <p:txBody>
          <a:bodyPr>
            <a:normAutofit/>
          </a:bodyPr>
          <a:lstStyle/>
          <a:p>
            <a:r>
              <a:rPr lang="fr-FR" dirty="0">
                <a:solidFill>
                  <a:schemeClr val="accent1">
                    <a:lumMod val="75000"/>
                  </a:schemeClr>
                </a:solidFill>
                <a:cs typeface="Calibri"/>
              </a:rPr>
              <a:t>Temps de travail par mesure</a:t>
            </a:r>
            <a:br>
              <a:rPr lang="fr-FR" b="0" i="0" u="none" strike="noStrike" dirty="0">
                <a:solidFill>
                  <a:srgbClr val="228BCC"/>
                </a:solidFill>
                <a:effectLst/>
                <a:latin typeface="Archive"/>
              </a:rPr>
            </a:br>
            <a:endParaRPr lang="fr-FR" dirty="0">
              <a:solidFill>
                <a:schemeClr val="accent1">
                  <a:lumMod val="75000"/>
                </a:schemeClr>
              </a:solidFill>
              <a:cs typeface="Calibri"/>
            </a:endParaRPr>
          </a:p>
        </p:txBody>
      </p:sp>
      <p:sp>
        <p:nvSpPr>
          <p:cNvPr id="3" name="Espace réservé du contenu 2"/>
          <p:cNvSpPr>
            <a:spLocks noGrp="1"/>
          </p:cNvSpPr>
          <p:nvPr>
            <p:ph idx="1"/>
          </p:nvPr>
        </p:nvSpPr>
        <p:spPr>
          <a:xfrm>
            <a:off x="156753" y="974812"/>
            <a:ext cx="11443063" cy="5564100"/>
          </a:xfrm>
        </p:spPr>
        <p:txBody>
          <a:bodyPr vert="horz" lIns="91440" tIns="45720" rIns="91440" bIns="45720" rtlCol="0" anchor="t">
            <a:normAutofit/>
          </a:bodyPr>
          <a:lstStyle/>
          <a:p>
            <a:pPr>
              <a:lnSpc>
                <a:spcPct val="100000"/>
              </a:lnSpc>
              <a:spcBef>
                <a:spcPts val="2800"/>
              </a:spcBef>
              <a:buSzPts val="1000"/>
              <a:buFont typeface="Wingdings" pitchFamily="2" charset="2"/>
              <a:buChar char="ü"/>
              <a:tabLst>
                <a:tab pos="1828800" algn="l"/>
              </a:tabLst>
            </a:pPr>
            <a:r>
              <a:rPr lang="fr-FR" sz="2400" dirty="0">
                <a:solidFill>
                  <a:srgbClr val="000000"/>
                </a:solidFill>
                <a:effectLst/>
                <a:latin typeface="+mj-lt"/>
                <a:ea typeface="Times New Roman" panose="02020603050405020304" pitchFamily="18" charset="0"/>
                <a:cs typeface="Times New Roman" panose="02020603050405020304" pitchFamily="18" charset="0"/>
              </a:rPr>
              <a:t>Quelle organisation souhaitez-vous mettre en place pour travailler ensemble sur le pilotage de votre mesure cette année ?</a:t>
            </a:r>
            <a:endParaRPr lang="fr-FR" sz="2400" dirty="0">
              <a:solidFill>
                <a:srgbClr val="000000"/>
              </a:solidFill>
              <a:ea typeface="Times New Roman" panose="02020603050405020304" pitchFamily="18" charset="0"/>
            </a:endParaRPr>
          </a:p>
          <a:p>
            <a:pPr>
              <a:lnSpc>
                <a:spcPct val="100000"/>
              </a:lnSpc>
              <a:spcBef>
                <a:spcPts val="2800"/>
              </a:spcBef>
              <a:buSzPts val="1000"/>
              <a:buFont typeface="Wingdings" pitchFamily="2" charset="2"/>
              <a:buChar char="ü"/>
              <a:tabLst>
                <a:tab pos="1828800" algn="l"/>
              </a:tabLst>
            </a:pPr>
            <a:endParaRPr lang="fr-FR" sz="3000" dirty="0">
              <a:effectLst/>
            </a:endParaRPr>
          </a:p>
          <a:p>
            <a:pPr marL="2057400" lvl="4" indent="-228600">
              <a:lnSpc>
                <a:spcPct val="150000"/>
              </a:lnSpc>
              <a:buSzPts val="1000"/>
              <a:buFont typeface="Wingdings" pitchFamily="2" charset="2"/>
              <a:buChar char=""/>
              <a:tabLst>
                <a:tab pos="2286000" algn="l"/>
              </a:tabLst>
            </a:pPr>
            <a:r>
              <a:rPr lang="fr-FR" sz="2400" dirty="0">
                <a:solidFill>
                  <a:srgbClr val="000000"/>
                </a:solidFill>
                <a:effectLst/>
                <a:latin typeface="+mj-lt"/>
                <a:ea typeface="Times New Roman" panose="02020603050405020304" pitchFamily="18" charset="0"/>
                <a:cs typeface="Times New Roman" panose="02020603050405020304" pitchFamily="18" charset="0"/>
              </a:rPr>
              <a:t>Planning des temps de travail,</a:t>
            </a:r>
            <a:endParaRPr lang="fr-FR" sz="3600" dirty="0">
              <a:solidFill>
                <a:srgbClr val="000000"/>
              </a:solidFill>
              <a:effectLst/>
              <a:latin typeface="+mj-lt"/>
              <a:ea typeface="Calibri" panose="020F0502020204030204" pitchFamily="34" charset="0"/>
              <a:cs typeface="Times New Roman" panose="02020603050405020304" pitchFamily="18" charset="0"/>
            </a:endParaRPr>
          </a:p>
          <a:p>
            <a:pPr marL="2057400" lvl="4" indent="-228600">
              <a:lnSpc>
                <a:spcPct val="150000"/>
              </a:lnSpc>
              <a:buSzPts val="1000"/>
              <a:buFont typeface="Wingdings" pitchFamily="2" charset="2"/>
              <a:buChar char=""/>
              <a:tabLst>
                <a:tab pos="2286000" algn="l"/>
              </a:tabLst>
            </a:pPr>
            <a:r>
              <a:rPr lang="fr-FR" sz="2400" dirty="0">
                <a:solidFill>
                  <a:srgbClr val="000000"/>
                </a:solidFill>
                <a:effectLst/>
                <a:latin typeface="+mj-lt"/>
                <a:ea typeface="Times New Roman" panose="02020603050405020304" pitchFamily="18" charset="0"/>
                <a:cs typeface="Times New Roman" panose="02020603050405020304" pitchFamily="18" charset="0"/>
              </a:rPr>
              <a:t>Phasage des temps forts,</a:t>
            </a:r>
            <a:endParaRPr lang="fr-FR" sz="3600" dirty="0">
              <a:solidFill>
                <a:srgbClr val="000000"/>
              </a:solidFill>
              <a:effectLst/>
              <a:latin typeface="+mj-lt"/>
              <a:ea typeface="Calibri" panose="020F0502020204030204" pitchFamily="34" charset="0"/>
              <a:cs typeface="Times New Roman" panose="02020603050405020304" pitchFamily="18" charset="0"/>
            </a:endParaRPr>
          </a:p>
          <a:p>
            <a:pPr marL="2057400" lvl="4" indent="-228600">
              <a:lnSpc>
                <a:spcPct val="150000"/>
              </a:lnSpc>
              <a:buSzPts val="1000"/>
              <a:buFont typeface="Wingdings" pitchFamily="2" charset="2"/>
              <a:buChar char=""/>
              <a:tabLst>
                <a:tab pos="2286000" algn="l"/>
              </a:tabLst>
            </a:pPr>
            <a:r>
              <a:rPr lang="fr-FR" sz="2400" dirty="0">
                <a:solidFill>
                  <a:srgbClr val="000000"/>
                </a:solidFill>
                <a:effectLst/>
                <a:latin typeface="+mj-lt"/>
                <a:ea typeface="Times New Roman" panose="02020603050405020304" pitchFamily="18" charset="0"/>
                <a:cs typeface="Times New Roman" panose="02020603050405020304" pitchFamily="18" charset="0"/>
              </a:rPr>
              <a:t>Quelle forme, quelle trace, </a:t>
            </a:r>
          </a:p>
          <a:p>
            <a:pPr marL="2057400" lvl="4" indent="-228600">
              <a:lnSpc>
                <a:spcPct val="150000"/>
              </a:lnSpc>
              <a:buSzPts val="1000"/>
              <a:buFont typeface="Wingdings" pitchFamily="2" charset="2"/>
              <a:buChar char=""/>
              <a:tabLst>
                <a:tab pos="2286000" algn="l"/>
              </a:tabLst>
            </a:pPr>
            <a:r>
              <a:rPr lang="fr-FR" sz="2400" i="1" dirty="0">
                <a:solidFill>
                  <a:srgbClr val="000000"/>
                </a:solidFill>
                <a:effectLst/>
                <a:latin typeface="+mj-lt"/>
                <a:ea typeface="Times New Roman" panose="02020603050405020304" pitchFamily="18" charset="0"/>
                <a:cs typeface="Times New Roman" panose="02020603050405020304" pitchFamily="18" charset="0"/>
              </a:rPr>
              <a:t>Stratégie d’accompagnement commune ?</a:t>
            </a:r>
          </a:p>
          <a:p>
            <a:pPr marL="2057400" lvl="4" indent="-228600">
              <a:lnSpc>
                <a:spcPct val="150000"/>
              </a:lnSpc>
              <a:buSzPts val="1000"/>
              <a:buFont typeface="Wingdings" pitchFamily="2" charset="2"/>
              <a:buChar char=""/>
              <a:tabLst>
                <a:tab pos="2286000" algn="l"/>
              </a:tabLst>
            </a:pPr>
            <a:r>
              <a:rPr lang="fr-FR" sz="2400" dirty="0">
                <a:solidFill>
                  <a:srgbClr val="000000"/>
                </a:solidFill>
                <a:latin typeface="+mj-lt"/>
                <a:ea typeface="Calibri" panose="020F0502020204030204" pitchFamily="34" charset="0"/>
                <a:cs typeface="Times New Roman" panose="02020603050405020304" pitchFamily="18" charset="0"/>
              </a:rPr>
              <a:t>…</a:t>
            </a:r>
            <a:endParaRPr lang="fr-FR" sz="3600" dirty="0">
              <a:solidFill>
                <a:srgbClr val="000000"/>
              </a:solidFill>
              <a:effectLst/>
              <a:latin typeface="+mj-lt"/>
              <a:ea typeface="Calibri" panose="020F0502020204030204" pitchFamily="34" charset="0"/>
              <a:cs typeface="Times New Roman" panose="02020603050405020304" pitchFamily="18" charset="0"/>
            </a:endParaRPr>
          </a:p>
          <a:p>
            <a:pPr lvl="1" algn="just">
              <a:lnSpc>
                <a:spcPct val="150000"/>
              </a:lnSpc>
            </a:pPr>
            <a:endParaRPr lang="fr-FR" dirty="0"/>
          </a:p>
        </p:txBody>
      </p:sp>
      <p:sp>
        <p:nvSpPr>
          <p:cNvPr id="4" name="Espace réservé de la date 3"/>
          <p:cNvSpPr>
            <a:spLocks noGrp="1"/>
          </p:cNvSpPr>
          <p:nvPr>
            <p:ph type="dt" sz="half" idx="10"/>
          </p:nvPr>
        </p:nvSpPr>
        <p:spPr/>
        <p:txBody>
          <a:bodyPr/>
          <a:lstStyle/>
          <a:p>
            <a:fld id="{AC60A9E1-B110-4E54-A22C-F2E3CDBEC1DB}" type="datetime1">
              <a:rPr lang="fr-FR" smtClean="0"/>
              <a:t>13/09/2024</a:t>
            </a:fld>
            <a:endParaRPr lang="fr-FR" dirty="0"/>
          </a:p>
        </p:txBody>
      </p:sp>
      <p:sp>
        <p:nvSpPr>
          <p:cNvPr id="6" name="Espace réservé du numéro de diapositive 5"/>
          <p:cNvSpPr>
            <a:spLocks noGrp="1"/>
          </p:cNvSpPr>
          <p:nvPr>
            <p:ph type="sldNum" sz="quarter" idx="12"/>
          </p:nvPr>
        </p:nvSpPr>
        <p:spPr/>
        <p:txBody>
          <a:bodyPr/>
          <a:lstStyle/>
          <a:p>
            <a:fld id="{B70216BF-BFF5-4EFB-BA43-9745EF2C456E}" type="slidenum">
              <a:rPr lang="fr-FR" smtClean="0"/>
              <a:t>6</a:t>
            </a:fld>
            <a:endParaRPr lang="fr-FR"/>
          </a:p>
        </p:txBody>
      </p:sp>
      <p:pic>
        <p:nvPicPr>
          <p:cNvPr id="3074" name="Picture 2" descr="Conseil aux collectivités territoriales en organisation et management">
            <a:extLst>
              <a:ext uri="{FF2B5EF4-FFF2-40B4-BE49-F238E27FC236}">
                <a16:creationId xmlns:a16="http://schemas.microsoft.com/office/drawing/2014/main" id="{B26BA48D-8749-2DB8-0A7F-C9CDA9BEDD4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18416" y="1942417"/>
            <a:ext cx="3581400" cy="2602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5457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497183" y="289482"/>
            <a:ext cx="10515600" cy="867893"/>
          </a:xfrm>
        </p:spPr>
        <p:txBody>
          <a:bodyPr>
            <a:normAutofit/>
          </a:bodyPr>
          <a:lstStyle/>
          <a:p>
            <a:r>
              <a:rPr lang="fr-FR" dirty="0">
                <a:solidFill>
                  <a:schemeClr val="accent1">
                    <a:lumMod val="75000"/>
                  </a:schemeClr>
                </a:solidFill>
                <a:cs typeface="Calibri"/>
              </a:rPr>
              <a:t>Temps de travail par mesure</a:t>
            </a:r>
            <a:br>
              <a:rPr lang="fr-FR" b="0" i="0" u="none" strike="noStrike" dirty="0">
                <a:solidFill>
                  <a:srgbClr val="228BCC"/>
                </a:solidFill>
                <a:effectLst/>
                <a:latin typeface="Archive"/>
              </a:rPr>
            </a:br>
            <a:endParaRPr lang="fr-FR" dirty="0">
              <a:solidFill>
                <a:schemeClr val="accent1">
                  <a:lumMod val="75000"/>
                </a:schemeClr>
              </a:solidFill>
              <a:cs typeface="Calibri"/>
            </a:endParaRPr>
          </a:p>
        </p:txBody>
      </p:sp>
      <p:sp>
        <p:nvSpPr>
          <p:cNvPr id="3" name="Espace réservé du contenu 2"/>
          <p:cNvSpPr>
            <a:spLocks noGrp="1"/>
          </p:cNvSpPr>
          <p:nvPr>
            <p:ph idx="1"/>
          </p:nvPr>
        </p:nvSpPr>
        <p:spPr>
          <a:xfrm>
            <a:off x="156753" y="974812"/>
            <a:ext cx="11443063" cy="5564100"/>
          </a:xfrm>
        </p:spPr>
        <p:txBody>
          <a:bodyPr vert="horz" lIns="91440" tIns="45720" rIns="91440" bIns="45720" rtlCol="0" anchor="t">
            <a:normAutofit/>
          </a:bodyPr>
          <a:lstStyle/>
          <a:p>
            <a:pPr>
              <a:lnSpc>
                <a:spcPct val="100000"/>
              </a:lnSpc>
              <a:spcBef>
                <a:spcPts val="2800"/>
              </a:spcBef>
              <a:buSzPts val="1000"/>
              <a:buFont typeface="Wingdings" pitchFamily="2" charset="2"/>
              <a:buChar char="ü"/>
              <a:tabLst>
                <a:tab pos="1828800" algn="l"/>
              </a:tabLst>
            </a:pPr>
            <a:r>
              <a:rPr lang="fr-FR" sz="2400" dirty="0">
                <a:solidFill>
                  <a:srgbClr val="000000"/>
                </a:solidFill>
                <a:effectLst/>
                <a:latin typeface="+mj-lt"/>
                <a:ea typeface="Times New Roman" panose="02020603050405020304" pitchFamily="18" charset="0"/>
                <a:cs typeface="Times New Roman" panose="02020603050405020304" pitchFamily="18" charset="0"/>
              </a:rPr>
              <a:t>Quels indicateurs de suivi permettraient de donner du sens pour suivre l’évolution de la mise en place de la réforme de la voie pro et de la réussite des élèves ?</a:t>
            </a:r>
          </a:p>
          <a:p>
            <a:endParaRPr lang="fr-FR" dirty="0">
              <a:effectLst/>
            </a:endParaRPr>
          </a:p>
          <a:p>
            <a:pPr marL="1122363" lvl="4" indent="-231775">
              <a:lnSpc>
                <a:spcPct val="150000"/>
              </a:lnSpc>
              <a:buSzPts val="1000"/>
              <a:buFont typeface="Wingdings" pitchFamily="2" charset="2"/>
              <a:buChar char=""/>
              <a:tabLst>
                <a:tab pos="2286000" algn="l"/>
              </a:tabLst>
            </a:pPr>
            <a:r>
              <a:rPr lang="fr-FR" sz="2400" dirty="0">
                <a:solidFill>
                  <a:srgbClr val="000000"/>
                </a:solidFill>
                <a:latin typeface="+mj-lt"/>
                <a:cs typeface="Times New Roman" panose="02020603050405020304" pitchFamily="18" charset="0"/>
              </a:rPr>
              <a:t>%, statistiques probantes,</a:t>
            </a:r>
          </a:p>
          <a:p>
            <a:pPr marL="1122363" lvl="4" indent="-231775">
              <a:lnSpc>
                <a:spcPct val="150000"/>
              </a:lnSpc>
              <a:buSzPts val="1000"/>
              <a:buFont typeface="Wingdings" pitchFamily="2" charset="2"/>
              <a:buChar char=""/>
              <a:tabLst>
                <a:tab pos="2286000" algn="l"/>
              </a:tabLst>
            </a:pPr>
            <a:r>
              <a:rPr lang="fr-FR" sz="2400" dirty="0">
                <a:solidFill>
                  <a:srgbClr val="000000"/>
                </a:solidFill>
                <a:latin typeface="+mj-lt"/>
                <a:cs typeface="Times New Roman" panose="02020603050405020304" pitchFamily="18" charset="0"/>
              </a:rPr>
              <a:t>Échelle temps,</a:t>
            </a:r>
          </a:p>
          <a:p>
            <a:pPr marL="1122363" lvl="4" indent="-231775">
              <a:lnSpc>
                <a:spcPct val="150000"/>
              </a:lnSpc>
              <a:buSzPts val="1000"/>
              <a:buFont typeface="Wingdings" pitchFamily="2" charset="2"/>
              <a:buChar char=""/>
              <a:tabLst>
                <a:tab pos="2286000" algn="l"/>
              </a:tabLst>
            </a:pPr>
            <a:r>
              <a:rPr lang="fr-FR" sz="2400" dirty="0">
                <a:solidFill>
                  <a:srgbClr val="000000"/>
                </a:solidFill>
                <a:latin typeface="+mj-lt"/>
                <a:cs typeface="Times New Roman" panose="02020603050405020304" pitchFamily="18" charset="0"/>
              </a:rPr>
              <a:t>Indicateurs parcours élève,</a:t>
            </a:r>
          </a:p>
          <a:p>
            <a:pPr marL="1122363" lvl="4" indent="-231775">
              <a:lnSpc>
                <a:spcPct val="150000"/>
              </a:lnSpc>
              <a:buSzPts val="1000"/>
              <a:buFont typeface="Wingdings" pitchFamily="2" charset="2"/>
              <a:buChar char=""/>
              <a:tabLst>
                <a:tab pos="2286000" algn="l"/>
              </a:tabLst>
            </a:pPr>
            <a:r>
              <a:rPr lang="fr-FR" sz="2400" dirty="0">
                <a:solidFill>
                  <a:srgbClr val="000000"/>
                </a:solidFill>
                <a:latin typeface="+mj-lt"/>
                <a:cs typeface="Times New Roman" panose="02020603050405020304" pitchFamily="18" charset="0"/>
              </a:rPr>
              <a:t>Cartographie,</a:t>
            </a:r>
          </a:p>
          <a:p>
            <a:pPr marL="1122363" lvl="4" indent="-231775">
              <a:lnSpc>
                <a:spcPct val="150000"/>
              </a:lnSpc>
              <a:buSzPts val="1000"/>
              <a:buFont typeface="Wingdings" pitchFamily="2" charset="2"/>
              <a:buChar char=""/>
              <a:tabLst>
                <a:tab pos="2286000" algn="l"/>
              </a:tabLst>
            </a:pPr>
            <a:r>
              <a:rPr lang="fr-FR" sz="2400" dirty="0">
                <a:solidFill>
                  <a:srgbClr val="000000"/>
                </a:solidFill>
                <a:latin typeface="+mj-lt"/>
                <a:cs typeface="Times New Roman" panose="02020603050405020304" pitchFamily="18" charset="0"/>
              </a:rPr>
              <a:t>…</a:t>
            </a:r>
          </a:p>
          <a:p>
            <a:pPr lvl="1" algn="just">
              <a:lnSpc>
                <a:spcPct val="150000"/>
              </a:lnSpc>
            </a:pPr>
            <a:endParaRPr lang="fr-FR" dirty="0"/>
          </a:p>
        </p:txBody>
      </p:sp>
      <p:sp>
        <p:nvSpPr>
          <p:cNvPr id="4" name="Espace réservé de la date 3"/>
          <p:cNvSpPr>
            <a:spLocks noGrp="1"/>
          </p:cNvSpPr>
          <p:nvPr>
            <p:ph type="dt" sz="half" idx="10"/>
          </p:nvPr>
        </p:nvSpPr>
        <p:spPr/>
        <p:txBody>
          <a:bodyPr/>
          <a:lstStyle/>
          <a:p>
            <a:fld id="{AC60A9E1-B110-4E54-A22C-F2E3CDBEC1DB}" type="datetime1">
              <a:rPr lang="fr-FR" smtClean="0"/>
              <a:t>13/09/2024</a:t>
            </a:fld>
            <a:endParaRPr lang="fr-FR" dirty="0"/>
          </a:p>
        </p:txBody>
      </p:sp>
      <p:sp>
        <p:nvSpPr>
          <p:cNvPr id="6" name="Espace réservé du numéro de diapositive 5"/>
          <p:cNvSpPr>
            <a:spLocks noGrp="1"/>
          </p:cNvSpPr>
          <p:nvPr>
            <p:ph type="sldNum" sz="quarter" idx="12"/>
          </p:nvPr>
        </p:nvSpPr>
        <p:spPr/>
        <p:txBody>
          <a:bodyPr/>
          <a:lstStyle/>
          <a:p>
            <a:fld id="{B70216BF-BFF5-4EFB-BA43-9745EF2C456E}" type="slidenum">
              <a:rPr lang="fr-FR" smtClean="0"/>
              <a:t>7</a:t>
            </a:fld>
            <a:endParaRPr lang="fr-FR"/>
          </a:p>
        </p:txBody>
      </p:sp>
      <p:pic>
        <p:nvPicPr>
          <p:cNvPr id="5122" name="Picture 2" descr="Les indicateurs pour suivre votre activité – DevCo">
            <a:extLst>
              <a:ext uri="{FF2B5EF4-FFF2-40B4-BE49-F238E27FC236}">
                <a16:creationId xmlns:a16="http://schemas.microsoft.com/office/drawing/2014/main" id="{C012F5E8-5AC2-17C2-034F-8EE09BEC3C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1621" y="3816355"/>
            <a:ext cx="6297957" cy="22206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69910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497183" y="289482"/>
            <a:ext cx="10515600" cy="867893"/>
          </a:xfrm>
        </p:spPr>
        <p:txBody>
          <a:bodyPr>
            <a:normAutofit/>
          </a:bodyPr>
          <a:lstStyle/>
          <a:p>
            <a:r>
              <a:rPr lang="fr-FR" dirty="0">
                <a:solidFill>
                  <a:schemeClr val="accent1">
                    <a:lumMod val="75000"/>
                  </a:schemeClr>
                </a:solidFill>
                <a:cs typeface="Calibri"/>
              </a:rPr>
              <a:t>Temps de travail par mesure</a:t>
            </a:r>
            <a:br>
              <a:rPr lang="fr-FR" b="0" i="0" u="none" strike="noStrike" dirty="0">
                <a:solidFill>
                  <a:srgbClr val="228BCC"/>
                </a:solidFill>
                <a:effectLst/>
                <a:latin typeface="Archive"/>
              </a:rPr>
            </a:br>
            <a:endParaRPr lang="fr-FR" dirty="0">
              <a:solidFill>
                <a:schemeClr val="accent1">
                  <a:lumMod val="75000"/>
                </a:schemeClr>
              </a:solidFill>
              <a:cs typeface="Calibri"/>
            </a:endParaRPr>
          </a:p>
        </p:txBody>
      </p:sp>
      <p:sp>
        <p:nvSpPr>
          <p:cNvPr id="3" name="Espace réservé du contenu 2"/>
          <p:cNvSpPr>
            <a:spLocks noGrp="1"/>
          </p:cNvSpPr>
          <p:nvPr>
            <p:ph idx="1"/>
          </p:nvPr>
        </p:nvSpPr>
        <p:spPr>
          <a:xfrm>
            <a:off x="156753" y="974812"/>
            <a:ext cx="11443063" cy="5564100"/>
          </a:xfrm>
        </p:spPr>
        <p:txBody>
          <a:bodyPr vert="horz" lIns="91440" tIns="45720" rIns="91440" bIns="45720" rtlCol="0" anchor="t">
            <a:normAutofit/>
          </a:bodyPr>
          <a:lstStyle/>
          <a:p>
            <a:pPr>
              <a:lnSpc>
                <a:spcPct val="100000"/>
              </a:lnSpc>
              <a:spcBef>
                <a:spcPts val="2800"/>
              </a:spcBef>
              <a:buSzPts val="1000"/>
              <a:buFont typeface="Wingdings" pitchFamily="2" charset="2"/>
              <a:buChar char="ü"/>
              <a:tabLst>
                <a:tab pos="1828800" algn="l"/>
              </a:tabLst>
            </a:pPr>
            <a:r>
              <a:rPr lang="fr-FR" sz="2400" dirty="0">
                <a:solidFill>
                  <a:srgbClr val="000000"/>
                </a:solidFill>
                <a:effectLst/>
                <a:latin typeface="+mj-lt"/>
                <a:ea typeface="Times New Roman" panose="02020603050405020304" pitchFamily="18" charset="0"/>
                <a:cs typeface="Times New Roman" panose="02020603050405020304" pitchFamily="18" charset="0"/>
              </a:rPr>
              <a:t>Quelle mutualisation possible entre les trois académies ?</a:t>
            </a:r>
            <a:endParaRPr lang="fr-FR" sz="2400" dirty="0">
              <a:solidFill>
                <a:srgbClr val="000000"/>
              </a:solidFill>
              <a:effectLst/>
              <a:latin typeface="+mj-lt"/>
              <a:ea typeface="Calibri" panose="020F0502020204030204" pitchFamily="34" charset="0"/>
              <a:cs typeface="Times New Roman" panose="02020603050405020304" pitchFamily="18" charset="0"/>
            </a:endParaRPr>
          </a:p>
          <a:p>
            <a:endParaRPr lang="fr-FR" sz="2400" dirty="0">
              <a:solidFill>
                <a:srgbClr val="000000"/>
              </a:solidFill>
            </a:endParaRPr>
          </a:p>
          <a:p>
            <a:pPr marL="2057400" lvl="4" indent="-228600">
              <a:lnSpc>
                <a:spcPct val="150000"/>
              </a:lnSpc>
              <a:buSzPts val="1000"/>
              <a:buFont typeface="Wingdings" pitchFamily="2" charset="2"/>
              <a:buChar char=""/>
              <a:tabLst>
                <a:tab pos="2286000" algn="l"/>
              </a:tabLst>
            </a:pPr>
            <a:r>
              <a:rPr lang="fr-FR" sz="2400" dirty="0">
                <a:solidFill>
                  <a:srgbClr val="000000"/>
                </a:solidFill>
                <a:latin typeface="+mj-lt"/>
                <a:cs typeface="Times New Roman" panose="02020603050405020304" pitchFamily="18" charset="0"/>
              </a:rPr>
              <a:t>Ressources, </a:t>
            </a:r>
          </a:p>
          <a:p>
            <a:pPr marL="2057400" lvl="4" indent="-228600">
              <a:lnSpc>
                <a:spcPct val="150000"/>
              </a:lnSpc>
              <a:buSzPts val="1000"/>
              <a:buFont typeface="Wingdings" pitchFamily="2" charset="2"/>
              <a:buChar char=""/>
              <a:tabLst>
                <a:tab pos="2286000" algn="l"/>
              </a:tabLst>
            </a:pPr>
            <a:r>
              <a:rPr lang="fr-FR" sz="2400" dirty="0">
                <a:solidFill>
                  <a:srgbClr val="000000"/>
                </a:solidFill>
                <a:latin typeface="+mj-lt"/>
                <a:cs typeface="Times New Roman" panose="02020603050405020304" pitchFamily="18" charset="0"/>
              </a:rPr>
              <a:t>Leviers, </a:t>
            </a:r>
          </a:p>
          <a:p>
            <a:pPr marL="2057400" lvl="4" indent="-228600">
              <a:lnSpc>
                <a:spcPct val="150000"/>
              </a:lnSpc>
              <a:buSzPts val="1000"/>
              <a:buFont typeface="Wingdings" pitchFamily="2" charset="2"/>
              <a:buChar char=""/>
              <a:tabLst>
                <a:tab pos="2286000" algn="l"/>
              </a:tabLst>
            </a:pPr>
            <a:r>
              <a:rPr lang="fr-FR" sz="2400" dirty="0">
                <a:solidFill>
                  <a:srgbClr val="000000"/>
                </a:solidFill>
                <a:latin typeface="+mj-lt"/>
                <a:cs typeface="Times New Roman" panose="02020603050405020304" pitchFamily="18" charset="0"/>
              </a:rPr>
              <a:t>Tableaux de bord, </a:t>
            </a:r>
          </a:p>
          <a:p>
            <a:pPr marL="2057400" lvl="4" indent="-228600">
              <a:lnSpc>
                <a:spcPct val="150000"/>
              </a:lnSpc>
              <a:buSzPts val="1000"/>
              <a:buFont typeface="Wingdings" pitchFamily="2" charset="2"/>
              <a:buChar char=""/>
              <a:tabLst>
                <a:tab pos="2286000" algn="l"/>
              </a:tabLst>
            </a:pPr>
            <a:r>
              <a:rPr lang="fr-FR" sz="2400" dirty="0">
                <a:solidFill>
                  <a:srgbClr val="000000"/>
                </a:solidFill>
                <a:latin typeface="+mj-lt"/>
                <a:cs typeface="Times New Roman" panose="02020603050405020304" pitchFamily="18" charset="0"/>
              </a:rPr>
              <a:t>Études statistiques, </a:t>
            </a:r>
          </a:p>
          <a:p>
            <a:pPr marL="2057400" lvl="4" indent="-228600">
              <a:lnSpc>
                <a:spcPct val="150000"/>
              </a:lnSpc>
              <a:buSzPts val="1000"/>
              <a:buFont typeface="Wingdings" pitchFamily="2" charset="2"/>
              <a:buChar char=""/>
              <a:tabLst>
                <a:tab pos="2286000" algn="l"/>
              </a:tabLst>
            </a:pPr>
            <a:r>
              <a:rPr lang="fr-FR" sz="2400" dirty="0">
                <a:solidFill>
                  <a:srgbClr val="000000"/>
                </a:solidFill>
                <a:latin typeface="+mj-lt"/>
                <a:cs typeface="Times New Roman" panose="02020603050405020304" pitchFamily="18" charset="0"/>
              </a:rPr>
              <a:t>Planning, </a:t>
            </a:r>
          </a:p>
          <a:p>
            <a:pPr marL="2057400" lvl="4" indent="-228600">
              <a:lnSpc>
                <a:spcPct val="150000"/>
              </a:lnSpc>
              <a:buSzPts val="1000"/>
              <a:buFont typeface="Wingdings" pitchFamily="2" charset="2"/>
              <a:buChar char=""/>
              <a:tabLst>
                <a:tab pos="2286000" algn="l"/>
              </a:tabLst>
            </a:pPr>
            <a:r>
              <a:rPr lang="fr-FR" sz="2400" dirty="0">
                <a:solidFill>
                  <a:srgbClr val="000000"/>
                </a:solidFill>
                <a:latin typeface="+mj-lt"/>
                <a:cs typeface="Times New Roman" panose="02020603050405020304" pitchFamily="18" charset="0"/>
              </a:rPr>
              <a:t>…</a:t>
            </a:r>
          </a:p>
          <a:p>
            <a:pPr lvl="1" algn="just">
              <a:lnSpc>
                <a:spcPct val="150000"/>
              </a:lnSpc>
            </a:pPr>
            <a:endParaRPr lang="fr-FR" dirty="0"/>
          </a:p>
        </p:txBody>
      </p:sp>
      <p:sp>
        <p:nvSpPr>
          <p:cNvPr id="4" name="Espace réservé de la date 3"/>
          <p:cNvSpPr>
            <a:spLocks noGrp="1"/>
          </p:cNvSpPr>
          <p:nvPr>
            <p:ph type="dt" sz="half" idx="10"/>
          </p:nvPr>
        </p:nvSpPr>
        <p:spPr/>
        <p:txBody>
          <a:bodyPr/>
          <a:lstStyle/>
          <a:p>
            <a:fld id="{AC60A9E1-B110-4E54-A22C-F2E3CDBEC1DB}" type="datetime1">
              <a:rPr lang="fr-FR" smtClean="0"/>
              <a:t>13/09/2024</a:t>
            </a:fld>
            <a:endParaRPr lang="fr-FR" dirty="0"/>
          </a:p>
        </p:txBody>
      </p:sp>
      <p:sp>
        <p:nvSpPr>
          <p:cNvPr id="6" name="Espace réservé du numéro de diapositive 5"/>
          <p:cNvSpPr>
            <a:spLocks noGrp="1"/>
          </p:cNvSpPr>
          <p:nvPr>
            <p:ph type="sldNum" sz="quarter" idx="12"/>
          </p:nvPr>
        </p:nvSpPr>
        <p:spPr/>
        <p:txBody>
          <a:bodyPr/>
          <a:lstStyle/>
          <a:p>
            <a:fld id="{B70216BF-BFF5-4EFB-BA43-9745EF2C456E}" type="slidenum">
              <a:rPr lang="fr-FR" smtClean="0"/>
              <a:t>8</a:t>
            </a:fld>
            <a:endParaRPr lang="fr-FR"/>
          </a:p>
        </p:txBody>
      </p:sp>
      <p:pic>
        <p:nvPicPr>
          <p:cNvPr id="4098" name="Picture 2" descr="Mise en place d'un centre de ressources sur la mutualisation">
            <a:extLst>
              <a:ext uri="{FF2B5EF4-FFF2-40B4-BE49-F238E27FC236}">
                <a16:creationId xmlns:a16="http://schemas.microsoft.com/office/drawing/2014/main" id="{BD00CB0D-D201-458A-2BEC-9373C916E54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44601" y="2061142"/>
            <a:ext cx="3307799" cy="31677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97714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497183" y="289482"/>
            <a:ext cx="10515600" cy="867893"/>
          </a:xfrm>
        </p:spPr>
        <p:txBody>
          <a:bodyPr>
            <a:normAutofit/>
          </a:bodyPr>
          <a:lstStyle/>
          <a:p>
            <a:r>
              <a:rPr lang="fr-FR" dirty="0">
                <a:solidFill>
                  <a:schemeClr val="accent1">
                    <a:lumMod val="75000"/>
                  </a:schemeClr>
                </a:solidFill>
                <a:cs typeface="Calibri"/>
              </a:rPr>
              <a:t>Temps de travail par mesure</a:t>
            </a:r>
            <a:br>
              <a:rPr lang="fr-FR" b="0" i="0" u="none" strike="noStrike" dirty="0">
                <a:solidFill>
                  <a:srgbClr val="228BCC"/>
                </a:solidFill>
                <a:effectLst/>
                <a:latin typeface="Archive"/>
              </a:rPr>
            </a:br>
            <a:endParaRPr lang="fr-FR" dirty="0">
              <a:solidFill>
                <a:schemeClr val="accent1">
                  <a:lumMod val="75000"/>
                </a:schemeClr>
              </a:solidFill>
              <a:cs typeface="Calibri"/>
            </a:endParaRPr>
          </a:p>
        </p:txBody>
      </p:sp>
      <p:sp>
        <p:nvSpPr>
          <p:cNvPr id="3" name="Espace réservé du contenu 2"/>
          <p:cNvSpPr>
            <a:spLocks noGrp="1"/>
          </p:cNvSpPr>
          <p:nvPr>
            <p:ph idx="1"/>
          </p:nvPr>
        </p:nvSpPr>
        <p:spPr>
          <a:xfrm>
            <a:off x="156753" y="974812"/>
            <a:ext cx="11443063" cy="5564100"/>
          </a:xfrm>
        </p:spPr>
        <p:txBody>
          <a:bodyPr vert="horz" lIns="91440" tIns="45720" rIns="91440" bIns="45720" rtlCol="0" anchor="t">
            <a:normAutofit/>
          </a:bodyPr>
          <a:lstStyle/>
          <a:p>
            <a:pPr>
              <a:lnSpc>
                <a:spcPct val="100000"/>
              </a:lnSpc>
              <a:spcBef>
                <a:spcPts val="2800"/>
              </a:spcBef>
              <a:buSzPts val="1000"/>
              <a:buFont typeface="Wingdings" pitchFamily="2" charset="2"/>
              <a:buChar char="ü"/>
              <a:tabLst>
                <a:tab pos="1828800" algn="l"/>
              </a:tabLst>
            </a:pPr>
            <a:r>
              <a:rPr lang="fr-FR" sz="2400" dirty="0">
                <a:solidFill>
                  <a:srgbClr val="000000"/>
                </a:solidFill>
                <a:effectLst/>
                <a:latin typeface="+mj-lt"/>
                <a:ea typeface="Times New Roman" panose="02020603050405020304" pitchFamily="18" charset="0"/>
                <a:cs typeface="Times New Roman" panose="02020603050405020304" pitchFamily="18" charset="0"/>
              </a:rPr>
              <a:t>Quels scénarios d’accompagnement souhaitez-vous mettre en œuvre en direction de vos équipes cette année ?</a:t>
            </a:r>
          </a:p>
          <a:p>
            <a:endParaRPr lang="fr-FR" dirty="0">
              <a:effectLst/>
            </a:endParaRPr>
          </a:p>
          <a:p>
            <a:pPr marL="1512888" lvl="4" indent="-439738">
              <a:lnSpc>
                <a:spcPct val="150000"/>
              </a:lnSpc>
              <a:buSzPts val="1000"/>
              <a:buFont typeface="Wingdings" pitchFamily="2" charset="2"/>
              <a:buChar char=""/>
              <a:tabLst>
                <a:tab pos="2286000" algn="l"/>
              </a:tabLst>
            </a:pPr>
            <a:r>
              <a:rPr lang="fr-FR" sz="2400" dirty="0">
                <a:solidFill>
                  <a:srgbClr val="000000"/>
                </a:solidFill>
                <a:latin typeface="+mj-lt"/>
                <a:cs typeface="Times New Roman" panose="02020603050405020304" pitchFamily="18" charset="0"/>
              </a:rPr>
              <a:t>Individuel/collectif,</a:t>
            </a:r>
          </a:p>
          <a:p>
            <a:pPr marL="1512888" lvl="4" indent="-439738">
              <a:lnSpc>
                <a:spcPct val="150000"/>
              </a:lnSpc>
              <a:buSzPts val="1000"/>
              <a:buFont typeface="Wingdings" pitchFamily="2" charset="2"/>
              <a:buChar char=""/>
              <a:tabLst>
                <a:tab pos="2286000" algn="l"/>
              </a:tabLst>
            </a:pPr>
            <a:r>
              <a:rPr lang="fr-FR" sz="2400" dirty="0">
                <a:solidFill>
                  <a:srgbClr val="000000"/>
                </a:solidFill>
                <a:latin typeface="+mj-lt"/>
                <a:cs typeface="Times New Roman" panose="02020603050405020304" pitchFamily="18" charset="0"/>
              </a:rPr>
              <a:t>Présentiel/distanciel,</a:t>
            </a:r>
          </a:p>
          <a:p>
            <a:pPr marL="1512888" lvl="4" indent="-439738">
              <a:lnSpc>
                <a:spcPct val="150000"/>
              </a:lnSpc>
              <a:buSzPts val="1000"/>
              <a:buFont typeface="Wingdings" pitchFamily="2" charset="2"/>
              <a:buChar char=""/>
              <a:tabLst>
                <a:tab pos="2286000" algn="l"/>
              </a:tabLst>
            </a:pPr>
            <a:r>
              <a:rPr lang="fr-FR" sz="2400" dirty="0">
                <a:solidFill>
                  <a:srgbClr val="000000"/>
                </a:solidFill>
                <a:latin typeface="+mj-lt"/>
                <a:cs typeface="Times New Roman" panose="02020603050405020304" pitchFamily="18" charset="0"/>
              </a:rPr>
              <a:t>Ateliers réflexifs/format descendant,</a:t>
            </a:r>
          </a:p>
          <a:p>
            <a:pPr marL="1512888" lvl="4" indent="-439738">
              <a:lnSpc>
                <a:spcPct val="150000"/>
              </a:lnSpc>
              <a:buSzPts val="1000"/>
              <a:buFont typeface="Wingdings" pitchFamily="2" charset="2"/>
              <a:buChar char=""/>
              <a:tabLst>
                <a:tab pos="2286000" algn="l"/>
              </a:tabLst>
            </a:pPr>
            <a:r>
              <a:rPr lang="fr-FR" sz="2400" dirty="0">
                <a:solidFill>
                  <a:srgbClr val="000000"/>
                </a:solidFill>
                <a:latin typeface="+mj-lt"/>
                <a:cs typeface="Times New Roman" panose="02020603050405020304" pitchFamily="18" charset="0"/>
              </a:rPr>
              <a:t>Contenus,</a:t>
            </a:r>
          </a:p>
          <a:p>
            <a:pPr marL="1512888" lvl="4" indent="-439738">
              <a:lnSpc>
                <a:spcPct val="150000"/>
              </a:lnSpc>
              <a:buSzPts val="1000"/>
              <a:buFont typeface="Wingdings" pitchFamily="2" charset="2"/>
              <a:buChar char=""/>
              <a:tabLst>
                <a:tab pos="2286000" algn="l"/>
              </a:tabLst>
            </a:pPr>
            <a:r>
              <a:rPr lang="fr-FR" sz="2400" dirty="0">
                <a:solidFill>
                  <a:srgbClr val="000000"/>
                </a:solidFill>
                <a:latin typeface="+mj-lt"/>
                <a:cs typeface="Times New Roman" panose="02020603050405020304" pitchFamily="18" charset="0"/>
              </a:rPr>
              <a:t>Format,</a:t>
            </a:r>
          </a:p>
          <a:p>
            <a:pPr marL="1512888" lvl="4" indent="-439738">
              <a:lnSpc>
                <a:spcPct val="150000"/>
              </a:lnSpc>
              <a:buSzPts val="1000"/>
              <a:buFont typeface="Wingdings" pitchFamily="2" charset="2"/>
              <a:buChar char=""/>
              <a:tabLst>
                <a:tab pos="2286000" algn="l"/>
              </a:tabLst>
            </a:pPr>
            <a:r>
              <a:rPr lang="fr-FR" sz="2400" dirty="0">
                <a:solidFill>
                  <a:srgbClr val="000000"/>
                </a:solidFill>
                <a:latin typeface="+mj-lt"/>
                <a:cs typeface="Times New Roman" panose="02020603050405020304" pitchFamily="18" charset="0"/>
              </a:rPr>
              <a:t>…</a:t>
            </a:r>
          </a:p>
          <a:p>
            <a:pPr>
              <a:lnSpc>
                <a:spcPct val="100000"/>
              </a:lnSpc>
              <a:spcBef>
                <a:spcPts val="2800"/>
              </a:spcBef>
              <a:buSzPts val="1000"/>
              <a:buFont typeface="Wingdings" pitchFamily="2" charset="2"/>
              <a:buChar char="ü"/>
              <a:tabLst>
                <a:tab pos="1828800" algn="l"/>
              </a:tabLst>
            </a:pPr>
            <a:endParaRPr lang="fr-FR" sz="2400" dirty="0">
              <a:solidFill>
                <a:srgbClr val="000000"/>
              </a:solidFill>
              <a:effectLst/>
              <a:latin typeface="+mj-lt"/>
              <a:ea typeface="Calibri" panose="020F0502020204030204" pitchFamily="34" charset="0"/>
              <a:cs typeface="Times New Roman" panose="02020603050405020304" pitchFamily="18" charset="0"/>
            </a:endParaRPr>
          </a:p>
          <a:p>
            <a:pPr lvl="1" algn="just">
              <a:lnSpc>
                <a:spcPct val="150000"/>
              </a:lnSpc>
            </a:pPr>
            <a:endParaRPr lang="fr-FR" dirty="0"/>
          </a:p>
        </p:txBody>
      </p:sp>
      <p:sp>
        <p:nvSpPr>
          <p:cNvPr id="4" name="Espace réservé de la date 3"/>
          <p:cNvSpPr>
            <a:spLocks noGrp="1"/>
          </p:cNvSpPr>
          <p:nvPr>
            <p:ph type="dt" sz="half" idx="10"/>
          </p:nvPr>
        </p:nvSpPr>
        <p:spPr/>
        <p:txBody>
          <a:bodyPr/>
          <a:lstStyle/>
          <a:p>
            <a:fld id="{AC60A9E1-B110-4E54-A22C-F2E3CDBEC1DB}" type="datetime1">
              <a:rPr lang="fr-FR" smtClean="0"/>
              <a:t>13/09/2024</a:t>
            </a:fld>
            <a:endParaRPr lang="fr-FR" dirty="0"/>
          </a:p>
        </p:txBody>
      </p:sp>
      <p:sp>
        <p:nvSpPr>
          <p:cNvPr id="6" name="Espace réservé du numéro de diapositive 5"/>
          <p:cNvSpPr>
            <a:spLocks noGrp="1"/>
          </p:cNvSpPr>
          <p:nvPr>
            <p:ph type="sldNum" sz="quarter" idx="12"/>
          </p:nvPr>
        </p:nvSpPr>
        <p:spPr/>
        <p:txBody>
          <a:bodyPr/>
          <a:lstStyle/>
          <a:p>
            <a:fld id="{B70216BF-BFF5-4EFB-BA43-9745EF2C456E}" type="slidenum">
              <a:rPr lang="fr-FR" smtClean="0"/>
              <a:t>9</a:t>
            </a:fld>
            <a:endParaRPr lang="fr-FR"/>
          </a:p>
        </p:txBody>
      </p:sp>
      <p:pic>
        <p:nvPicPr>
          <p:cNvPr id="6146" name="Picture 2" descr="L'Hexamètre de Quintilien, c'est quoi ? | Bilan 5.3">
            <a:extLst>
              <a:ext uri="{FF2B5EF4-FFF2-40B4-BE49-F238E27FC236}">
                <a16:creationId xmlns:a16="http://schemas.microsoft.com/office/drawing/2014/main" id="{A1581BF8-9A09-F49A-0F4C-58D3DCFF5D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0139" y="2427558"/>
            <a:ext cx="4404916" cy="28411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8876250"/>
      </p:ext>
    </p:extLst>
  </p:cSld>
  <p:clrMapOvr>
    <a:masterClrMapping/>
  </p:clrMapOvr>
</p:sld>
</file>

<file path=ppt/theme/theme1.xml><?xml version="1.0" encoding="utf-8"?>
<a:theme xmlns:a="http://schemas.openxmlformats.org/drawingml/2006/main" name="Theme RAIDF">
  <a:themeElements>
    <a:clrScheme name="Personnalisé 1">
      <a:dk1>
        <a:srgbClr val="000000"/>
      </a:dk1>
      <a:lt1>
        <a:sysClr val="window" lastClr="FFFFFF"/>
      </a:lt1>
      <a:dk2>
        <a:srgbClr val="44546A"/>
      </a:dk2>
      <a:lt2>
        <a:srgbClr val="E7E6E6"/>
      </a:lt2>
      <a:accent1>
        <a:srgbClr val="000091"/>
      </a:accent1>
      <a:accent2>
        <a:srgbClr val="E1000F"/>
      </a:accent2>
      <a:accent3>
        <a:srgbClr val="FFC29E"/>
      </a:accent3>
      <a:accent4>
        <a:srgbClr val="FDCF41"/>
      </a:accent4>
      <a:accent5>
        <a:srgbClr val="5770BE"/>
      </a:accent5>
      <a:accent6>
        <a:srgbClr val="169B62"/>
      </a:accent6>
      <a:hlink>
        <a:srgbClr val="0563C1"/>
      </a:hlink>
      <a:folHlink>
        <a:srgbClr val="954F72"/>
      </a:folHlink>
    </a:clrScheme>
    <a:fontScheme name="Personnalisé 2">
      <a:majorFont>
        <a:latin typeface="Marianne"/>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ctr">
        <a:normAutofit/>
      </a:bodyPr>
      <a:lstStyle>
        <a:defPPr algn="r">
          <a:defRPr sz="1400" b="0" dirty="0" smtClean="0">
            <a:solidFill>
              <a:schemeClr val="tx1"/>
            </a:solidFill>
            <a:latin typeface="+mn-lt"/>
          </a:defRPr>
        </a:defPPr>
      </a:lstStyle>
    </a:txDef>
  </a:objectDefaults>
  <a:extraClrSchemeLst/>
  <a:extLst>
    <a:ext uri="{05A4C25C-085E-4340-85A3-A5531E510DB2}">
      <thm15:themeFamily xmlns:thm15="http://schemas.microsoft.com/office/thememl/2012/main" name="Theme RAIDF" id="{6B5199CE-DC8F-43DC-BC19-1BAEA16AAF35}" vid="{E300EF3B-4497-4D25-A72B-F87591FEC176}"/>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 RAIDF</Template>
  <TotalTime>5409</TotalTime>
  <Words>1630</Words>
  <Application>Microsoft Office PowerPoint</Application>
  <PresentationFormat>Grand écran</PresentationFormat>
  <Paragraphs>188</Paragraphs>
  <Slides>18</Slides>
  <Notes>0</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18</vt:i4>
      </vt:variant>
    </vt:vector>
  </HeadingPairs>
  <TitlesOfParts>
    <vt:vector size="27" baseType="lpstr">
      <vt:lpstr>Archive</vt:lpstr>
      <vt:lpstr>Arial</vt:lpstr>
      <vt:lpstr>Calibri</vt:lpstr>
      <vt:lpstr>Helvetica</vt:lpstr>
      <vt:lpstr>Marianne</vt:lpstr>
      <vt:lpstr>Roboto</vt:lpstr>
      <vt:lpstr>Times New Roman</vt:lpstr>
      <vt:lpstr>Wingdings</vt:lpstr>
      <vt:lpstr>Theme RAIDF</vt:lpstr>
      <vt:lpstr> </vt:lpstr>
      <vt:lpstr>Ordre du jour</vt:lpstr>
      <vt:lpstr>La représentation du ministère au niveau de la région </vt:lpstr>
      <vt:lpstr>Répartition de la coordination des différentes mesures</vt:lpstr>
      <vt:lpstr>Temps de travail par mesure </vt:lpstr>
      <vt:lpstr>Temps de travail par mesure </vt:lpstr>
      <vt:lpstr>Temps de travail par mesure </vt:lpstr>
      <vt:lpstr>Temps de travail par mesure </vt:lpstr>
      <vt:lpstr>Temps de travail par mesure </vt:lpstr>
      <vt:lpstr>Restitution (20mn par mesure – présentation + échanges) </vt:lpstr>
      <vt:lpstr>Temps d’échange / témoignage</vt:lpstr>
      <vt:lpstr>Mardi 14 octobre 2024 Mardi 26 novembre 2024 Lundi 13 janvier 2025 Lundi 31 mars 2025 Lundi 19 mai 2025   </vt:lpstr>
      <vt:lpstr>Mesure 2 : Françoise Camus: francoise.camus@ac-versailles.fr (06.19.60.98.34) - Laure Gatepaille: laure.gatepaille@ac-versailles.fr (06.08.94.96.43)  Iacovina Sclavou: iacovina.scalvou@ac-paris.fr - Jean-François Payrat: jean-francois.payrat@ac-paris.fr Ludovic Hénon: ludovic.henon@ac-creteil.fr (06.30.97.52.01) Laurence De Coucy:  laurence.de-coucy@ac-creteil.fr (07.76.54.70.56) Maud Plantegenest:  maud.plantegenest@ac-creteil.fr (07.76.54.70.63) Mesure 3 :  Marina Tajarian: marina.tajirian@ac-versailles.fr (06.28.49.47.36) - Virginie Thomas: virginie.thomas1@ac-versailles.fr (06.18.90.00.80)  Michel Goncalves: michel.goncalves@ac-versailles.fr (06.13.40.54.64) Bernard Brault – bernard.brault@ac-paris.fr,  Mylène Survelor – mylene.suvelor@ac-paris.fr Laurence Kanouté – laurence.kanoute@ac-creteil.fr,  Elisabeth Jardon: elisabeth.jardon@ac-creteil.fr (06.89.95.32.51) - Benoît Beldame: benoit.beldame@ac-creteil.fr (06.25.98.96.29) - - Sébastien Coppola: sebastien.coppola@ac-creteil.fr (XXXXXXXXXX) - Nelly Chabalier: nelly.chabalier@ac-creteil.fr (07.77.75.36.87) Mesure 4 :  Frédéric Teulat: frederic.teulat@ac-versailles.fr (06.14.13.39.55) - Nadia Chebbi Clémentine Dubos – clementine.dubos@ac-paris.fr  et Magali Sorin- magali.sorin@ac-paris.fr Alexandre Bouyssou: alexandre.bouyssou@ac-creteil.fr (06.33.89..29.55) - Rodolphe Mouix: rodolphe.mouix@ac-creteil.fr (06.11.57.78.82)  Hubert Léonardi: hubert.leonardi@ac-creteil.fr (06.37.78.86.33) - Abdelhakim Bahmed: abdelhakim.bahmed@ac-creteil.fr (06.25.98.96.40). Mesure 11 :  Hassan Sidri: hassan.sidri@ac-versailles.fr (06.10.52.44.16) (Pas de collègue parisien sur cette mesure - hormis celle participant à la formation de juin - Magali Sorin)  Joffrey De Concini: joffrey.de-concini@ac-creteil.fr (06.25.35.24.17) - Didier Butzbach: didier.butzbach@ac-creteil.fr (06.37.75.81.60) - Vincent L’Hôpital : vincent-laurent.L-Hopital@ac-creteil.fr (06.88.08.64.04) - Nora Benkada: nora.benkada@ac-creteil.fr (06.25.21.17.60) Mesure 12 :  Jessica Lama: jessica.lama@ac-versailles.fr (06.35.53.52.54) - Elise Batel: elise.batel@ac-versailles.fr (06.13.40.83.01) Franck Philippe : franck.philippe@ac-paris.fr Jean-François Gaboret: jean-francois.gaboret@ac-creteil.fr (06.37.78.98.72) - Cherifa Bénamer: cherifa.benamer@ac-creteil.fr (06.11.04.21.49)  Coordination intermédiaire : Michaël Vilbenoit: michael.vilbenoit@ac-versailles.fr (06.09.07.56.87)  Stéphane Aymard: stephane.aymard@ac-versailles.fr (06.21.39.10.69) -   Halima Guerroumi: halima.guerroumi@ac-creteil.fr (06.37.78.89.91) - Elisabeth Jardon: elisabeth.jardon@ac-creteil.fr (06.89.95.32.51)  </vt:lpstr>
      <vt:lpstr>Diapos à compléter par groupe  :</vt:lpstr>
      <vt:lpstr>Temps de travail par mesure </vt:lpstr>
      <vt:lpstr>Temps de travail par mesure </vt:lpstr>
      <vt:lpstr>Temps de travail par mesure </vt:lpstr>
      <vt:lpstr>Temps de travail par mesure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CSA RA – Groupe de travail</dc:title>
  <dc:creator>Jenna Ait-Ouakli</dc:creator>
  <cp:lastModifiedBy>virginie THOMAS</cp:lastModifiedBy>
  <cp:revision>41</cp:revision>
  <cp:lastPrinted>2023-12-01T15:54:46Z</cp:lastPrinted>
  <dcterms:created xsi:type="dcterms:W3CDTF">2023-01-06T09:48:34Z</dcterms:created>
  <dcterms:modified xsi:type="dcterms:W3CDTF">2024-09-13T13:21:40Z</dcterms:modified>
</cp:coreProperties>
</file>