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299" r:id="rId51"/>
    <p:sldId id="300" r:id="rId52"/>
    <p:sldId id="301" r:id="rId53"/>
    <p:sldId id="302" r:id="rId54"/>
    <p:sldId id="303" r:id="rId55"/>
    <p:sldId id="304" r:id="rId56"/>
    <p:sldId id="305" r:id="rId57"/>
    <p:sldId id="306" r:id="rId58"/>
    <p:sldId id="307" r:id="rId59"/>
    <p:sldId id="308" r:id="rId60"/>
    <p:sldId id="309" r:id="rId61"/>
    <p:sldId id="310" r:id="rId62"/>
    <p:sldId id="311" r:id="rId63"/>
    <p:sldId id="312" r:id="rId64"/>
    <p:sldId id="313" r:id="rId65"/>
    <p:sldId id="314" r:id="rId66"/>
    <p:sldId id="315" r:id="rId67"/>
    <p:sldId id="316" r:id="rId68"/>
    <p:sldId id="317" r:id="rId69"/>
    <p:sldId id="318" r:id="rId70"/>
    <p:sldId id="319" r:id="rId71"/>
    <p:sldId id="320" r:id="rId72"/>
    <p:sldId id="321" r:id="rId73"/>
    <p:sldId id="322" r:id="rId74"/>
    <p:sldId id="323" r:id="rId75"/>
    <p:sldId id="324" r:id="rId76"/>
    <p:sldId id="325" r:id="rId77"/>
    <p:sldId id="326" r:id="rId78"/>
    <p:sldId id="327" r:id="rId79"/>
    <p:sldId id="328" r:id="rId80"/>
    <p:sldId id="329" r:id="rId81"/>
    <p:sldId id="330" r:id="rId82"/>
    <p:sldId id="331" r:id="rId83"/>
    <p:sldId id="332" r:id="rId84"/>
    <p:sldId id="333" r:id="rId85"/>
    <p:sldId id="334" r:id="rId86"/>
    <p:sldId id="335" r:id="rId87"/>
    <p:sldId id="336" r:id="rId88"/>
    <p:sldId id="337" r:id="rId89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200" u="none" kumimoji="0" normalizeH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1pPr>
    <a:lvl2pPr marL="0" marR="0" indent="228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200" u="none" kumimoji="0" normalizeH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2pPr>
    <a:lvl3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200" u="none" kumimoji="0" normalizeH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3pPr>
    <a:lvl4pPr marL="0" marR="0" indent="685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200" u="none" kumimoji="0" normalizeH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4pPr>
    <a:lvl5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200" u="none" kumimoji="0" normalizeH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5pPr>
    <a:lvl6pPr marL="0" marR="0" indent="1143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200" u="none" kumimoji="0" normalizeH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6pPr>
    <a:lvl7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200" u="none" kumimoji="0" normalizeH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7pPr>
    <a:lvl8pPr marL="0" marR="0" indent="1600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200" u="none" kumimoji="0" normalizeH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8pPr>
    <a:lvl9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200" u="none" kumimoji="0" normalizeH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84E00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-119728"/>
              <a:satOff val="5580"/>
              <a:lumOff val="-12961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98089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8F44A2F1-9E1F-4B54-A3A2-5F16C0AD49E2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Relationship Id="rId44" Type="http://schemas.openxmlformats.org/officeDocument/2006/relationships/slide" Target="slides/slide37.xml"/><Relationship Id="rId45" Type="http://schemas.openxmlformats.org/officeDocument/2006/relationships/slide" Target="slides/slide38.xml"/><Relationship Id="rId46" Type="http://schemas.openxmlformats.org/officeDocument/2006/relationships/slide" Target="slides/slide39.xml"/><Relationship Id="rId47" Type="http://schemas.openxmlformats.org/officeDocument/2006/relationships/slide" Target="slides/slide40.xml"/><Relationship Id="rId48" Type="http://schemas.openxmlformats.org/officeDocument/2006/relationships/slide" Target="slides/slide41.xml"/><Relationship Id="rId49" Type="http://schemas.openxmlformats.org/officeDocument/2006/relationships/slide" Target="slides/slide42.xml"/><Relationship Id="rId50" Type="http://schemas.openxmlformats.org/officeDocument/2006/relationships/slide" Target="slides/slide43.xml"/><Relationship Id="rId51" Type="http://schemas.openxmlformats.org/officeDocument/2006/relationships/slide" Target="slides/slide44.xml"/><Relationship Id="rId52" Type="http://schemas.openxmlformats.org/officeDocument/2006/relationships/slide" Target="slides/slide45.xml"/><Relationship Id="rId53" Type="http://schemas.openxmlformats.org/officeDocument/2006/relationships/slide" Target="slides/slide46.xml"/><Relationship Id="rId54" Type="http://schemas.openxmlformats.org/officeDocument/2006/relationships/slide" Target="slides/slide47.xml"/><Relationship Id="rId55" Type="http://schemas.openxmlformats.org/officeDocument/2006/relationships/slide" Target="slides/slide48.xml"/><Relationship Id="rId56" Type="http://schemas.openxmlformats.org/officeDocument/2006/relationships/slide" Target="slides/slide49.xml"/><Relationship Id="rId57" Type="http://schemas.openxmlformats.org/officeDocument/2006/relationships/slide" Target="slides/slide50.xml"/><Relationship Id="rId58" Type="http://schemas.openxmlformats.org/officeDocument/2006/relationships/slide" Target="slides/slide51.xml"/><Relationship Id="rId59" Type="http://schemas.openxmlformats.org/officeDocument/2006/relationships/slide" Target="slides/slide52.xml"/><Relationship Id="rId60" Type="http://schemas.openxmlformats.org/officeDocument/2006/relationships/slide" Target="slides/slide53.xml"/><Relationship Id="rId61" Type="http://schemas.openxmlformats.org/officeDocument/2006/relationships/slide" Target="slides/slide54.xml"/><Relationship Id="rId62" Type="http://schemas.openxmlformats.org/officeDocument/2006/relationships/slide" Target="slides/slide55.xml"/><Relationship Id="rId63" Type="http://schemas.openxmlformats.org/officeDocument/2006/relationships/slide" Target="slides/slide56.xml"/><Relationship Id="rId64" Type="http://schemas.openxmlformats.org/officeDocument/2006/relationships/slide" Target="slides/slide57.xml"/><Relationship Id="rId65" Type="http://schemas.openxmlformats.org/officeDocument/2006/relationships/slide" Target="slides/slide58.xml"/><Relationship Id="rId66" Type="http://schemas.openxmlformats.org/officeDocument/2006/relationships/slide" Target="slides/slide59.xml"/><Relationship Id="rId67" Type="http://schemas.openxmlformats.org/officeDocument/2006/relationships/slide" Target="slides/slide60.xml"/><Relationship Id="rId68" Type="http://schemas.openxmlformats.org/officeDocument/2006/relationships/slide" Target="slides/slide61.xml"/><Relationship Id="rId69" Type="http://schemas.openxmlformats.org/officeDocument/2006/relationships/slide" Target="slides/slide62.xml"/><Relationship Id="rId70" Type="http://schemas.openxmlformats.org/officeDocument/2006/relationships/slide" Target="slides/slide63.xml"/><Relationship Id="rId71" Type="http://schemas.openxmlformats.org/officeDocument/2006/relationships/slide" Target="slides/slide64.xml"/><Relationship Id="rId72" Type="http://schemas.openxmlformats.org/officeDocument/2006/relationships/slide" Target="slides/slide65.xml"/><Relationship Id="rId73" Type="http://schemas.openxmlformats.org/officeDocument/2006/relationships/slide" Target="slides/slide66.xml"/><Relationship Id="rId74" Type="http://schemas.openxmlformats.org/officeDocument/2006/relationships/slide" Target="slides/slide67.xml"/><Relationship Id="rId75" Type="http://schemas.openxmlformats.org/officeDocument/2006/relationships/slide" Target="slides/slide68.xml"/><Relationship Id="rId76" Type="http://schemas.openxmlformats.org/officeDocument/2006/relationships/slide" Target="slides/slide69.xml"/><Relationship Id="rId77" Type="http://schemas.openxmlformats.org/officeDocument/2006/relationships/slide" Target="slides/slide70.xml"/><Relationship Id="rId78" Type="http://schemas.openxmlformats.org/officeDocument/2006/relationships/slide" Target="slides/slide71.xml"/><Relationship Id="rId79" Type="http://schemas.openxmlformats.org/officeDocument/2006/relationships/slide" Target="slides/slide72.xml"/><Relationship Id="rId80" Type="http://schemas.openxmlformats.org/officeDocument/2006/relationships/slide" Target="slides/slide73.xml"/><Relationship Id="rId81" Type="http://schemas.openxmlformats.org/officeDocument/2006/relationships/slide" Target="slides/slide74.xml"/><Relationship Id="rId82" Type="http://schemas.openxmlformats.org/officeDocument/2006/relationships/slide" Target="slides/slide75.xml"/><Relationship Id="rId83" Type="http://schemas.openxmlformats.org/officeDocument/2006/relationships/slide" Target="slides/slide76.xml"/><Relationship Id="rId84" Type="http://schemas.openxmlformats.org/officeDocument/2006/relationships/slide" Target="slides/slide77.xml"/><Relationship Id="rId85" Type="http://schemas.openxmlformats.org/officeDocument/2006/relationships/slide" Target="slides/slide78.xml"/><Relationship Id="rId86" Type="http://schemas.openxmlformats.org/officeDocument/2006/relationships/slide" Target="slides/slide79.xml"/><Relationship Id="rId87" Type="http://schemas.openxmlformats.org/officeDocument/2006/relationships/slide" Target="slides/slide80.xml"/><Relationship Id="rId88" Type="http://schemas.openxmlformats.org/officeDocument/2006/relationships/slide" Target="slides/slide81.xml"/><Relationship Id="rId89" Type="http://schemas.openxmlformats.org/officeDocument/2006/relationships/slide" Target="slides/slide8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2200">
        <a:latin typeface="Lucida Grande"/>
        <a:ea typeface="Lucida Grande"/>
        <a:cs typeface="Lucida Grande"/>
        <a:sym typeface="Lucida Grande"/>
      </a:defRPr>
    </a:lvl1pPr>
    <a:lvl2pPr defTabSz="457200" latinLnBrk="0">
      <a:defRPr sz="2200">
        <a:latin typeface="Lucida Grande"/>
        <a:ea typeface="Lucida Grande"/>
        <a:cs typeface="Lucida Grande"/>
        <a:sym typeface="Lucida Grande"/>
      </a:defRPr>
    </a:lvl2pPr>
    <a:lvl3pPr defTabSz="457200" latinLnBrk="0">
      <a:defRPr sz="2200">
        <a:latin typeface="Lucida Grande"/>
        <a:ea typeface="Lucida Grande"/>
        <a:cs typeface="Lucida Grande"/>
        <a:sym typeface="Lucida Grande"/>
      </a:defRPr>
    </a:lvl3pPr>
    <a:lvl4pPr defTabSz="457200" latinLnBrk="0">
      <a:defRPr sz="2200">
        <a:latin typeface="Lucida Grande"/>
        <a:ea typeface="Lucida Grande"/>
        <a:cs typeface="Lucida Grande"/>
        <a:sym typeface="Lucida Grande"/>
      </a:defRPr>
    </a:lvl4pPr>
    <a:lvl5pPr defTabSz="457200" latinLnBrk="0">
      <a:defRPr sz="2200">
        <a:latin typeface="Lucida Grande"/>
        <a:ea typeface="Lucida Grande"/>
        <a:cs typeface="Lucida Grande"/>
        <a:sym typeface="Lucida Grande"/>
      </a:defRPr>
    </a:lvl5pPr>
    <a:lvl6pPr defTabSz="457200" latinLnBrk="0">
      <a:defRPr sz="2200">
        <a:latin typeface="Lucida Grande"/>
        <a:ea typeface="Lucida Grande"/>
        <a:cs typeface="Lucida Grande"/>
        <a:sym typeface="Lucida Grande"/>
      </a:defRPr>
    </a:lvl6pPr>
    <a:lvl7pPr defTabSz="457200" latinLnBrk="0">
      <a:defRPr sz="2200">
        <a:latin typeface="Lucida Grande"/>
        <a:ea typeface="Lucida Grande"/>
        <a:cs typeface="Lucida Grande"/>
        <a:sym typeface="Lucida Grande"/>
      </a:defRPr>
    </a:lvl7pPr>
    <a:lvl8pPr defTabSz="457200" latinLnBrk="0">
      <a:defRPr sz="2200">
        <a:latin typeface="Lucida Grande"/>
        <a:ea typeface="Lucida Grande"/>
        <a:cs typeface="Lucida Grande"/>
        <a:sym typeface="Lucida Grande"/>
      </a:defRPr>
    </a:lvl8pPr>
    <a:lvl9pPr defTabSz="457200" latinLnBrk="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du titre"/>
          <p:cNvSpPr txBox="1"/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pPr/>
            <a:r>
              <a:t>Texte du titre</a:t>
            </a:r>
          </a:p>
        </p:txBody>
      </p:sp>
      <p:sp>
        <p:nvSpPr>
          <p:cNvPr id="12" name="Texte niveau 1…"/>
          <p:cNvSpPr txBox="1"/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-Gilles Allain"/>
          <p:cNvSpPr txBox="1"/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3200"/>
            </a:lvl1pPr>
          </a:lstStyle>
          <a:p>
            <a:pPr/>
            <a:r>
              <a:t>-Gilles Allain</a:t>
            </a:r>
          </a:p>
        </p:txBody>
      </p:sp>
      <p:sp>
        <p:nvSpPr>
          <p:cNvPr id="94" name="« Saisissez une citation ici. »"/>
          <p:cNvSpPr txBox="1"/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« Saisissez une citation ici. » </a:t>
            </a:r>
          </a:p>
        </p:txBody>
      </p:sp>
      <p:sp>
        <p:nvSpPr>
          <p:cNvPr id="9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24384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3125968" y="673100"/>
            <a:ext cx="18135601" cy="8737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exte du titre"/>
          <p:cNvSpPr txBox="1"/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22" name="Texte niveau 1…"/>
          <p:cNvSpPr txBox="1"/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- Cent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e du titre"/>
          <p:cNvSpPr txBox="1"/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3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13169900" y="952500"/>
            <a:ext cx="95250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exte du titre"/>
          <p:cNvSpPr txBox="1"/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pPr/>
            <a:r>
              <a:t>Texte du titre</a:t>
            </a:r>
          </a:p>
        </p:txBody>
      </p:sp>
      <p:sp>
        <p:nvSpPr>
          <p:cNvPr id="40" name="Texte niveau 1…"/>
          <p:cNvSpPr txBox="1"/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- Ha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49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57" name="Texte niveau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8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13169900" y="3149600"/>
            <a:ext cx="95250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67" name="Texte niveau 1…"/>
          <p:cNvSpPr txBox="1"/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68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e niveau 1…"/>
          <p:cNvSpPr txBox="1"/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6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15760700" y="6870700"/>
            <a:ext cx="740410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15760700" y="952500"/>
            <a:ext cx="740410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15"/>
          </p:nvPr>
        </p:nvSpPr>
        <p:spPr>
          <a:xfrm>
            <a:off x="1206500" y="952500"/>
            <a:ext cx="141732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/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Texte du titre</a:t>
            </a:r>
          </a:p>
        </p:txBody>
      </p:sp>
      <p:sp>
        <p:nvSpPr>
          <p:cNvPr id="3" name="Texte niveau 1…"/>
          <p:cNvSpPr txBox="1"/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/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algn="ctr" defTabSz="825500">
              <a:defRPr sz="240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OMPÉTENCES… OBJECTIFS… POUR…"/>
          <p:cNvSpPr txBox="1"/>
          <p:nvPr/>
        </p:nvSpPr>
        <p:spPr>
          <a:xfrm>
            <a:off x="3222307" y="-407"/>
            <a:ext cx="9525484" cy="180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COMPÉTENCES… OBJECTIFS… POUR…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</p:txBody>
      </p:sp>
      <p:sp>
        <p:nvSpPr>
          <p:cNvPr id="120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LES 3 PILIERS &amp; LES 13 COMPÉTENCES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>
            <a:lvl1pPr defTabSz="438911">
              <a:lnSpc>
                <a:spcPts val="11700"/>
              </a:lnSpc>
              <a:defRPr sz="8640">
                <a:solidFill>
                  <a:srgbClr val="155FD3"/>
                </a:solidFill>
              </a:defRPr>
            </a:lvl1pPr>
          </a:lstStyle>
          <a:p>
            <a:pPr/>
            <a:r>
              <a:t>LES 3 PILIERS &amp; LES 13 COMPÉTENCES</a:t>
            </a:r>
          </a:p>
        </p:txBody>
      </p:sp>
      <p:sp>
        <p:nvSpPr>
          <p:cNvPr id="169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170" name="LES RÉFÉRENCES ACADÉMIQUES (LETTRE DU RECTEUR), LES ORIENTATIONS MINISTÉRIELLES et INSTITUTIONNELLES, LA CHARTE DES EAC…"/>
          <p:cNvSpPr txBox="1"/>
          <p:nvPr/>
        </p:nvSpPr>
        <p:spPr>
          <a:xfrm>
            <a:off x="552831" y="5060126"/>
            <a:ext cx="23278339" cy="10303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25500">
              <a:defRPr b="1" sz="3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LES RÉFÉRENCES ACADÉMIQUES (LETTRE DU RECTEUR), LES ORIENTATIONS MINISTÉRIELLES et INSTITUTIONNELLES, LA CHARTE DES EAC…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LES 5 PRIORITÉS NATIONALES"/>
          <p:cNvSpPr txBox="1"/>
          <p:nvPr>
            <p:ph type="subTitle" sz="quarter" idx="1"/>
          </p:nvPr>
        </p:nvSpPr>
        <p:spPr>
          <a:xfrm>
            <a:off x="1778000" y="0"/>
            <a:ext cx="20828000" cy="1587500"/>
          </a:xfrm>
          <a:prstGeom prst="rect">
            <a:avLst/>
          </a:prstGeom>
        </p:spPr>
        <p:txBody>
          <a:bodyPr/>
          <a:lstStyle>
            <a:lvl1pPr defTabSz="457200">
              <a:lnSpc>
                <a:spcPts val="12200"/>
              </a:lnSpc>
              <a:defRPr sz="9000">
                <a:solidFill>
                  <a:srgbClr val="155FD3"/>
                </a:solidFill>
              </a:defRPr>
            </a:lvl1pPr>
          </a:lstStyle>
          <a:p>
            <a:pPr/>
            <a:r>
              <a:t>LES 5 PRIORITÉS NATIONALES</a:t>
            </a:r>
          </a:p>
        </p:txBody>
      </p:sp>
      <p:sp>
        <p:nvSpPr>
          <p:cNvPr id="173" name="CHANTER…"/>
          <p:cNvSpPr txBox="1"/>
          <p:nvPr/>
        </p:nvSpPr>
        <p:spPr>
          <a:xfrm>
            <a:off x="4028566" y="5092700"/>
            <a:ext cx="20349973" cy="8299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25500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CHANTER</a:t>
            </a:r>
          </a:p>
          <a:p>
            <a:pPr defTabSz="825500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LIRE</a:t>
            </a:r>
          </a:p>
          <a:p>
            <a:pPr defTabSz="825500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REGARDER</a:t>
            </a:r>
          </a:p>
          <a:p>
            <a:pPr defTabSz="825500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S’EXPRIMER À L’ORAL</a:t>
            </a:r>
          </a:p>
          <a:p>
            <a:pPr defTabSz="825500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DÉVELOPPER SON ESPRIT CRITIQUE</a:t>
            </a:r>
          </a:p>
        </p:txBody>
      </p:sp>
      <p:sp>
        <p:nvSpPr>
          <p:cNvPr id="174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DE L’INTÉRÊT D’UNE PÉDAGOGIE DE PROJET..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406908">
              <a:defRPr sz="7119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rPr b="1">
                <a:solidFill>
                  <a:srgbClr val="A9A9A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 L’INTÉRÊT D’UNE PÉDAGOGIE DE PROJET.</a:t>
            </a:r>
            <a:r>
              <a:t>.</a:t>
            </a:r>
          </a:p>
        </p:txBody>
      </p:sp>
      <p:sp>
        <p:nvSpPr>
          <p:cNvPr id="177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TRAVAILLER EN ÉQUIPE (ENSEIGNANTS)"/>
          <p:cNvSpPr txBox="1"/>
          <p:nvPr>
            <p:ph type="subTitle" sz="quarter" idx="1"/>
          </p:nvPr>
        </p:nvSpPr>
        <p:spPr>
          <a:xfrm>
            <a:off x="1778000" y="0"/>
            <a:ext cx="20828000" cy="1587500"/>
          </a:xfrm>
          <a:prstGeom prst="rect">
            <a:avLst/>
          </a:prstGeom>
        </p:spPr>
        <p:txBody>
          <a:bodyPr/>
          <a:lstStyle>
            <a:lvl1pPr algn="l" defTabSz="434340">
              <a:defRPr sz="8550"/>
            </a:lvl1pPr>
          </a:lstStyle>
          <a:p>
            <a:pPr/>
            <a:r>
              <a:t>TRAVAILLER EN ÉQUIPE (ENSEIGNANTS)</a:t>
            </a:r>
          </a:p>
        </p:txBody>
      </p:sp>
      <p:sp>
        <p:nvSpPr>
          <p:cNvPr id="180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181" name="Rectangle"/>
          <p:cNvSpPr/>
          <p:nvPr/>
        </p:nvSpPr>
        <p:spPr>
          <a:xfrm>
            <a:off x="12700" y="467994"/>
            <a:ext cx="1981994" cy="473712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TRAVAILLER EN ÉQUIPE (ENSEIGNANTS)"/>
          <p:cNvSpPr txBox="1"/>
          <p:nvPr>
            <p:ph type="subTitle" sz="quarter" idx="1"/>
          </p:nvPr>
        </p:nvSpPr>
        <p:spPr>
          <a:xfrm>
            <a:off x="1778000" y="0"/>
            <a:ext cx="20828000" cy="1587500"/>
          </a:xfrm>
          <a:prstGeom prst="rect">
            <a:avLst/>
          </a:prstGeom>
        </p:spPr>
        <p:txBody>
          <a:bodyPr/>
          <a:lstStyle>
            <a:lvl1pPr algn="l" defTabSz="434340">
              <a:defRPr sz="8550"/>
            </a:lvl1pPr>
          </a:lstStyle>
          <a:p>
            <a:pPr/>
            <a:r>
              <a:t>TRAVAILLER EN ÉQUIPE (ENSEIGNANTS)</a:t>
            </a:r>
          </a:p>
        </p:txBody>
      </p:sp>
      <p:sp>
        <p:nvSpPr>
          <p:cNvPr id="184" name="DÉVELOPPER LA COLLABORATION"/>
          <p:cNvSpPr txBox="1"/>
          <p:nvPr/>
        </p:nvSpPr>
        <p:spPr>
          <a:xfrm>
            <a:off x="1778000" y="1079500"/>
            <a:ext cx="20828000" cy="158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DÉVELOPPER LA COLLABORATION</a:t>
            </a:r>
          </a:p>
        </p:txBody>
      </p:sp>
      <p:sp>
        <p:nvSpPr>
          <p:cNvPr id="185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186" name="Rectangle"/>
          <p:cNvSpPr/>
          <p:nvPr/>
        </p:nvSpPr>
        <p:spPr>
          <a:xfrm>
            <a:off x="-5080000" y="1636395"/>
            <a:ext cx="6862317" cy="473711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DÉVELOPPER LA COLLABORATION"/>
          <p:cNvSpPr txBox="1"/>
          <p:nvPr/>
        </p:nvSpPr>
        <p:spPr>
          <a:xfrm>
            <a:off x="1778000" y="1079500"/>
            <a:ext cx="20828000" cy="158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DÉVELOPPER LA COLLABORATION</a:t>
            </a:r>
          </a:p>
        </p:txBody>
      </p:sp>
      <p:sp>
        <p:nvSpPr>
          <p:cNvPr id="189" name="TRAVAILLER EN ÉQUIPE (ENSEIGNANTS)"/>
          <p:cNvSpPr txBox="1"/>
          <p:nvPr/>
        </p:nvSpPr>
        <p:spPr>
          <a:xfrm>
            <a:off x="1778000" y="0"/>
            <a:ext cx="20828000" cy="158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TRAVAILLER EN ÉQUIPE (ENSEIGNANTS)</a:t>
            </a:r>
          </a:p>
        </p:txBody>
      </p:sp>
      <p:sp>
        <p:nvSpPr>
          <p:cNvPr id="190" name="APPRENDRE EN FAISANT (PRATIQUE)"/>
          <p:cNvSpPr txBox="1"/>
          <p:nvPr/>
        </p:nvSpPr>
        <p:spPr>
          <a:xfrm>
            <a:off x="1821052" y="2235200"/>
            <a:ext cx="20093941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APPRENDRE EN FAISANT (PRATIQUE)</a:t>
            </a:r>
          </a:p>
        </p:txBody>
      </p:sp>
      <p:sp>
        <p:nvSpPr>
          <p:cNvPr id="191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192" name="Rectangle"/>
          <p:cNvSpPr/>
          <p:nvPr/>
        </p:nvSpPr>
        <p:spPr>
          <a:xfrm>
            <a:off x="-5067300" y="2718942"/>
            <a:ext cx="6862317" cy="473711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DÉVELOPPER LA COLLABORATION"/>
          <p:cNvSpPr txBox="1"/>
          <p:nvPr/>
        </p:nvSpPr>
        <p:spPr>
          <a:xfrm>
            <a:off x="1780470" y="1079500"/>
            <a:ext cx="20828001" cy="158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DÉVELOPPER LA COLLABORATION</a:t>
            </a:r>
          </a:p>
        </p:txBody>
      </p:sp>
      <p:sp>
        <p:nvSpPr>
          <p:cNvPr id="195" name="TRAVAILLER EN ÉQUIPE (ENSEIGNANTS)"/>
          <p:cNvSpPr txBox="1"/>
          <p:nvPr/>
        </p:nvSpPr>
        <p:spPr>
          <a:xfrm>
            <a:off x="1778000" y="0"/>
            <a:ext cx="20828000" cy="158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TRAVAILLER EN ÉQUIPE (ENSEIGNANTS)</a:t>
            </a:r>
          </a:p>
        </p:txBody>
      </p:sp>
      <p:sp>
        <p:nvSpPr>
          <p:cNvPr id="196" name="APPRENDRE EN FAISANT (PRATIQUE)"/>
          <p:cNvSpPr txBox="1"/>
          <p:nvPr/>
        </p:nvSpPr>
        <p:spPr>
          <a:xfrm>
            <a:off x="1813629" y="2235200"/>
            <a:ext cx="20411695" cy="22009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APPRENDRE EN FAISANT (PRATIQUE)</a:t>
            </a:r>
          </a:p>
          <a:p>
            <a:pPr algn="ctr">
              <a:defRPr b="1" sz="2400">
                <a:latin typeface="Helvetica Neue"/>
                <a:ea typeface="Helvetica Neue"/>
                <a:cs typeface="Helvetica Neue"/>
                <a:sym typeface="Helvetica Neue"/>
              </a:defRPr>
            </a:pPr>
          </a:p>
        </p:txBody>
      </p:sp>
      <p:sp>
        <p:nvSpPr>
          <p:cNvPr id="197" name="APPRENTISSAGE COMME UNE RÉALITÉ…"/>
          <p:cNvSpPr txBox="1"/>
          <p:nvPr/>
        </p:nvSpPr>
        <p:spPr>
          <a:xfrm>
            <a:off x="1828990" y="3387852"/>
            <a:ext cx="22211920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APPRENTISSAGE COMME UNE RÉALITÉ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CONCRÈTE</a:t>
            </a:r>
          </a:p>
        </p:txBody>
      </p:sp>
      <p:sp>
        <p:nvSpPr>
          <p:cNvPr id="198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199" name="Rectangle"/>
          <p:cNvSpPr/>
          <p:nvPr/>
        </p:nvSpPr>
        <p:spPr>
          <a:xfrm>
            <a:off x="-5067300" y="3883496"/>
            <a:ext cx="6862317" cy="473711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DÉVELOPPER LA COLLABORATION"/>
          <p:cNvSpPr txBox="1"/>
          <p:nvPr/>
        </p:nvSpPr>
        <p:spPr>
          <a:xfrm>
            <a:off x="1780470" y="1079500"/>
            <a:ext cx="20828001" cy="158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DÉVELOPPER LA COLLABORATION</a:t>
            </a:r>
          </a:p>
        </p:txBody>
      </p:sp>
      <p:sp>
        <p:nvSpPr>
          <p:cNvPr id="202" name="TRAVAILLER EN ÉQUIPE (ENSEIGNANTS)"/>
          <p:cNvSpPr txBox="1"/>
          <p:nvPr/>
        </p:nvSpPr>
        <p:spPr>
          <a:xfrm>
            <a:off x="1778000" y="0"/>
            <a:ext cx="20828000" cy="158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TRAVAILLER EN ÉQUIPE (ENSEIGNANTS)</a:t>
            </a:r>
          </a:p>
        </p:txBody>
      </p:sp>
      <p:sp>
        <p:nvSpPr>
          <p:cNvPr id="203" name="APPRENDRE EN FAISANT (PRATIQUE)"/>
          <p:cNvSpPr txBox="1"/>
          <p:nvPr/>
        </p:nvSpPr>
        <p:spPr>
          <a:xfrm>
            <a:off x="1813629" y="2235200"/>
            <a:ext cx="20411695" cy="22009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APPRENDRE EN FAISANT (PRATIQUE)</a:t>
            </a:r>
          </a:p>
          <a:p>
            <a:pPr algn="ctr">
              <a:defRPr b="1" sz="2400">
                <a:latin typeface="Helvetica Neue"/>
                <a:ea typeface="Helvetica Neue"/>
                <a:cs typeface="Helvetica Neue"/>
                <a:sym typeface="Helvetica Neue"/>
              </a:defRPr>
            </a:pPr>
          </a:p>
        </p:txBody>
      </p:sp>
      <p:sp>
        <p:nvSpPr>
          <p:cNvPr id="204" name="APPRENTISSAGE COMME UNE RÉALITÉ…"/>
          <p:cNvSpPr txBox="1"/>
          <p:nvPr/>
        </p:nvSpPr>
        <p:spPr>
          <a:xfrm>
            <a:off x="1828990" y="3387852"/>
            <a:ext cx="22211920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APPRENTISSAGE COMME UNE RÉALITÉ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CONCRÈTE</a:t>
            </a:r>
          </a:p>
        </p:txBody>
      </p:sp>
      <p:sp>
        <p:nvSpPr>
          <p:cNvPr id="205" name="AVOIR UN PROJET, avoir un/des objectifs.…"/>
          <p:cNvSpPr txBox="1"/>
          <p:nvPr/>
        </p:nvSpPr>
        <p:spPr>
          <a:xfrm>
            <a:off x="1684401" y="5908802"/>
            <a:ext cx="22501099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AVOIR UN PROJET, avoir un/des objectifs.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(VISION DU MÉTIER, PROFESSIONNEL)</a:t>
            </a:r>
          </a:p>
        </p:txBody>
      </p:sp>
      <p:sp>
        <p:nvSpPr>
          <p:cNvPr id="206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207" name="Rectangle"/>
          <p:cNvSpPr/>
          <p:nvPr/>
        </p:nvSpPr>
        <p:spPr>
          <a:xfrm>
            <a:off x="-5207000" y="6410796"/>
            <a:ext cx="6862317" cy="473711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DÉVELOPPER LA COLLABORATION"/>
          <p:cNvSpPr txBox="1"/>
          <p:nvPr/>
        </p:nvSpPr>
        <p:spPr>
          <a:xfrm>
            <a:off x="1780470" y="1079500"/>
            <a:ext cx="20828001" cy="158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DÉVELOPPER LA COLLABORATION</a:t>
            </a:r>
          </a:p>
        </p:txBody>
      </p:sp>
      <p:sp>
        <p:nvSpPr>
          <p:cNvPr id="210" name="TRAVAILLER EN ÉQUIPE (ENSEIGNANTS)"/>
          <p:cNvSpPr txBox="1"/>
          <p:nvPr/>
        </p:nvSpPr>
        <p:spPr>
          <a:xfrm>
            <a:off x="1778000" y="0"/>
            <a:ext cx="20828000" cy="158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TRAVAILLER EN ÉQUIPE (ENSEIGNANTS)</a:t>
            </a:r>
          </a:p>
        </p:txBody>
      </p:sp>
      <p:sp>
        <p:nvSpPr>
          <p:cNvPr id="211" name="APPRENDRE EN FAISANT (PRATIQUE)"/>
          <p:cNvSpPr txBox="1"/>
          <p:nvPr/>
        </p:nvSpPr>
        <p:spPr>
          <a:xfrm>
            <a:off x="1813629" y="2235200"/>
            <a:ext cx="20411695" cy="22009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APPRENDRE EN FAISANT (PRATIQUE)</a:t>
            </a:r>
          </a:p>
          <a:p>
            <a:pPr algn="ctr">
              <a:defRPr b="1" sz="2400">
                <a:latin typeface="Helvetica Neue"/>
                <a:ea typeface="Helvetica Neue"/>
                <a:cs typeface="Helvetica Neue"/>
                <a:sym typeface="Helvetica Neue"/>
              </a:defRPr>
            </a:pPr>
          </a:p>
        </p:txBody>
      </p:sp>
      <p:sp>
        <p:nvSpPr>
          <p:cNvPr id="212" name="APPRENTISSAGE COMME UNE RÉALITÉ…"/>
          <p:cNvSpPr txBox="1"/>
          <p:nvPr/>
        </p:nvSpPr>
        <p:spPr>
          <a:xfrm>
            <a:off x="1828990" y="3387852"/>
            <a:ext cx="22211920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APPRENTISSAGE COMME UNE RÉALITÉ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CONCRÈTE</a:t>
            </a:r>
          </a:p>
        </p:txBody>
      </p:sp>
      <p:sp>
        <p:nvSpPr>
          <p:cNvPr id="213" name="AVOIR UN PROJET, avoir un/des objectifs.…"/>
          <p:cNvSpPr txBox="1"/>
          <p:nvPr/>
        </p:nvSpPr>
        <p:spPr>
          <a:xfrm>
            <a:off x="1684401" y="5908802"/>
            <a:ext cx="22501099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AVOIR UN PROJET, avoir un/des objectifs.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(VISION DU MÉTIER, PROFESSIONNEL)</a:t>
            </a:r>
          </a:p>
        </p:txBody>
      </p:sp>
      <p:sp>
        <p:nvSpPr>
          <p:cNvPr id="214" name="METTRE L’ÉLÈVE PLUS RAPIDEMENT…"/>
          <p:cNvSpPr txBox="1"/>
          <p:nvPr/>
        </p:nvSpPr>
        <p:spPr>
          <a:xfrm>
            <a:off x="1705165" y="8430870"/>
            <a:ext cx="20668870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METTRE L’ÉLÈVE PLUS RAPIDEMENT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DANS L’ACTION</a:t>
            </a:r>
          </a:p>
        </p:txBody>
      </p:sp>
      <p:sp>
        <p:nvSpPr>
          <p:cNvPr id="215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216" name="Rectangle"/>
          <p:cNvSpPr/>
          <p:nvPr/>
        </p:nvSpPr>
        <p:spPr>
          <a:xfrm>
            <a:off x="-5130800" y="8748921"/>
            <a:ext cx="6862317" cy="473711"/>
          </a:xfrm>
          <a:prstGeom prst="rect">
            <a:avLst/>
          </a:prstGeom>
          <a:solidFill>
            <a:schemeClr val="accent6">
              <a:hueOff val="-119728"/>
              <a:satOff val="5580"/>
              <a:lumOff val="-12961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chemeClr val="accent6">
                    <a:hueOff val="-119728"/>
                    <a:satOff val="5580"/>
                    <a:lumOff val="-12961"/>
                  </a:schemeClr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7" name="Rectangle"/>
          <p:cNvSpPr/>
          <p:nvPr/>
        </p:nvSpPr>
        <p:spPr>
          <a:xfrm>
            <a:off x="-5130800" y="9332594"/>
            <a:ext cx="6862317" cy="245707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OMPÉTENCES… OBJECTIFS… POUR……"/>
          <p:cNvSpPr txBox="1"/>
          <p:nvPr/>
        </p:nvSpPr>
        <p:spPr>
          <a:xfrm>
            <a:off x="3222307" y="-407"/>
            <a:ext cx="20885888" cy="580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COMPÉTENCES… OBJECTIFS… POUR…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- CONVAINCRE, ARGUMENTER, JUSTIFIER, PRÉSENTER… UN PROJET   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- COMMUNIQUER LORS DES DIFFÉRENTES ÉTAPES DE LA DÉMARCHE ET SUR LES TEMPS D’ÉLABORATION.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DE LA GENÈSE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À LA CONSTITUTION 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À LA TRANSMISSION DU/DES DOSSIERS (C.A. RÉGION, ADAGE…)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</p:txBody>
      </p:sp>
      <p:sp>
        <p:nvSpPr>
          <p:cNvPr id="123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DÉVELOPPER LA COLLABORATION"/>
          <p:cNvSpPr txBox="1"/>
          <p:nvPr/>
        </p:nvSpPr>
        <p:spPr>
          <a:xfrm>
            <a:off x="1780470" y="1079500"/>
            <a:ext cx="20828001" cy="158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DÉVELOPPER LA COLLABORATION</a:t>
            </a:r>
          </a:p>
        </p:txBody>
      </p:sp>
      <p:sp>
        <p:nvSpPr>
          <p:cNvPr id="220" name="TRAVAILLER EN ÉQUIPE (ENSEIGNANTS)"/>
          <p:cNvSpPr txBox="1"/>
          <p:nvPr/>
        </p:nvSpPr>
        <p:spPr>
          <a:xfrm>
            <a:off x="1778000" y="0"/>
            <a:ext cx="20828000" cy="158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TRAVAILLER EN ÉQUIPE (ENSEIGNANTS)</a:t>
            </a:r>
          </a:p>
        </p:txBody>
      </p:sp>
      <p:sp>
        <p:nvSpPr>
          <p:cNvPr id="221" name="APPRENDRE EN FAISANT (PRATIQUE)"/>
          <p:cNvSpPr txBox="1"/>
          <p:nvPr/>
        </p:nvSpPr>
        <p:spPr>
          <a:xfrm>
            <a:off x="1813629" y="2235200"/>
            <a:ext cx="20411695" cy="22009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APPRENDRE EN FAISANT (PRATIQUE)</a:t>
            </a:r>
          </a:p>
          <a:p>
            <a:pPr algn="ctr">
              <a:defRPr b="1" sz="2400">
                <a:latin typeface="Helvetica Neue"/>
                <a:ea typeface="Helvetica Neue"/>
                <a:cs typeface="Helvetica Neue"/>
                <a:sym typeface="Helvetica Neue"/>
              </a:defRPr>
            </a:pPr>
          </a:p>
        </p:txBody>
      </p:sp>
      <p:sp>
        <p:nvSpPr>
          <p:cNvPr id="222" name="APPRENTISSAGE COMME UNE RÉALITÉ…"/>
          <p:cNvSpPr txBox="1"/>
          <p:nvPr/>
        </p:nvSpPr>
        <p:spPr>
          <a:xfrm>
            <a:off x="1828990" y="3387852"/>
            <a:ext cx="22211920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APPRENTISSAGE COMME UNE RÉALITÉ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CONCRÈTE</a:t>
            </a:r>
          </a:p>
        </p:txBody>
      </p:sp>
      <p:sp>
        <p:nvSpPr>
          <p:cNvPr id="223" name="AVOIR UN PROJET, avoir un/des objectifs.…"/>
          <p:cNvSpPr txBox="1"/>
          <p:nvPr/>
        </p:nvSpPr>
        <p:spPr>
          <a:xfrm>
            <a:off x="1684401" y="5908802"/>
            <a:ext cx="22501099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AVOIR UN PROJET, avoir un/des objectifs.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(VISION DU MÉTIER, PROFESSIONNEL)</a:t>
            </a:r>
          </a:p>
        </p:txBody>
      </p:sp>
      <p:sp>
        <p:nvSpPr>
          <p:cNvPr id="224" name="METTRE L’ÉLÈVE PLUS RAPIDEMENT…"/>
          <p:cNvSpPr txBox="1"/>
          <p:nvPr/>
        </p:nvSpPr>
        <p:spPr>
          <a:xfrm>
            <a:off x="1705165" y="8430870"/>
            <a:ext cx="20668870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METTRE L’ÉLÈVE PLUS RAPIDEMENT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DANS L’ACTION</a:t>
            </a:r>
          </a:p>
        </p:txBody>
      </p:sp>
      <p:sp>
        <p:nvSpPr>
          <p:cNvPr id="225" name="MOBILISER"/>
          <p:cNvSpPr txBox="1"/>
          <p:nvPr/>
        </p:nvSpPr>
        <p:spPr>
          <a:xfrm>
            <a:off x="1707768" y="10944352"/>
            <a:ext cx="6211063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MOBILISER</a:t>
            </a:r>
          </a:p>
        </p:txBody>
      </p:sp>
      <p:sp>
        <p:nvSpPr>
          <p:cNvPr id="226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227" name="Rectangle"/>
          <p:cNvSpPr/>
          <p:nvPr/>
        </p:nvSpPr>
        <p:spPr>
          <a:xfrm>
            <a:off x="-5130800" y="11751102"/>
            <a:ext cx="6862317" cy="348447"/>
          </a:xfrm>
          <a:prstGeom prst="rect">
            <a:avLst/>
          </a:prstGeom>
          <a:solidFill>
            <a:schemeClr val="accent6">
              <a:hueOff val="-119728"/>
              <a:satOff val="5580"/>
              <a:lumOff val="-12961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chemeClr val="accent6">
                    <a:hueOff val="-119728"/>
                    <a:satOff val="5580"/>
                    <a:lumOff val="-12961"/>
                  </a:schemeClr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8" name="Rectangle"/>
          <p:cNvSpPr/>
          <p:nvPr/>
        </p:nvSpPr>
        <p:spPr>
          <a:xfrm>
            <a:off x="-5130800" y="11262196"/>
            <a:ext cx="6862317" cy="348447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DÉVELOPPER LA COLLABORATION"/>
          <p:cNvSpPr txBox="1"/>
          <p:nvPr/>
        </p:nvSpPr>
        <p:spPr>
          <a:xfrm>
            <a:off x="1780470" y="1079500"/>
            <a:ext cx="20828001" cy="158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DÉVELOPPER LA COLLABORATION</a:t>
            </a:r>
          </a:p>
        </p:txBody>
      </p:sp>
      <p:sp>
        <p:nvSpPr>
          <p:cNvPr id="231" name="TRAVAILLER EN ÉQUIPE (ENSEIGNANTS)"/>
          <p:cNvSpPr txBox="1"/>
          <p:nvPr/>
        </p:nvSpPr>
        <p:spPr>
          <a:xfrm>
            <a:off x="1778000" y="0"/>
            <a:ext cx="20828000" cy="158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TRAVAILLER EN ÉQUIPE (ENSEIGNANTS)</a:t>
            </a:r>
          </a:p>
        </p:txBody>
      </p:sp>
      <p:sp>
        <p:nvSpPr>
          <p:cNvPr id="232" name="APPRENDRE EN FAISANT (PRATIQUE)"/>
          <p:cNvSpPr txBox="1"/>
          <p:nvPr/>
        </p:nvSpPr>
        <p:spPr>
          <a:xfrm>
            <a:off x="1813629" y="2235200"/>
            <a:ext cx="20411695" cy="22009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APPRENDRE EN FAISANT (PRATIQUE)</a:t>
            </a:r>
          </a:p>
          <a:p>
            <a:pPr algn="ctr">
              <a:defRPr b="1" sz="2400">
                <a:latin typeface="Helvetica Neue"/>
                <a:ea typeface="Helvetica Neue"/>
                <a:cs typeface="Helvetica Neue"/>
                <a:sym typeface="Helvetica Neue"/>
              </a:defRPr>
            </a:pPr>
          </a:p>
        </p:txBody>
      </p:sp>
      <p:sp>
        <p:nvSpPr>
          <p:cNvPr id="233" name="APPRENTISSAGE COMME UNE RÉALITÉ…"/>
          <p:cNvSpPr txBox="1"/>
          <p:nvPr/>
        </p:nvSpPr>
        <p:spPr>
          <a:xfrm>
            <a:off x="1828990" y="3387852"/>
            <a:ext cx="22211920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APPRENTISSAGE COMME UNE RÉALITÉ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CONCRÈTE</a:t>
            </a:r>
          </a:p>
        </p:txBody>
      </p:sp>
      <p:sp>
        <p:nvSpPr>
          <p:cNvPr id="234" name="AVOIR UN PROJET, avoir un/des objectifs.…"/>
          <p:cNvSpPr txBox="1"/>
          <p:nvPr/>
        </p:nvSpPr>
        <p:spPr>
          <a:xfrm>
            <a:off x="1684401" y="5908802"/>
            <a:ext cx="22501099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AVOIR UN PROJET, avoir un/des objectifs.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(VISION DU MÉTIER, PROFESSIONNEL)</a:t>
            </a:r>
          </a:p>
        </p:txBody>
      </p:sp>
      <p:sp>
        <p:nvSpPr>
          <p:cNvPr id="235" name="METTRE L’ÉLÈVE PLUS RAPIDEMENT…"/>
          <p:cNvSpPr txBox="1"/>
          <p:nvPr/>
        </p:nvSpPr>
        <p:spPr>
          <a:xfrm>
            <a:off x="1705165" y="8430870"/>
            <a:ext cx="20668870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METTRE L’ÉLÈVE PLUS RAPIDEMENT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DANS L’ACTION</a:t>
            </a:r>
          </a:p>
        </p:txBody>
      </p:sp>
      <p:sp>
        <p:nvSpPr>
          <p:cNvPr id="236" name="MOBILISER"/>
          <p:cNvSpPr txBox="1"/>
          <p:nvPr/>
        </p:nvSpPr>
        <p:spPr>
          <a:xfrm>
            <a:off x="1707768" y="10944352"/>
            <a:ext cx="6211063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MOBILISER</a:t>
            </a:r>
          </a:p>
        </p:txBody>
      </p:sp>
      <p:sp>
        <p:nvSpPr>
          <p:cNvPr id="237" name="RE-MOBILISER"/>
          <p:cNvSpPr txBox="1"/>
          <p:nvPr/>
        </p:nvSpPr>
        <p:spPr>
          <a:xfrm>
            <a:off x="1707337" y="12088317"/>
            <a:ext cx="8454772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RE-MOBILISER</a:t>
            </a:r>
          </a:p>
        </p:txBody>
      </p:sp>
      <p:sp>
        <p:nvSpPr>
          <p:cNvPr id="238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239" name="Rectangle"/>
          <p:cNvSpPr/>
          <p:nvPr/>
        </p:nvSpPr>
        <p:spPr>
          <a:xfrm>
            <a:off x="-5105400" y="12894102"/>
            <a:ext cx="6862317" cy="348447"/>
          </a:xfrm>
          <a:prstGeom prst="rect">
            <a:avLst/>
          </a:prstGeom>
          <a:solidFill>
            <a:schemeClr val="accent6">
              <a:hueOff val="-119728"/>
              <a:satOff val="5580"/>
              <a:lumOff val="-12961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chemeClr val="accent6">
                    <a:hueOff val="-119728"/>
                    <a:satOff val="5580"/>
                    <a:lumOff val="-12961"/>
                  </a:schemeClr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40" name="Rectangle"/>
          <p:cNvSpPr/>
          <p:nvPr/>
        </p:nvSpPr>
        <p:spPr>
          <a:xfrm>
            <a:off x="-5105400" y="12405196"/>
            <a:ext cx="6862317" cy="348447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MOTIVATION (pour les élèves pour…"/>
          <p:cNvSpPr txBox="1"/>
          <p:nvPr/>
        </p:nvSpPr>
        <p:spPr>
          <a:xfrm>
            <a:off x="3071469" y="0"/>
            <a:ext cx="18437734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MOTIVATION (pour les élèves pour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les enseignants)</a:t>
            </a:r>
          </a:p>
        </p:txBody>
      </p:sp>
      <p:sp>
        <p:nvSpPr>
          <p:cNvPr id="243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244" name="Rectangle"/>
          <p:cNvSpPr/>
          <p:nvPr/>
        </p:nvSpPr>
        <p:spPr>
          <a:xfrm>
            <a:off x="-3771900" y="501758"/>
            <a:ext cx="6862317" cy="473711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MOTIVATION (pour les élèves pour…"/>
          <p:cNvSpPr txBox="1"/>
          <p:nvPr/>
        </p:nvSpPr>
        <p:spPr>
          <a:xfrm>
            <a:off x="3071469" y="0"/>
            <a:ext cx="18437734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MOTIVATION (pour les élèves pour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les enseignants)</a:t>
            </a:r>
          </a:p>
        </p:txBody>
      </p:sp>
      <p:sp>
        <p:nvSpPr>
          <p:cNvPr id="247" name="RENDRE AUTONOME"/>
          <p:cNvSpPr txBox="1"/>
          <p:nvPr/>
        </p:nvSpPr>
        <p:spPr>
          <a:xfrm>
            <a:off x="3067240" y="2531177"/>
            <a:ext cx="11503153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RENDRE AUTONOME</a:t>
            </a:r>
          </a:p>
        </p:txBody>
      </p:sp>
      <p:sp>
        <p:nvSpPr>
          <p:cNvPr id="248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249" name="Rectangle"/>
          <p:cNvSpPr/>
          <p:nvPr/>
        </p:nvSpPr>
        <p:spPr>
          <a:xfrm>
            <a:off x="-3759200" y="3014920"/>
            <a:ext cx="6862317" cy="473711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MOTIVATION (pour les élèves pour…"/>
          <p:cNvSpPr txBox="1"/>
          <p:nvPr/>
        </p:nvSpPr>
        <p:spPr>
          <a:xfrm>
            <a:off x="3071469" y="0"/>
            <a:ext cx="18437734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MOTIVATION (pour les élèves pour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les enseignants)</a:t>
            </a:r>
          </a:p>
        </p:txBody>
      </p:sp>
      <p:sp>
        <p:nvSpPr>
          <p:cNvPr id="252" name="RENDRE AUTONOME"/>
          <p:cNvSpPr txBox="1"/>
          <p:nvPr/>
        </p:nvSpPr>
        <p:spPr>
          <a:xfrm>
            <a:off x="3067240" y="2531177"/>
            <a:ext cx="11503153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RENDRE AUTONOME</a:t>
            </a:r>
          </a:p>
        </p:txBody>
      </p:sp>
      <p:sp>
        <p:nvSpPr>
          <p:cNvPr id="253" name="TRAVAILLER EN CO-ANIMATION"/>
          <p:cNvSpPr txBox="1"/>
          <p:nvPr/>
        </p:nvSpPr>
        <p:spPr>
          <a:xfrm>
            <a:off x="3146424" y="3705351"/>
            <a:ext cx="17430751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TRAVAILLER EN CO-ANIMATION</a:t>
            </a:r>
          </a:p>
        </p:txBody>
      </p:sp>
      <p:sp>
        <p:nvSpPr>
          <p:cNvPr id="254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255" name="Rectangle"/>
          <p:cNvSpPr/>
          <p:nvPr/>
        </p:nvSpPr>
        <p:spPr>
          <a:xfrm>
            <a:off x="-3784600" y="4032358"/>
            <a:ext cx="6862317" cy="381537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256" name="Rectangle"/>
          <p:cNvSpPr/>
          <p:nvPr/>
        </p:nvSpPr>
        <p:spPr>
          <a:xfrm>
            <a:off x="-3784600" y="4478119"/>
            <a:ext cx="6862317" cy="381537"/>
          </a:xfrm>
          <a:prstGeom prst="rect">
            <a:avLst/>
          </a:prstGeom>
          <a:solidFill>
            <a:srgbClr val="6C6C6C">
              <a:alpha val="50032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MOTIVATION (pour les élèves pour…"/>
          <p:cNvSpPr txBox="1"/>
          <p:nvPr/>
        </p:nvSpPr>
        <p:spPr>
          <a:xfrm>
            <a:off x="3071469" y="0"/>
            <a:ext cx="18437734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MOTIVATION (pour les élèves pour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les enseignants)</a:t>
            </a:r>
          </a:p>
        </p:txBody>
      </p:sp>
      <p:sp>
        <p:nvSpPr>
          <p:cNvPr id="259" name="RENDRE AUTONOME"/>
          <p:cNvSpPr txBox="1"/>
          <p:nvPr/>
        </p:nvSpPr>
        <p:spPr>
          <a:xfrm>
            <a:off x="3067240" y="2531177"/>
            <a:ext cx="11503153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RENDRE AUTONOME</a:t>
            </a:r>
          </a:p>
        </p:txBody>
      </p:sp>
      <p:sp>
        <p:nvSpPr>
          <p:cNvPr id="260" name="TRAVAILLER EN CO-ANIMATION"/>
          <p:cNvSpPr txBox="1"/>
          <p:nvPr/>
        </p:nvSpPr>
        <p:spPr>
          <a:xfrm>
            <a:off x="3146424" y="3705351"/>
            <a:ext cx="17430751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TRAVAILLER EN CO-ANIMATION</a:t>
            </a:r>
          </a:p>
        </p:txBody>
      </p:sp>
      <p:sp>
        <p:nvSpPr>
          <p:cNvPr id="261" name="CRÉER DES PARTENARIATS"/>
          <p:cNvSpPr txBox="1"/>
          <p:nvPr/>
        </p:nvSpPr>
        <p:spPr>
          <a:xfrm>
            <a:off x="3169094" y="4854701"/>
            <a:ext cx="15289912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CRÉER DES PARTENARIATS</a:t>
            </a:r>
          </a:p>
        </p:txBody>
      </p:sp>
      <p:sp>
        <p:nvSpPr>
          <p:cNvPr id="262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263" name="Rectangle"/>
          <p:cNvSpPr/>
          <p:nvPr/>
        </p:nvSpPr>
        <p:spPr>
          <a:xfrm>
            <a:off x="-3708400" y="5226503"/>
            <a:ext cx="6849815" cy="339071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264" name="Rectangle"/>
          <p:cNvSpPr/>
          <p:nvPr/>
        </p:nvSpPr>
        <p:spPr>
          <a:xfrm>
            <a:off x="-3708400" y="5641192"/>
            <a:ext cx="6849815" cy="339071"/>
          </a:xfrm>
          <a:prstGeom prst="rect">
            <a:avLst/>
          </a:prstGeom>
          <a:solidFill>
            <a:srgbClr val="6C6C6C">
              <a:alpha val="50032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MOTIVATION (pour les élèves pour…"/>
          <p:cNvSpPr txBox="1"/>
          <p:nvPr/>
        </p:nvSpPr>
        <p:spPr>
          <a:xfrm>
            <a:off x="3071469" y="0"/>
            <a:ext cx="18437734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MOTIVATION (pour les élèves pour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les enseignants)</a:t>
            </a:r>
          </a:p>
        </p:txBody>
      </p:sp>
      <p:sp>
        <p:nvSpPr>
          <p:cNvPr id="267" name="RENDRE AUTONOME"/>
          <p:cNvSpPr txBox="1"/>
          <p:nvPr/>
        </p:nvSpPr>
        <p:spPr>
          <a:xfrm>
            <a:off x="3067240" y="2531177"/>
            <a:ext cx="11503153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RENDRE AUTONOME</a:t>
            </a:r>
          </a:p>
        </p:txBody>
      </p:sp>
      <p:sp>
        <p:nvSpPr>
          <p:cNvPr id="268" name="TRAVAILLER EN CO-ANIMATION"/>
          <p:cNvSpPr txBox="1"/>
          <p:nvPr/>
        </p:nvSpPr>
        <p:spPr>
          <a:xfrm>
            <a:off x="3146424" y="3705351"/>
            <a:ext cx="17430751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TRAVAILLER EN CO-ANIMATION</a:t>
            </a:r>
          </a:p>
        </p:txBody>
      </p:sp>
      <p:sp>
        <p:nvSpPr>
          <p:cNvPr id="269" name="CRÉER DES PARTENARIATS"/>
          <p:cNvSpPr txBox="1"/>
          <p:nvPr/>
        </p:nvSpPr>
        <p:spPr>
          <a:xfrm>
            <a:off x="3169094" y="4854701"/>
            <a:ext cx="15289912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CRÉER DES PARTENARIATS</a:t>
            </a:r>
          </a:p>
        </p:txBody>
      </p:sp>
      <p:sp>
        <p:nvSpPr>
          <p:cNvPr id="270" name="APPRENDRE SANS S’EN RENDRE…"/>
          <p:cNvSpPr txBox="1"/>
          <p:nvPr/>
        </p:nvSpPr>
        <p:spPr>
          <a:xfrm>
            <a:off x="3109658" y="5997701"/>
            <a:ext cx="18739486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APPRENDRE SANS S’EN RENDRE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COMPTE</a:t>
            </a:r>
          </a:p>
        </p:txBody>
      </p:sp>
      <p:sp>
        <p:nvSpPr>
          <p:cNvPr id="271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272" name="Rectangle"/>
          <p:cNvSpPr/>
          <p:nvPr/>
        </p:nvSpPr>
        <p:spPr>
          <a:xfrm>
            <a:off x="-3771900" y="6327064"/>
            <a:ext cx="6862317" cy="335864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73" name="Rectangle"/>
          <p:cNvSpPr/>
          <p:nvPr/>
        </p:nvSpPr>
        <p:spPr>
          <a:xfrm>
            <a:off x="-3771900" y="6767865"/>
            <a:ext cx="6862317" cy="335864"/>
          </a:xfrm>
          <a:prstGeom prst="rect">
            <a:avLst/>
          </a:prstGeom>
          <a:solidFill>
            <a:schemeClr val="accent6">
              <a:hueOff val="-119728"/>
              <a:satOff val="5580"/>
              <a:lumOff val="-12961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chemeClr val="accent6">
                    <a:hueOff val="-119728"/>
                    <a:satOff val="5580"/>
                    <a:lumOff val="-12961"/>
                  </a:schemeClr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MOTIVATION (pour les élèves pour…"/>
          <p:cNvSpPr txBox="1"/>
          <p:nvPr/>
        </p:nvSpPr>
        <p:spPr>
          <a:xfrm>
            <a:off x="3071469" y="0"/>
            <a:ext cx="18437734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MOTIVATION (pour les élèves pour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les enseignants)</a:t>
            </a:r>
          </a:p>
        </p:txBody>
      </p:sp>
      <p:sp>
        <p:nvSpPr>
          <p:cNvPr id="276" name="RENDRE AUTONOME"/>
          <p:cNvSpPr txBox="1"/>
          <p:nvPr/>
        </p:nvSpPr>
        <p:spPr>
          <a:xfrm>
            <a:off x="3067240" y="2531177"/>
            <a:ext cx="11503153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RENDRE AUTONOME</a:t>
            </a:r>
          </a:p>
        </p:txBody>
      </p:sp>
      <p:sp>
        <p:nvSpPr>
          <p:cNvPr id="277" name="TRAVAILLER EN CO-ANIMATION"/>
          <p:cNvSpPr txBox="1"/>
          <p:nvPr/>
        </p:nvSpPr>
        <p:spPr>
          <a:xfrm>
            <a:off x="3146424" y="3705351"/>
            <a:ext cx="17430751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TRAVAILLER EN CO-ANIMATION</a:t>
            </a:r>
          </a:p>
        </p:txBody>
      </p:sp>
      <p:sp>
        <p:nvSpPr>
          <p:cNvPr id="278" name="CRÉER DES PARTENARIATS"/>
          <p:cNvSpPr txBox="1"/>
          <p:nvPr/>
        </p:nvSpPr>
        <p:spPr>
          <a:xfrm>
            <a:off x="3169094" y="4854701"/>
            <a:ext cx="15289912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CRÉER DES PARTENARIATS</a:t>
            </a:r>
          </a:p>
        </p:txBody>
      </p:sp>
      <p:sp>
        <p:nvSpPr>
          <p:cNvPr id="279" name="APPRENDRE SANS S’EN RENDRE…"/>
          <p:cNvSpPr txBox="1"/>
          <p:nvPr/>
        </p:nvSpPr>
        <p:spPr>
          <a:xfrm>
            <a:off x="3109658" y="5997701"/>
            <a:ext cx="18739486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APPRENDRE SANS S’EN RENDRE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COMPTE</a:t>
            </a:r>
          </a:p>
        </p:txBody>
      </p:sp>
      <p:sp>
        <p:nvSpPr>
          <p:cNvPr id="280" name="DONNER DE L’AMPLEUR :…"/>
          <p:cNvSpPr txBox="1"/>
          <p:nvPr/>
        </p:nvSpPr>
        <p:spPr>
          <a:xfrm>
            <a:off x="3054413" y="8512302"/>
            <a:ext cx="17515333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DONNER DE L’AMPLEUR :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APPROFONDIR et DÉVELOPPER</a:t>
            </a:r>
          </a:p>
        </p:txBody>
      </p:sp>
      <p:sp>
        <p:nvSpPr>
          <p:cNvPr id="281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282" name="Rectangle"/>
          <p:cNvSpPr/>
          <p:nvPr/>
        </p:nvSpPr>
        <p:spPr>
          <a:xfrm>
            <a:off x="-3784600" y="8858358"/>
            <a:ext cx="6862317" cy="331382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283" name="Rectangle"/>
          <p:cNvSpPr/>
          <p:nvPr/>
        </p:nvSpPr>
        <p:spPr>
          <a:xfrm>
            <a:off x="2222500" y="13701920"/>
            <a:ext cx="6862317" cy="473711"/>
          </a:xfrm>
          <a:prstGeom prst="rect">
            <a:avLst/>
          </a:prstGeom>
          <a:solidFill>
            <a:schemeClr val="accent6">
              <a:hueOff val="-119728"/>
              <a:satOff val="5580"/>
              <a:lumOff val="-12961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chemeClr val="accent6">
                    <a:hueOff val="-119728"/>
                    <a:satOff val="5580"/>
                    <a:lumOff val="-12961"/>
                  </a:schemeClr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84" name="Rectangle"/>
          <p:cNvSpPr/>
          <p:nvPr/>
        </p:nvSpPr>
        <p:spPr>
          <a:xfrm>
            <a:off x="-3784600" y="9278565"/>
            <a:ext cx="6862317" cy="331382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MOTIVATION (pour les élèves pour…"/>
          <p:cNvSpPr txBox="1"/>
          <p:nvPr/>
        </p:nvSpPr>
        <p:spPr>
          <a:xfrm>
            <a:off x="3071469" y="0"/>
            <a:ext cx="18437734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MOTIVATION (pour les élèves pour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les enseignants)</a:t>
            </a:r>
          </a:p>
        </p:txBody>
      </p:sp>
      <p:sp>
        <p:nvSpPr>
          <p:cNvPr id="287" name="RENDRE AUTONOME"/>
          <p:cNvSpPr txBox="1"/>
          <p:nvPr/>
        </p:nvSpPr>
        <p:spPr>
          <a:xfrm>
            <a:off x="3067240" y="2531177"/>
            <a:ext cx="11503153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RENDRE AUTONOME</a:t>
            </a:r>
          </a:p>
        </p:txBody>
      </p:sp>
      <p:sp>
        <p:nvSpPr>
          <p:cNvPr id="288" name="TRAVAILLER EN CO-ANIMATION"/>
          <p:cNvSpPr txBox="1"/>
          <p:nvPr/>
        </p:nvSpPr>
        <p:spPr>
          <a:xfrm>
            <a:off x="3146424" y="3705351"/>
            <a:ext cx="17430751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TRAVAILLER EN CO-ANIMATION</a:t>
            </a:r>
          </a:p>
        </p:txBody>
      </p:sp>
      <p:sp>
        <p:nvSpPr>
          <p:cNvPr id="289" name="CRÉER DES PARTENARIATS"/>
          <p:cNvSpPr txBox="1"/>
          <p:nvPr/>
        </p:nvSpPr>
        <p:spPr>
          <a:xfrm>
            <a:off x="3169094" y="4854701"/>
            <a:ext cx="15289912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CRÉER DES PARTENARIATS</a:t>
            </a:r>
          </a:p>
        </p:txBody>
      </p:sp>
      <p:sp>
        <p:nvSpPr>
          <p:cNvPr id="290" name="APPRENDRE SANS S’EN RENDRE…"/>
          <p:cNvSpPr txBox="1"/>
          <p:nvPr/>
        </p:nvSpPr>
        <p:spPr>
          <a:xfrm>
            <a:off x="3109658" y="5997701"/>
            <a:ext cx="18739486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APPRENDRE SANS S’EN RENDRE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COMPTE</a:t>
            </a:r>
          </a:p>
        </p:txBody>
      </p:sp>
      <p:sp>
        <p:nvSpPr>
          <p:cNvPr id="291" name="DONNER DE L’AMPLEUR :…"/>
          <p:cNvSpPr txBox="1"/>
          <p:nvPr/>
        </p:nvSpPr>
        <p:spPr>
          <a:xfrm>
            <a:off x="3067113" y="8512302"/>
            <a:ext cx="17515333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DONNER DE L’AMPLEUR :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APPROFONDIR et DÉVELOPPER</a:t>
            </a:r>
          </a:p>
        </p:txBody>
      </p:sp>
      <p:sp>
        <p:nvSpPr>
          <p:cNvPr id="292" name="S’ADAPTER"/>
          <p:cNvSpPr txBox="1"/>
          <p:nvPr/>
        </p:nvSpPr>
        <p:spPr>
          <a:xfrm>
            <a:off x="3086353" y="11030203"/>
            <a:ext cx="6336793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S’ADAPTER</a:t>
            </a:r>
          </a:p>
        </p:txBody>
      </p:sp>
      <p:sp>
        <p:nvSpPr>
          <p:cNvPr id="293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294" name="Rectangle"/>
          <p:cNvSpPr/>
          <p:nvPr/>
        </p:nvSpPr>
        <p:spPr>
          <a:xfrm>
            <a:off x="-3784600" y="11372958"/>
            <a:ext cx="6862317" cy="321113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295" name="Rectangle"/>
          <p:cNvSpPr/>
          <p:nvPr/>
        </p:nvSpPr>
        <p:spPr>
          <a:xfrm>
            <a:off x="-3784600" y="11795596"/>
            <a:ext cx="6862317" cy="321112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MOTIVATION (pour les élèves pour…"/>
          <p:cNvSpPr txBox="1"/>
          <p:nvPr/>
        </p:nvSpPr>
        <p:spPr>
          <a:xfrm>
            <a:off x="3071469" y="0"/>
            <a:ext cx="18437734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MOTIVATION (pour les élèves pour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les enseignants)</a:t>
            </a:r>
          </a:p>
        </p:txBody>
      </p:sp>
      <p:sp>
        <p:nvSpPr>
          <p:cNvPr id="298" name="RENDRE AUTONOME"/>
          <p:cNvSpPr txBox="1"/>
          <p:nvPr/>
        </p:nvSpPr>
        <p:spPr>
          <a:xfrm>
            <a:off x="3067240" y="2531177"/>
            <a:ext cx="11503153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RENDRE AUTONOME</a:t>
            </a:r>
          </a:p>
        </p:txBody>
      </p:sp>
      <p:sp>
        <p:nvSpPr>
          <p:cNvPr id="299" name="TRAVAILLER EN CO-ANIMATION"/>
          <p:cNvSpPr txBox="1"/>
          <p:nvPr/>
        </p:nvSpPr>
        <p:spPr>
          <a:xfrm>
            <a:off x="3146424" y="3705351"/>
            <a:ext cx="17430751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TRAVAILLER EN CO-ANIMATION</a:t>
            </a:r>
          </a:p>
        </p:txBody>
      </p:sp>
      <p:sp>
        <p:nvSpPr>
          <p:cNvPr id="300" name="CRÉER DES PARTENARIATS"/>
          <p:cNvSpPr txBox="1"/>
          <p:nvPr/>
        </p:nvSpPr>
        <p:spPr>
          <a:xfrm>
            <a:off x="3169094" y="4854701"/>
            <a:ext cx="15289912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CRÉER DES PARTENARIATS</a:t>
            </a:r>
          </a:p>
        </p:txBody>
      </p:sp>
      <p:sp>
        <p:nvSpPr>
          <p:cNvPr id="301" name="APPRENDRE SANS S’EN RENDRE…"/>
          <p:cNvSpPr txBox="1"/>
          <p:nvPr/>
        </p:nvSpPr>
        <p:spPr>
          <a:xfrm>
            <a:off x="3109658" y="5997701"/>
            <a:ext cx="18739486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APPRENDRE SANS S’EN RENDRE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COMPTE</a:t>
            </a:r>
          </a:p>
        </p:txBody>
      </p:sp>
      <p:sp>
        <p:nvSpPr>
          <p:cNvPr id="302" name="DONNER DE L’AMPLEUR :…"/>
          <p:cNvSpPr txBox="1"/>
          <p:nvPr/>
        </p:nvSpPr>
        <p:spPr>
          <a:xfrm>
            <a:off x="3067113" y="8512302"/>
            <a:ext cx="17515333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DONNER DE L’AMPLEUR :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APPROFONDIR et DÉVELOPPER</a:t>
            </a:r>
          </a:p>
        </p:txBody>
      </p:sp>
      <p:sp>
        <p:nvSpPr>
          <p:cNvPr id="303" name="S’ADAPTER"/>
          <p:cNvSpPr txBox="1"/>
          <p:nvPr/>
        </p:nvSpPr>
        <p:spPr>
          <a:xfrm>
            <a:off x="3086353" y="11030203"/>
            <a:ext cx="6336793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S’ADAPTER</a:t>
            </a:r>
          </a:p>
        </p:txBody>
      </p:sp>
      <p:sp>
        <p:nvSpPr>
          <p:cNvPr id="304" name="EXISTER"/>
          <p:cNvSpPr txBox="1"/>
          <p:nvPr/>
        </p:nvSpPr>
        <p:spPr>
          <a:xfrm>
            <a:off x="3067621" y="12183177"/>
            <a:ext cx="4685158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chemeClr val="accent5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EXISTER</a:t>
            </a:r>
          </a:p>
        </p:txBody>
      </p:sp>
      <p:sp>
        <p:nvSpPr>
          <p:cNvPr id="305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COMPÉTENCES… OBJECTIFS… POUR……"/>
          <p:cNvSpPr txBox="1"/>
          <p:nvPr/>
        </p:nvSpPr>
        <p:spPr>
          <a:xfrm>
            <a:off x="3222307" y="-407"/>
            <a:ext cx="20885888" cy="1037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COMPÉTENCES… OBJECTIFS… POUR…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- CONVAINCRE, ARGUMENTER, JUSTIFIER, PRÉSENTER… UN PROJET   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- COMMUNIQUER LORS DES DIFFÉRENTES ÉTAPES DE LA DÉMARCHE ET SUR LES TEMPS D’ÉLABORATION.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DE LA GENÈSE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À LA CONSTITUTION 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À LA TRANSMISSION DU/DES DOSSIERS (C.A. RÉGION, ADAGE…)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  <a:p>
            <a:pPr marL="502708" indent="-502708" defTabSz="825500">
              <a:buSzPct val="125000"/>
              <a:buChar char="-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S’ADRESSER AUX DIFFÉRENTS INTERLOCUTEURS DE LA COMMUNAUTÉ ÉDUCATIVE…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ÉQUIPE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DIRECTION, CA,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COMMISSION(S),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ÉLÈVES,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PARENTS…</a:t>
            </a:r>
          </a:p>
          <a:p>
            <a:pPr marL="502708" indent="-502708" defTabSz="825500">
              <a:buSzPct val="125000"/>
              <a:buChar char="-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PENSER À SOI 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</p:txBody>
      </p:sp>
      <p:sp>
        <p:nvSpPr>
          <p:cNvPr id="126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VIVRE LE PROJET"/>
          <p:cNvSpPr txBox="1"/>
          <p:nvPr/>
        </p:nvSpPr>
        <p:spPr>
          <a:xfrm>
            <a:off x="3094037" y="1155700"/>
            <a:ext cx="9915526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VIVRE LE PROJET</a:t>
            </a:r>
          </a:p>
        </p:txBody>
      </p:sp>
      <p:sp>
        <p:nvSpPr>
          <p:cNvPr id="308" name="EXISTER"/>
          <p:cNvSpPr txBox="1"/>
          <p:nvPr/>
        </p:nvSpPr>
        <p:spPr>
          <a:xfrm>
            <a:off x="3080321" y="0"/>
            <a:ext cx="4685158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chemeClr val="accent5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EXISTER</a:t>
            </a:r>
          </a:p>
        </p:txBody>
      </p:sp>
      <p:sp>
        <p:nvSpPr>
          <p:cNvPr id="309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310" name="Rectangle"/>
          <p:cNvSpPr/>
          <p:nvPr/>
        </p:nvSpPr>
        <p:spPr>
          <a:xfrm>
            <a:off x="-3803586" y="1496724"/>
            <a:ext cx="6862317" cy="329645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311" name="Rectangle"/>
          <p:cNvSpPr/>
          <p:nvPr/>
        </p:nvSpPr>
        <p:spPr>
          <a:xfrm>
            <a:off x="-3803586" y="1944243"/>
            <a:ext cx="6862317" cy="329645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VIVRE LE PROJET"/>
          <p:cNvSpPr txBox="1"/>
          <p:nvPr/>
        </p:nvSpPr>
        <p:spPr>
          <a:xfrm>
            <a:off x="3094037" y="1155700"/>
            <a:ext cx="9915526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VIVRE LE PROJET</a:t>
            </a:r>
          </a:p>
        </p:txBody>
      </p:sp>
      <p:sp>
        <p:nvSpPr>
          <p:cNvPr id="314" name="DONNER ENVIE À L’ÉLÈVE DE MENER…"/>
          <p:cNvSpPr txBox="1"/>
          <p:nvPr/>
        </p:nvSpPr>
        <p:spPr>
          <a:xfrm>
            <a:off x="3058490" y="2308351"/>
            <a:ext cx="20902042" cy="41843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DONNER ENVIE À L’ÉLÈVE DE MENER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UNE IDÉE À TERME, PERSÉVÉRER</a:t>
            </a:r>
          </a:p>
        </p:txBody>
      </p:sp>
      <p:sp>
        <p:nvSpPr>
          <p:cNvPr id="315" name="EXISTER"/>
          <p:cNvSpPr txBox="1"/>
          <p:nvPr/>
        </p:nvSpPr>
        <p:spPr>
          <a:xfrm>
            <a:off x="3080321" y="0"/>
            <a:ext cx="4685158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chemeClr val="accent5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EXISTER</a:t>
            </a:r>
          </a:p>
        </p:txBody>
      </p:sp>
      <p:sp>
        <p:nvSpPr>
          <p:cNvPr id="316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317" name="Rectangle"/>
          <p:cNvSpPr/>
          <p:nvPr/>
        </p:nvSpPr>
        <p:spPr>
          <a:xfrm>
            <a:off x="-3784600" y="2705521"/>
            <a:ext cx="6862317" cy="292786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18" name="Rectangle"/>
          <p:cNvSpPr/>
          <p:nvPr/>
        </p:nvSpPr>
        <p:spPr>
          <a:xfrm>
            <a:off x="-3784600" y="3122222"/>
            <a:ext cx="6862317" cy="292786"/>
          </a:xfrm>
          <a:prstGeom prst="rect">
            <a:avLst/>
          </a:prstGeom>
          <a:solidFill>
            <a:schemeClr val="accent6">
              <a:hueOff val="-119728"/>
              <a:satOff val="5580"/>
              <a:lumOff val="-12961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chemeClr val="accent6">
                    <a:hueOff val="-119728"/>
                    <a:satOff val="5580"/>
                    <a:lumOff val="-12961"/>
                  </a:schemeClr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VIVRE LE PROJET"/>
          <p:cNvSpPr txBox="1"/>
          <p:nvPr/>
        </p:nvSpPr>
        <p:spPr>
          <a:xfrm>
            <a:off x="3094037" y="0"/>
            <a:ext cx="9915526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VIVRE LE PROJET</a:t>
            </a:r>
          </a:p>
        </p:txBody>
      </p:sp>
      <p:sp>
        <p:nvSpPr>
          <p:cNvPr id="321" name="DONNER ENVIE À L’ÉLÈVE DE MENER…"/>
          <p:cNvSpPr txBox="1"/>
          <p:nvPr/>
        </p:nvSpPr>
        <p:spPr>
          <a:xfrm>
            <a:off x="3058490" y="1152651"/>
            <a:ext cx="20902042" cy="41843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DONNER ENVIE À L’ÉLÈVE DE MENER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UNE IDÉE À TERME, PERSÉVÉRER</a:t>
            </a:r>
          </a:p>
        </p:txBody>
      </p:sp>
      <p:sp>
        <p:nvSpPr>
          <p:cNvPr id="322" name="POUR CRÉER DU LIEN :"/>
          <p:cNvSpPr txBox="1"/>
          <p:nvPr/>
        </p:nvSpPr>
        <p:spPr>
          <a:xfrm>
            <a:off x="3064700" y="3672078"/>
            <a:ext cx="13111354" cy="2654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POUR CRÉER DU LIEN :</a:t>
            </a:r>
          </a:p>
        </p:txBody>
      </p:sp>
      <p:sp>
        <p:nvSpPr>
          <p:cNvPr id="323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POUR CRÉER DU LIEN :…"/>
          <p:cNvSpPr txBox="1"/>
          <p:nvPr/>
        </p:nvSpPr>
        <p:spPr>
          <a:xfrm>
            <a:off x="3064700" y="-1525"/>
            <a:ext cx="13111354" cy="3860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POUR CRÉER DU LIEN :</a:t>
            </a:r>
          </a:p>
          <a:p>
            <a:pPr marL="1058333" indent="-1058333">
              <a:buSzPct val="125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PROFS / PROFS</a:t>
            </a:r>
          </a:p>
        </p:txBody>
      </p:sp>
      <p:sp>
        <p:nvSpPr>
          <p:cNvPr id="326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327" name="Rectangle"/>
          <p:cNvSpPr/>
          <p:nvPr/>
        </p:nvSpPr>
        <p:spPr>
          <a:xfrm>
            <a:off x="-3787155" y="1822558"/>
            <a:ext cx="6862317" cy="473711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POUR CRÉER DU LIEN :…"/>
          <p:cNvSpPr txBox="1"/>
          <p:nvPr/>
        </p:nvSpPr>
        <p:spPr>
          <a:xfrm>
            <a:off x="3064700" y="-1524"/>
            <a:ext cx="21588138" cy="6273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POUR CRÉER DU LIEN :</a:t>
            </a:r>
          </a:p>
          <a:p>
            <a:pPr marL="1058333" indent="-1058333">
              <a:buSzPct val="125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PROFS / PROFS</a:t>
            </a:r>
          </a:p>
          <a:p>
            <a:pPr marL="1058333" indent="-1058333">
              <a:buSzPct val="125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ÉLÈVES / PROFS</a:t>
            </a:r>
          </a:p>
          <a:p>
            <a:pPr marL="1058333" indent="-1058333">
              <a:buSzPct val="125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ÉLÈVES / ÉLÈVES-CRÉER un groupe classe</a:t>
            </a:r>
          </a:p>
        </p:txBody>
      </p:sp>
      <p:sp>
        <p:nvSpPr>
          <p:cNvPr id="330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331" name="Rectangle"/>
          <p:cNvSpPr/>
          <p:nvPr/>
        </p:nvSpPr>
        <p:spPr>
          <a:xfrm>
            <a:off x="-3787155" y="2846000"/>
            <a:ext cx="6862317" cy="326569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332" name="Rectangle"/>
          <p:cNvSpPr/>
          <p:nvPr/>
        </p:nvSpPr>
        <p:spPr>
          <a:xfrm>
            <a:off x="-3787155" y="3293745"/>
            <a:ext cx="6862317" cy="326569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3" name="Rectangle"/>
          <p:cNvSpPr/>
          <p:nvPr/>
        </p:nvSpPr>
        <p:spPr>
          <a:xfrm>
            <a:off x="-3787155" y="4197458"/>
            <a:ext cx="6862317" cy="473711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POUR CRÉER DU LIEN :…"/>
          <p:cNvSpPr txBox="1"/>
          <p:nvPr/>
        </p:nvSpPr>
        <p:spPr>
          <a:xfrm>
            <a:off x="3064700" y="-1524"/>
            <a:ext cx="21870586" cy="1109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POUR CRÉER DU LIEN :</a:t>
            </a:r>
          </a:p>
          <a:p>
            <a:pPr marL="1058333" indent="-1058333">
              <a:buSzPct val="125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PROFS / PROFS</a:t>
            </a:r>
          </a:p>
          <a:p>
            <a:pPr marL="1058333" indent="-1058333">
              <a:buSzPct val="125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ÉLÈVES / PROFS</a:t>
            </a:r>
          </a:p>
          <a:p>
            <a:pPr marL="1058333" indent="-1058333">
              <a:buSzPct val="125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ÉLÈVES / ÉLÈVES-CRÉER un groupe classe </a:t>
            </a:r>
          </a:p>
          <a:p>
            <a:pPr marL="1058333" indent="-1058333">
              <a:buSzPct val="125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PROFS / DIFFÉRENTS ACTEURS DE L’ÉTABLISSEMENT</a:t>
            </a:r>
          </a:p>
          <a:p>
            <a:pPr marL="1058333" indent="-1058333">
              <a:buSzPct val="125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ÉLÈVES / DIFFÉRENTS ACTEURS DE L’ÉTABLISSEMENT</a:t>
            </a:r>
          </a:p>
        </p:txBody>
      </p:sp>
      <p:sp>
        <p:nvSpPr>
          <p:cNvPr id="336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337" name="Rectangle"/>
          <p:cNvSpPr/>
          <p:nvPr/>
        </p:nvSpPr>
        <p:spPr>
          <a:xfrm>
            <a:off x="-3683000" y="7712133"/>
            <a:ext cx="6760717" cy="248336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338" name="Rectangle"/>
          <p:cNvSpPr/>
          <p:nvPr/>
        </p:nvSpPr>
        <p:spPr>
          <a:xfrm>
            <a:off x="-3784600" y="8091224"/>
            <a:ext cx="6862317" cy="248336"/>
          </a:xfrm>
          <a:prstGeom prst="rect">
            <a:avLst/>
          </a:prstGeom>
          <a:solidFill>
            <a:srgbClr val="6C6C6C">
              <a:alpha val="50032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POUR CRÉER DU LIEN :…"/>
          <p:cNvSpPr txBox="1"/>
          <p:nvPr/>
        </p:nvSpPr>
        <p:spPr>
          <a:xfrm>
            <a:off x="3064700" y="-1525"/>
            <a:ext cx="21588138" cy="1351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POUR CRÉER DU LIEN :</a:t>
            </a:r>
          </a:p>
          <a:p>
            <a:pPr marL="1058333" indent="-1058333">
              <a:buSzPct val="125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PROFS / PROFS</a:t>
            </a:r>
          </a:p>
          <a:p>
            <a:pPr marL="1058333" indent="-1058333">
              <a:buSzPct val="125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ÉLÈVES / PROFS</a:t>
            </a:r>
          </a:p>
          <a:p>
            <a:pPr marL="1058333" indent="-1058333">
              <a:buSzPct val="125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ÉLÈVES / ÉLÈVES-CRÉER un groupe classe</a:t>
            </a:r>
          </a:p>
          <a:p>
            <a:pPr marL="1058333" indent="-1058333">
              <a:buSzPct val="125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PROFS / DIFFÉRENTS ACTEURS DE L’ÉTABLISSEMENT</a:t>
            </a:r>
          </a:p>
          <a:p>
            <a:pPr marL="1058333" indent="-1058333">
              <a:buSzPct val="125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ÉLÈVES / DIFFÉRENTS ACTEURS DE L’ÉTABLISSEMENT</a:t>
            </a:r>
          </a:p>
          <a:p>
            <a:pPr marL="1058333" indent="-1058333">
              <a:buSzPct val="125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ÉTABLISSEMENTS / STRUCTURES </a:t>
            </a:r>
          </a:p>
          <a:p>
            <a:pPr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CULTURELLES et PARTENAIRES…</a:t>
            </a:r>
          </a:p>
          <a:p>
            <a:pPr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   Etc.</a:t>
            </a:r>
          </a:p>
        </p:txBody>
      </p:sp>
      <p:sp>
        <p:nvSpPr>
          <p:cNvPr id="341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342" name="Rectangle"/>
          <p:cNvSpPr/>
          <p:nvPr/>
        </p:nvSpPr>
        <p:spPr>
          <a:xfrm>
            <a:off x="-3810000" y="10117767"/>
            <a:ext cx="6862317" cy="314068"/>
          </a:xfrm>
          <a:prstGeom prst="rect">
            <a:avLst/>
          </a:prstGeom>
          <a:solidFill>
            <a:srgbClr val="6C6C6C">
              <a:alpha val="50032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43" name="Rectangle"/>
          <p:cNvSpPr/>
          <p:nvPr/>
        </p:nvSpPr>
        <p:spPr>
          <a:xfrm>
            <a:off x="-3810000" y="10524490"/>
            <a:ext cx="6862317" cy="314068"/>
          </a:xfrm>
          <a:prstGeom prst="rect">
            <a:avLst/>
          </a:prstGeom>
          <a:solidFill>
            <a:schemeClr val="accent2">
              <a:hueOff val="195715"/>
              <a:lumOff val="-15294"/>
              <a:alpha val="49954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44" name="Rectangle"/>
          <p:cNvSpPr/>
          <p:nvPr/>
        </p:nvSpPr>
        <p:spPr>
          <a:xfrm>
            <a:off x="-3835400" y="10933321"/>
            <a:ext cx="6862317" cy="314068"/>
          </a:xfrm>
          <a:prstGeom prst="rect">
            <a:avLst/>
          </a:prstGeom>
          <a:solidFill>
            <a:schemeClr val="accent6">
              <a:hueOff val="-119728"/>
              <a:satOff val="5580"/>
              <a:lumOff val="-12961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chemeClr val="accent6">
                    <a:hueOff val="-119728"/>
                    <a:satOff val="5580"/>
                    <a:lumOff val="-12961"/>
                  </a:schemeClr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CRÉER UN LIEN AVEC LE MILIEU PROFESSIONNEL"/>
          <p:cNvSpPr txBox="1"/>
          <p:nvPr/>
        </p:nvSpPr>
        <p:spPr>
          <a:xfrm>
            <a:off x="3068320" y="0"/>
            <a:ext cx="17905096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CRÉER UN LIEN AVEC LE MILIEU PROFESSIONNEL</a:t>
            </a:r>
          </a:p>
        </p:txBody>
      </p:sp>
      <p:sp>
        <p:nvSpPr>
          <p:cNvPr id="347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348" name="Rectangle"/>
          <p:cNvSpPr/>
          <p:nvPr/>
        </p:nvSpPr>
        <p:spPr>
          <a:xfrm>
            <a:off x="-3822700" y="331524"/>
            <a:ext cx="6862317" cy="473711"/>
          </a:xfrm>
          <a:prstGeom prst="rect">
            <a:avLst/>
          </a:prstGeom>
          <a:solidFill>
            <a:srgbClr val="6C6C6C">
              <a:alpha val="50032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49" name="Rectangle"/>
          <p:cNvSpPr/>
          <p:nvPr/>
        </p:nvSpPr>
        <p:spPr>
          <a:xfrm>
            <a:off x="-3822700" y="1460980"/>
            <a:ext cx="6862317" cy="473711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50" name="Rectangle"/>
          <p:cNvSpPr/>
          <p:nvPr/>
        </p:nvSpPr>
        <p:spPr>
          <a:xfrm>
            <a:off x="-3822700" y="897890"/>
            <a:ext cx="6862317" cy="473711"/>
          </a:xfrm>
          <a:prstGeom prst="rect">
            <a:avLst/>
          </a:prstGeom>
          <a:solidFill>
            <a:schemeClr val="accent2">
              <a:hueOff val="195715"/>
              <a:lumOff val="-15294"/>
              <a:alpha val="49954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51" name="Rectangle"/>
          <p:cNvSpPr/>
          <p:nvPr/>
        </p:nvSpPr>
        <p:spPr>
          <a:xfrm>
            <a:off x="-3822700" y="2046505"/>
            <a:ext cx="6862317" cy="473711"/>
          </a:xfrm>
          <a:prstGeom prst="rect">
            <a:avLst/>
          </a:prstGeom>
          <a:solidFill>
            <a:schemeClr val="accent6">
              <a:hueOff val="-119728"/>
              <a:satOff val="5580"/>
              <a:lumOff val="-12961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chemeClr val="accent6">
                    <a:hueOff val="-119728"/>
                    <a:satOff val="5580"/>
                    <a:lumOff val="-12961"/>
                  </a:schemeClr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CRÉER UN LIEN AVEC LE MILIEU PROFESSIONNEL"/>
          <p:cNvSpPr txBox="1"/>
          <p:nvPr/>
        </p:nvSpPr>
        <p:spPr>
          <a:xfrm>
            <a:off x="3068320" y="0"/>
            <a:ext cx="17905096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CRÉER UN LIEN AVEC LE MILIEU PROFESSIONNEL</a:t>
            </a:r>
          </a:p>
        </p:txBody>
      </p:sp>
      <p:sp>
        <p:nvSpPr>
          <p:cNvPr id="354" name="RÉUTILISER, VÉRIFIER LES ACQUIS"/>
          <p:cNvSpPr txBox="1"/>
          <p:nvPr/>
        </p:nvSpPr>
        <p:spPr>
          <a:xfrm>
            <a:off x="3074923" y="2518867"/>
            <a:ext cx="19077814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RÉUTILISER, VÉRIFIER LES ACQUIS</a:t>
            </a:r>
          </a:p>
        </p:txBody>
      </p:sp>
      <p:sp>
        <p:nvSpPr>
          <p:cNvPr id="355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356" name="Rectangle"/>
          <p:cNvSpPr/>
          <p:nvPr/>
        </p:nvSpPr>
        <p:spPr>
          <a:xfrm>
            <a:off x="-3803586" y="2845305"/>
            <a:ext cx="6862317" cy="365364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357" name="Rectangle"/>
          <p:cNvSpPr/>
          <p:nvPr/>
        </p:nvSpPr>
        <p:spPr>
          <a:xfrm>
            <a:off x="-3803586" y="3324696"/>
            <a:ext cx="6862317" cy="365364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CRÉER UN LIEN AVEC LE MILIEU PROFESSIONNEL"/>
          <p:cNvSpPr txBox="1"/>
          <p:nvPr/>
        </p:nvSpPr>
        <p:spPr>
          <a:xfrm>
            <a:off x="3068320" y="0"/>
            <a:ext cx="17905096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CRÉER UN LIEN AVEC LE MILIEU PROFESSIONNEL</a:t>
            </a:r>
          </a:p>
        </p:txBody>
      </p:sp>
      <p:sp>
        <p:nvSpPr>
          <p:cNvPr id="360" name="RÉUTILISER, VÉRIFIER LES ACQUIS"/>
          <p:cNvSpPr txBox="1"/>
          <p:nvPr/>
        </p:nvSpPr>
        <p:spPr>
          <a:xfrm>
            <a:off x="3074923" y="2518867"/>
            <a:ext cx="19077814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RÉUTILISER, VÉRIFIER LES ACQUIS</a:t>
            </a:r>
          </a:p>
        </p:txBody>
      </p:sp>
      <p:sp>
        <p:nvSpPr>
          <p:cNvPr id="361" name="DÉVELOPPER LES COMPÉTENCES…"/>
          <p:cNvSpPr txBox="1"/>
          <p:nvPr/>
        </p:nvSpPr>
        <p:spPr>
          <a:xfrm>
            <a:off x="3070860" y="3673602"/>
            <a:ext cx="19591021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DÉVELOPPER LES COMPÉTENCES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VISÉES DANS LE PARCOURS DE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L’ÉLÈVE. Compétences transversales.</a:t>
            </a:r>
          </a:p>
        </p:txBody>
      </p:sp>
      <p:sp>
        <p:nvSpPr>
          <p:cNvPr id="362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363" name="Rectangle"/>
          <p:cNvSpPr/>
          <p:nvPr/>
        </p:nvSpPr>
        <p:spPr>
          <a:xfrm>
            <a:off x="-3803586" y="4195445"/>
            <a:ext cx="6862317" cy="473711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OMPÉTENCES… OBJECTIFS… POUR……"/>
          <p:cNvSpPr txBox="1"/>
          <p:nvPr/>
        </p:nvSpPr>
        <p:spPr>
          <a:xfrm>
            <a:off x="3222307" y="-407"/>
            <a:ext cx="20885888" cy="1037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COMPÉTENCES… OBJECTIFS… POUR…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- CONVAINCRE, ARGUMENTER, JUSTIFIER, PRÉSENTER… UN PROJET   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- COMMUNIQUER LORS DES DIFFÉRENTES ÉTAPES DE LA DÉMARCHE ET SUR LES TEMPS D’ÉLABORATION.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DE LA GENÈSE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À LA CONSTITUTION 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À LA TRANSMISSION DU/DES DOSSIERS (C.A. RÉGION, ADAGE…)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  <a:p>
            <a:pPr marL="502708" indent="-502708" defTabSz="825500">
              <a:buSzPct val="125000"/>
              <a:buChar char="-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S’ADRESSER AUX DIFFÉRENTS INTERLOCUTEURS DE LA COMMUNAUTÉ ÉDUCATIVE…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ÉQUIPE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DIRECTION, CA,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COMMISSION(S),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ÉLÈVES,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PARENTS…</a:t>
            </a:r>
          </a:p>
          <a:p>
            <a:pPr marL="502708" indent="-502708" defTabSz="825500">
              <a:buSzPct val="125000"/>
              <a:buChar char="-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PENSER À SOIT 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</p:txBody>
      </p:sp>
      <p:sp>
        <p:nvSpPr>
          <p:cNvPr id="129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130" name="Rectangle"/>
          <p:cNvSpPr/>
          <p:nvPr/>
        </p:nvSpPr>
        <p:spPr>
          <a:xfrm>
            <a:off x="1778000" y="5823058"/>
            <a:ext cx="6862317" cy="473711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CRÉER UN LIEN AVEC LE MILIEU PROFESSIONNEL"/>
          <p:cNvSpPr txBox="1"/>
          <p:nvPr/>
        </p:nvSpPr>
        <p:spPr>
          <a:xfrm>
            <a:off x="3068320" y="0"/>
            <a:ext cx="17905096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CRÉER UN LIEN AVEC LE MILIEU PROFESSIONNEL</a:t>
            </a:r>
          </a:p>
        </p:txBody>
      </p:sp>
      <p:sp>
        <p:nvSpPr>
          <p:cNvPr id="366" name="RÉUTILISER, VÉRIFIER LES ACQUIS"/>
          <p:cNvSpPr txBox="1"/>
          <p:nvPr/>
        </p:nvSpPr>
        <p:spPr>
          <a:xfrm>
            <a:off x="3074923" y="2518867"/>
            <a:ext cx="19077814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RÉUTILISER, VÉRIFIER LES ACQUIS</a:t>
            </a:r>
          </a:p>
        </p:txBody>
      </p:sp>
      <p:sp>
        <p:nvSpPr>
          <p:cNvPr id="367" name="DÉVELOPPER LES COMPÉTENCES…"/>
          <p:cNvSpPr txBox="1"/>
          <p:nvPr/>
        </p:nvSpPr>
        <p:spPr>
          <a:xfrm>
            <a:off x="3070860" y="3673602"/>
            <a:ext cx="19591021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DÉVELOPPER LES COMPÉTENCES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VISÉES DANS LE PARCOURS DE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L’ÉLÈVE. Compétences transversales.</a:t>
            </a:r>
          </a:p>
        </p:txBody>
      </p:sp>
      <p:sp>
        <p:nvSpPr>
          <p:cNvPr id="368" name="MAINTENIR UNE ACTIVITÉ CRÉATIVE"/>
          <p:cNvSpPr txBox="1"/>
          <p:nvPr/>
        </p:nvSpPr>
        <p:spPr>
          <a:xfrm>
            <a:off x="3064319" y="7566152"/>
            <a:ext cx="19690462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MAINTENIR UNE ACTIVITÉ CRÉATIVE</a:t>
            </a:r>
          </a:p>
        </p:txBody>
      </p:sp>
      <p:sp>
        <p:nvSpPr>
          <p:cNvPr id="369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370" name="Rectangle"/>
          <p:cNvSpPr/>
          <p:nvPr/>
        </p:nvSpPr>
        <p:spPr>
          <a:xfrm>
            <a:off x="-3784600" y="8049895"/>
            <a:ext cx="6862317" cy="473711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CRÉER UN LIEN AVEC LE MILIEU PROFESSIONNEL"/>
          <p:cNvSpPr txBox="1"/>
          <p:nvPr/>
        </p:nvSpPr>
        <p:spPr>
          <a:xfrm>
            <a:off x="3081020" y="0"/>
            <a:ext cx="17905096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CRÉER UN LIEN AVEC LE MILIEU PROFESSIONNEL</a:t>
            </a:r>
          </a:p>
        </p:txBody>
      </p:sp>
      <p:sp>
        <p:nvSpPr>
          <p:cNvPr id="373" name="RÉUTILISER, VÉRIFIER LES ACQUIS"/>
          <p:cNvSpPr txBox="1"/>
          <p:nvPr/>
        </p:nvSpPr>
        <p:spPr>
          <a:xfrm>
            <a:off x="3087623" y="2518867"/>
            <a:ext cx="19077814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RÉUTILISER, VÉRIFIER LES ACQUIS</a:t>
            </a:r>
          </a:p>
        </p:txBody>
      </p:sp>
      <p:sp>
        <p:nvSpPr>
          <p:cNvPr id="374" name="DÉVELOPPER LES COMPÉTENCES…"/>
          <p:cNvSpPr txBox="1"/>
          <p:nvPr/>
        </p:nvSpPr>
        <p:spPr>
          <a:xfrm>
            <a:off x="3083560" y="3673602"/>
            <a:ext cx="19591021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DÉVELOPPER LES COMPÉTENCES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VISÉES DANS LE PARCOURS DE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L’ÉLÈVE. Compétences transversales.</a:t>
            </a:r>
          </a:p>
        </p:txBody>
      </p:sp>
      <p:sp>
        <p:nvSpPr>
          <p:cNvPr id="375" name="MAINTENIR UNE ACTIVITÉ CRÉATIVE"/>
          <p:cNvSpPr txBox="1"/>
          <p:nvPr/>
        </p:nvSpPr>
        <p:spPr>
          <a:xfrm>
            <a:off x="3077019" y="7566152"/>
            <a:ext cx="19690462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MAINTENIR UNE ACTIVITÉ CRÉATIVE</a:t>
            </a:r>
          </a:p>
        </p:txBody>
      </p:sp>
      <p:sp>
        <p:nvSpPr>
          <p:cNvPr id="376" name="MAINTENIR UN DYNAMISME DANS…"/>
          <p:cNvSpPr txBox="1"/>
          <p:nvPr/>
        </p:nvSpPr>
        <p:spPr>
          <a:xfrm>
            <a:off x="3071050" y="8709152"/>
            <a:ext cx="19418428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MAINTENIR UN DYNAMISME DANS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LA DURÉE DONNER UN RYTHME,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UNE CADENCE</a:t>
            </a:r>
          </a:p>
        </p:txBody>
      </p:sp>
      <p:sp>
        <p:nvSpPr>
          <p:cNvPr id="377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378" name="Rectangle"/>
          <p:cNvSpPr/>
          <p:nvPr/>
        </p:nvSpPr>
        <p:spPr>
          <a:xfrm>
            <a:off x="-3771900" y="9056201"/>
            <a:ext cx="6862317" cy="339369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379" name="Rectangle"/>
          <p:cNvSpPr/>
          <p:nvPr/>
        </p:nvSpPr>
        <p:spPr>
          <a:xfrm>
            <a:off x="-3771900" y="9490928"/>
            <a:ext cx="6862317" cy="339369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EXTERNALISER L’ENSEIGNEMENT…"/>
          <p:cNvSpPr txBox="1"/>
          <p:nvPr/>
        </p:nvSpPr>
        <p:spPr>
          <a:xfrm>
            <a:off x="3067050" y="-50800"/>
            <a:ext cx="18697194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97534" indent="-597534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EXTERNALISER L’ENSEIGNEMENT</a:t>
            </a:r>
          </a:p>
          <a:p>
            <a:pPr marL="597534" indent="-597534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(Cours - Apprendre partout)</a:t>
            </a:r>
          </a:p>
        </p:txBody>
      </p:sp>
      <p:sp>
        <p:nvSpPr>
          <p:cNvPr id="382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383" name="Rectangle"/>
          <p:cNvSpPr/>
          <p:nvPr/>
        </p:nvSpPr>
        <p:spPr>
          <a:xfrm>
            <a:off x="-3784600" y="285558"/>
            <a:ext cx="6862317" cy="357625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84" name="Rectangle"/>
          <p:cNvSpPr/>
          <p:nvPr/>
        </p:nvSpPr>
        <p:spPr>
          <a:xfrm>
            <a:off x="-3784600" y="747921"/>
            <a:ext cx="6862317" cy="357625"/>
          </a:xfrm>
          <a:prstGeom prst="rect">
            <a:avLst/>
          </a:prstGeom>
          <a:solidFill>
            <a:schemeClr val="accent6">
              <a:hueOff val="-119728"/>
              <a:satOff val="5580"/>
              <a:lumOff val="-12961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chemeClr val="accent6">
                    <a:hueOff val="-119728"/>
                    <a:satOff val="5580"/>
                    <a:lumOff val="-12961"/>
                  </a:schemeClr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MUTUALISATION…"/>
          <p:cNvSpPr txBox="1"/>
          <p:nvPr>
            <p:ph type="subTitle" sz="half" idx="1"/>
          </p:nvPr>
        </p:nvSpPr>
        <p:spPr>
          <a:xfrm>
            <a:off x="3060700" y="2692400"/>
            <a:ext cx="20828000" cy="5071021"/>
          </a:xfrm>
          <a:prstGeom prst="rect">
            <a:avLst/>
          </a:prstGeom>
        </p:spPr>
        <p:txBody>
          <a:bodyPr/>
          <a:lstStyle/>
          <a:p>
            <a:pPr marL="1058333" indent="-1058333" algn="l" defTabSz="457200">
              <a:buSzPct val="125000"/>
              <a:buChar char="•"/>
              <a:defRPr sz="8000"/>
            </a:pPr>
            <a:r>
              <a:t>MUTUALISATION</a:t>
            </a:r>
          </a:p>
          <a:p>
            <a:pPr marL="1058333" indent="-1058333" algn="l" defTabSz="457200">
              <a:buSzPct val="125000"/>
              <a:buChar char="•"/>
              <a:defRPr sz="8000"/>
            </a:pPr>
            <a:r>
              <a:t>CO CONSTRUCTION DE CONNAISSANCES</a:t>
            </a:r>
          </a:p>
          <a:p>
            <a:pPr marL="1058333" indent="-1058333" algn="l" defTabSz="457200">
              <a:buSzPct val="125000"/>
              <a:buChar char="•"/>
              <a:defRPr sz="8000"/>
            </a:pPr>
            <a:r>
              <a:t>COLLABORATION</a:t>
            </a:r>
          </a:p>
        </p:txBody>
      </p:sp>
      <p:sp>
        <p:nvSpPr>
          <p:cNvPr id="387" name="EXTERNALISER L’ENSEIGNEMENT…"/>
          <p:cNvSpPr txBox="1"/>
          <p:nvPr/>
        </p:nvSpPr>
        <p:spPr>
          <a:xfrm>
            <a:off x="3067050" y="-50800"/>
            <a:ext cx="18697194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97534" indent="-597534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EXTERNALISER L’ENSEIGNEMENT</a:t>
            </a:r>
          </a:p>
          <a:p>
            <a:pPr marL="597534" indent="-597534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(Cours - Apprendre partout)</a:t>
            </a:r>
          </a:p>
        </p:txBody>
      </p:sp>
      <p:sp>
        <p:nvSpPr>
          <p:cNvPr id="388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389" name="Rectangle"/>
          <p:cNvSpPr/>
          <p:nvPr/>
        </p:nvSpPr>
        <p:spPr>
          <a:xfrm>
            <a:off x="-3797300" y="3113305"/>
            <a:ext cx="6862317" cy="473711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390" name="Rectangle"/>
          <p:cNvSpPr/>
          <p:nvPr/>
        </p:nvSpPr>
        <p:spPr>
          <a:xfrm>
            <a:off x="-3797300" y="4347845"/>
            <a:ext cx="6862317" cy="473711"/>
          </a:xfrm>
          <a:prstGeom prst="rect">
            <a:avLst/>
          </a:prstGeom>
          <a:solidFill>
            <a:srgbClr val="6C6C6C">
              <a:alpha val="50032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91" name="Rectangle"/>
          <p:cNvSpPr/>
          <p:nvPr/>
        </p:nvSpPr>
        <p:spPr>
          <a:xfrm>
            <a:off x="-3797300" y="5513605"/>
            <a:ext cx="6862317" cy="473711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392" name="Rectangle"/>
          <p:cNvSpPr/>
          <p:nvPr/>
        </p:nvSpPr>
        <p:spPr>
          <a:xfrm>
            <a:off x="-3797300" y="6748144"/>
            <a:ext cx="6862317" cy="473711"/>
          </a:xfrm>
          <a:prstGeom prst="rect">
            <a:avLst/>
          </a:prstGeom>
          <a:solidFill>
            <a:srgbClr val="6C6C6C">
              <a:alpha val="50032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MUTUALISATION…"/>
          <p:cNvSpPr txBox="1"/>
          <p:nvPr>
            <p:ph type="subTitle" sz="half" idx="1"/>
          </p:nvPr>
        </p:nvSpPr>
        <p:spPr>
          <a:xfrm>
            <a:off x="3060700" y="2692400"/>
            <a:ext cx="20828000" cy="5071021"/>
          </a:xfrm>
          <a:prstGeom prst="rect">
            <a:avLst/>
          </a:prstGeom>
        </p:spPr>
        <p:txBody>
          <a:bodyPr/>
          <a:lstStyle/>
          <a:p>
            <a:pPr marL="1058333" indent="-1058333" algn="l" defTabSz="457200">
              <a:buSzPct val="125000"/>
              <a:buChar char="•"/>
              <a:defRPr sz="8000"/>
            </a:pPr>
            <a:r>
              <a:t>MUTUALISATION</a:t>
            </a:r>
          </a:p>
          <a:p>
            <a:pPr marL="1058333" indent="-1058333" algn="l" defTabSz="457200">
              <a:buSzPct val="125000"/>
              <a:buChar char="•"/>
              <a:defRPr sz="8000"/>
            </a:pPr>
            <a:r>
              <a:t>CO CONSTRUCTION DE CONNAISSANCES</a:t>
            </a:r>
          </a:p>
          <a:p>
            <a:pPr marL="1058333" indent="-1058333" algn="l" defTabSz="457200">
              <a:buSzPct val="125000"/>
              <a:buChar char="•"/>
              <a:defRPr sz="8000"/>
            </a:pPr>
            <a:r>
              <a:t>COLLABORATION</a:t>
            </a:r>
          </a:p>
        </p:txBody>
      </p:sp>
      <p:sp>
        <p:nvSpPr>
          <p:cNvPr id="395" name="S’AFFIRMER"/>
          <p:cNvSpPr txBox="1"/>
          <p:nvPr/>
        </p:nvSpPr>
        <p:spPr>
          <a:xfrm>
            <a:off x="2774886" y="7509002"/>
            <a:ext cx="7416928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 S’AFFIRMER</a:t>
            </a:r>
          </a:p>
        </p:txBody>
      </p:sp>
      <p:sp>
        <p:nvSpPr>
          <p:cNvPr id="396" name="EXTERNALISER L’ENSEIGNEMENT…"/>
          <p:cNvSpPr txBox="1"/>
          <p:nvPr/>
        </p:nvSpPr>
        <p:spPr>
          <a:xfrm>
            <a:off x="3067050" y="-50800"/>
            <a:ext cx="18697194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97534" indent="-597534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EXTERNALISER L’ENSEIGNEMENT</a:t>
            </a:r>
          </a:p>
          <a:p>
            <a:pPr marL="597534" indent="-597534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(Cours - Apprendre partout)</a:t>
            </a:r>
          </a:p>
        </p:txBody>
      </p:sp>
      <p:sp>
        <p:nvSpPr>
          <p:cNvPr id="397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398" name="Rectangle"/>
          <p:cNvSpPr/>
          <p:nvPr/>
        </p:nvSpPr>
        <p:spPr>
          <a:xfrm>
            <a:off x="-3797300" y="7813039"/>
            <a:ext cx="6862317" cy="350184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99" name="Rectangle"/>
          <p:cNvSpPr/>
          <p:nvPr/>
        </p:nvSpPr>
        <p:spPr>
          <a:xfrm>
            <a:off x="-3797300" y="8297969"/>
            <a:ext cx="6862317" cy="350184"/>
          </a:xfrm>
          <a:prstGeom prst="rect">
            <a:avLst/>
          </a:prstGeom>
          <a:solidFill>
            <a:schemeClr val="accent6">
              <a:hueOff val="-119728"/>
              <a:satOff val="5580"/>
              <a:lumOff val="-12961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chemeClr val="accent6">
                    <a:hueOff val="-119728"/>
                    <a:satOff val="5580"/>
                    <a:lumOff val="-12961"/>
                  </a:schemeClr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MUTUALISATION…"/>
          <p:cNvSpPr txBox="1"/>
          <p:nvPr>
            <p:ph type="subTitle" sz="half" idx="1"/>
          </p:nvPr>
        </p:nvSpPr>
        <p:spPr>
          <a:xfrm>
            <a:off x="3048000" y="2692400"/>
            <a:ext cx="20828000" cy="5071021"/>
          </a:xfrm>
          <a:prstGeom prst="rect">
            <a:avLst/>
          </a:prstGeom>
        </p:spPr>
        <p:txBody>
          <a:bodyPr/>
          <a:lstStyle/>
          <a:p>
            <a:pPr marL="1058333" indent="-1058333" algn="l" defTabSz="457200">
              <a:buSzPct val="125000"/>
              <a:buChar char="•"/>
              <a:defRPr sz="8000"/>
            </a:pPr>
            <a:r>
              <a:t>MUTUALISATION</a:t>
            </a:r>
          </a:p>
          <a:p>
            <a:pPr marL="1058333" indent="-1058333" algn="l" defTabSz="457200">
              <a:buSzPct val="125000"/>
              <a:buChar char="•"/>
              <a:defRPr sz="8000"/>
            </a:pPr>
            <a:r>
              <a:t>CO CONSTRUCTION DE CONNAISSANCES</a:t>
            </a:r>
          </a:p>
          <a:p>
            <a:pPr marL="1058333" indent="-1058333" algn="l" defTabSz="457200">
              <a:buSzPct val="125000"/>
              <a:buChar char="•"/>
              <a:defRPr sz="8000"/>
            </a:pPr>
            <a:r>
              <a:t>COLLABORATION</a:t>
            </a:r>
          </a:p>
        </p:txBody>
      </p:sp>
      <p:sp>
        <p:nvSpPr>
          <p:cNvPr id="402" name="S’AFFIRMER"/>
          <p:cNvSpPr txBox="1"/>
          <p:nvPr/>
        </p:nvSpPr>
        <p:spPr>
          <a:xfrm>
            <a:off x="2762186" y="7509002"/>
            <a:ext cx="7416928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 S’AFFIRMER</a:t>
            </a:r>
          </a:p>
        </p:txBody>
      </p:sp>
      <p:sp>
        <p:nvSpPr>
          <p:cNvPr id="403" name="EXTERNALISER L’ENSEIGNEMENT…"/>
          <p:cNvSpPr txBox="1"/>
          <p:nvPr/>
        </p:nvSpPr>
        <p:spPr>
          <a:xfrm>
            <a:off x="3054350" y="-50800"/>
            <a:ext cx="18697194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97534" indent="-597534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EXTERNALISER L’ENSEIGNEMENT</a:t>
            </a:r>
          </a:p>
          <a:p>
            <a:pPr marL="597534" indent="-597534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(Cours - Apprendre partout)</a:t>
            </a:r>
          </a:p>
        </p:txBody>
      </p:sp>
      <p:sp>
        <p:nvSpPr>
          <p:cNvPr id="404" name="SE DÉPASSER"/>
          <p:cNvSpPr txBox="1"/>
          <p:nvPr/>
        </p:nvSpPr>
        <p:spPr>
          <a:xfrm>
            <a:off x="2762250" y="8652426"/>
            <a:ext cx="8369046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167004" indent="-167004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 SE DÉPASSER</a:t>
            </a:r>
          </a:p>
        </p:txBody>
      </p:sp>
      <p:sp>
        <p:nvSpPr>
          <p:cNvPr id="405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406" name="Rectangle"/>
          <p:cNvSpPr/>
          <p:nvPr/>
        </p:nvSpPr>
        <p:spPr>
          <a:xfrm>
            <a:off x="-3797300" y="8930639"/>
            <a:ext cx="6862317" cy="350184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7" name="Rectangle"/>
          <p:cNvSpPr/>
          <p:nvPr/>
        </p:nvSpPr>
        <p:spPr>
          <a:xfrm>
            <a:off x="-3797300" y="9390169"/>
            <a:ext cx="6862317" cy="350184"/>
          </a:xfrm>
          <a:prstGeom prst="rect">
            <a:avLst/>
          </a:prstGeom>
          <a:solidFill>
            <a:schemeClr val="accent6">
              <a:hueOff val="-119728"/>
              <a:satOff val="5580"/>
              <a:lumOff val="-12961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chemeClr val="accent6">
                    <a:hueOff val="-119728"/>
                    <a:satOff val="5580"/>
                    <a:lumOff val="-12961"/>
                  </a:schemeClr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MUTUALISATION…"/>
          <p:cNvSpPr txBox="1"/>
          <p:nvPr>
            <p:ph type="subTitle" sz="half" idx="1"/>
          </p:nvPr>
        </p:nvSpPr>
        <p:spPr>
          <a:xfrm>
            <a:off x="3060700" y="2692400"/>
            <a:ext cx="20828000" cy="5071021"/>
          </a:xfrm>
          <a:prstGeom prst="rect">
            <a:avLst/>
          </a:prstGeom>
        </p:spPr>
        <p:txBody>
          <a:bodyPr/>
          <a:lstStyle/>
          <a:p>
            <a:pPr marL="1058333" indent="-1058333" algn="l" defTabSz="457200">
              <a:buSzPct val="125000"/>
              <a:buChar char="•"/>
              <a:defRPr sz="8000"/>
            </a:pPr>
            <a:r>
              <a:t>MUTUALISATION</a:t>
            </a:r>
          </a:p>
          <a:p>
            <a:pPr marL="1058333" indent="-1058333" algn="l" defTabSz="457200">
              <a:buSzPct val="125000"/>
              <a:buChar char="•"/>
              <a:defRPr sz="8000"/>
            </a:pPr>
            <a:r>
              <a:t>CO CONSTRUCTION DE CONNAISSANCES</a:t>
            </a:r>
          </a:p>
          <a:p>
            <a:pPr marL="1058333" indent="-1058333" algn="l" defTabSz="457200">
              <a:buSzPct val="125000"/>
              <a:buChar char="•"/>
              <a:defRPr sz="8000"/>
            </a:pPr>
            <a:r>
              <a:t>COLLABORATION</a:t>
            </a:r>
          </a:p>
        </p:txBody>
      </p:sp>
      <p:sp>
        <p:nvSpPr>
          <p:cNvPr id="410" name="S’AFFIRMER"/>
          <p:cNvSpPr txBox="1"/>
          <p:nvPr/>
        </p:nvSpPr>
        <p:spPr>
          <a:xfrm>
            <a:off x="2774886" y="7509002"/>
            <a:ext cx="7416928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 S’AFFIRMER</a:t>
            </a:r>
          </a:p>
        </p:txBody>
      </p:sp>
      <p:sp>
        <p:nvSpPr>
          <p:cNvPr id="411" name="EXTERNALISER L’ENSEIGNEMENT…"/>
          <p:cNvSpPr txBox="1"/>
          <p:nvPr/>
        </p:nvSpPr>
        <p:spPr>
          <a:xfrm>
            <a:off x="3067050" y="-50800"/>
            <a:ext cx="18697194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97534" indent="-597534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EXTERNALISER L’ENSEIGNEMENT</a:t>
            </a:r>
          </a:p>
          <a:p>
            <a:pPr marL="597534" indent="-597534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(Cours - Apprendre partout)</a:t>
            </a:r>
          </a:p>
        </p:txBody>
      </p:sp>
      <p:sp>
        <p:nvSpPr>
          <p:cNvPr id="412" name="SE DÉPASSER"/>
          <p:cNvSpPr txBox="1"/>
          <p:nvPr/>
        </p:nvSpPr>
        <p:spPr>
          <a:xfrm>
            <a:off x="2774950" y="8652426"/>
            <a:ext cx="8369046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167004" indent="-167004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 SE DÉPASSER</a:t>
            </a:r>
          </a:p>
        </p:txBody>
      </p:sp>
      <p:sp>
        <p:nvSpPr>
          <p:cNvPr id="413" name="AIDER L’ÉLÈVE À PRENDRE…"/>
          <p:cNvSpPr txBox="1"/>
          <p:nvPr/>
        </p:nvSpPr>
        <p:spPr>
          <a:xfrm>
            <a:off x="3075635" y="9802317"/>
            <a:ext cx="18696052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AIDER L’ÉLÈVE À PRENDRE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CONSCIENCE EN SES CAPACITÉS</a:t>
            </a:r>
          </a:p>
        </p:txBody>
      </p:sp>
      <p:sp>
        <p:nvSpPr>
          <p:cNvPr id="414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415" name="Rectangle"/>
          <p:cNvSpPr/>
          <p:nvPr/>
        </p:nvSpPr>
        <p:spPr>
          <a:xfrm>
            <a:off x="-3822700" y="10137139"/>
            <a:ext cx="6862317" cy="350184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6" name="Rectangle"/>
          <p:cNvSpPr/>
          <p:nvPr/>
        </p:nvSpPr>
        <p:spPr>
          <a:xfrm>
            <a:off x="-3822700" y="10596669"/>
            <a:ext cx="6862317" cy="350184"/>
          </a:xfrm>
          <a:prstGeom prst="rect">
            <a:avLst/>
          </a:prstGeom>
          <a:solidFill>
            <a:schemeClr val="accent6">
              <a:hueOff val="-119728"/>
              <a:satOff val="5580"/>
              <a:lumOff val="-12961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chemeClr val="accent6">
                    <a:hueOff val="-119728"/>
                    <a:satOff val="5580"/>
                    <a:lumOff val="-12961"/>
                  </a:schemeClr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ÉLÈVES = ACTEURS (rêveur…),…"/>
          <p:cNvSpPr txBox="1"/>
          <p:nvPr/>
        </p:nvSpPr>
        <p:spPr>
          <a:xfrm>
            <a:off x="3073019" y="0"/>
            <a:ext cx="31121686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ÉLÈVES = ACTEURS (rêveur…),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MODIFIER LES POSTURES</a:t>
            </a:r>
          </a:p>
        </p:txBody>
      </p:sp>
      <p:sp>
        <p:nvSpPr>
          <p:cNvPr id="419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420" name="Rectangle"/>
          <p:cNvSpPr/>
          <p:nvPr/>
        </p:nvSpPr>
        <p:spPr>
          <a:xfrm>
            <a:off x="-3810000" y="370839"/>
            <a:ext cx="6862317" cy="350184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21" name="Rectangle"/>
          <p:cNvSpPr/>
          <p:nvPr/>
        </p:nvSpPr>
        <p:spPr>
          <a:xfrm>
            <a:off x="-3810000" y="830369"/>
            <a:ext cx="6862317" cy="350184"/>
          </a:xfrm>
          <a:prstGeom prst="rect">
            <a:avLst/>
          </a:prstGeom>
          <a:solidFill>
            <a:schemeClr val="accent6">
              <a:hueOff val="-119728"/>
              <a:satOff val="5580"/>
              <a:lumOff val="-12961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chemeClr val="accent6">
                    <a:hueOff val="-119728"/>
                    <a:satOff val="5580"/>
                    <a:lumOff val="-12961"/>
                  </a:schemeClr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22" name="Rectangle"/>
          <p:cNvSpPr/>
          <p:nvPr/>
        </p:nvSpPr>
        <p:spPr>
          <a:xfrm>
            <a:off x="-3810000" y="1730926"/>
            <a:ext cx="6862317" cy="350184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423" name="Rectangle"/>
          <p:cNvSpPr/>
          <p:nvPr/>
        </p:nvSpPr>
        <p:spPr>
          <a:xfrm>
            <a:off x="-3810000" y="2190456"/>
            <a:ext cx="6862317" cy="350184"/>
          </a:xfrm>
          <a:prstGeom prst="rect">
            <a:avLst/>
          </a:prstGeom>
          <a:solidFill>
            <a:srgbClr val="6C6C6C">
              <a:alpha val="50032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ÉLÈVES = ÉLÈVES = ACTEURS (rêveur…), MODIFIER MODIFIER LES POSTURES"/>
          <p:cNvSpPr txBox="1"/>
          <p:nvPr/>
        </p:nvSpPr>
        <p:spPr>
          <a:xfrm>
            <a:off x="3073019" y="0"/>
            <a:ext cx="31121686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ÉLÈVES = ÉLÈVES = ACTEURS (rêveur…), MODIFIER MODIFIER LES POSTURES</a:t>
            </a:r>
          </a:p>
        </p:txBody>
      </p:sp>
      <p:sp>
        <p:nvSpPr>
          <p:cNvPr id="426" name="S’ENTRAIDER"/>
          <p:cNvSpPr txBox="1"/>
          <p:nvPr/>
        </p:nvSpPr>
        <p:spPr>
          <a:xfrm>
            <a:off x="3084512" y="2517901"/>
            <a:ext cx="7458076" cy="14411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S’ENTRAIDER</a:t>
            </a:r>
          </a:p>
        </p:txBody>
      </p:sp>
      <p:sp>
        <p:nvSpPr>
          <p:cNvPr id="427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428" name="Rectangle"/>
          <p:cNvSpPr/>
          <p:nvPr/>
        </p:nvSpPr>
        <p:spPr>
          <a:xfrm>
            <a:off x="-3810000" y="2833643"/>
            <a:ext cx="6862317" cy="350184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29" name="Rectangle"/>
          <p:cNvSpPr/>
          <p:nvPr/>
        </p:nvSpPr>
        <p:spPr>
          <a:xfrm>
            <a:off x="-3810000" y="3293173"/>
            <a:ext cx="6862317" cy="350184"/>
          </a:xfrm>
          <a:prstGeom prst="rect">
            <a:avLst/>
          </a:prstGeom>
          <a:solidFill>
            <a:schemeClr val="accent6">
              <a:hueOff val="-119728"/>
              <a:satOff val="5580"/>
              <a:lumOff val="-12961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chemeClr val="accent6">
                    <a:hueOff val="-119728"/>
                    <a:satOff val="5580"/>
                    <a:lumOff val="-12961"/>
                  </a:schemeClr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ÉLÈVES = ÉLÈVES = ACTEURS (rêveur…), MODIFIER MODIFIER LES POSTURES"/>
          <p:cNvSpPr txBox="1"/>
          <p:nvPr/>
        </p:nvSpPr>
        <p:spPr>
          <a:xfrm>
            <a:off x="3073019" y="0"/>
            <a:ext cx="31121686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ÉLÈVES = ÉLÈVES = ACTEURS (rêveur…), MODIFIER MODIFIER LES POSTURES</a:t>
            </a:r>
          </a:p>
        </p:txBody>
      </p:sp>
      <p:sp>
        <p:nvSpPr>
          <p:cNvPr id="432" name="S’ENTRAIDER"/>
          <p:cNvSpPr txBox="1"/>
          <p:nvPr/>
        </p:nvSpPr>
        <p:spPr>
          <a:xfrm>
            <a:off x="3084512" y="2517901"/>
            <a:ext cx="7458076" cy="14411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S’ENTRAIDER</a:t>
            </a:r>
          </a:p>
        </p:txBody>
      </p:sp>
      <p:sp>
        <p:nvSpPr>
          <p:cNvPr id="433" name="VARIER LES SITUATIONS D’APPRENTISSAGES"/>
          <p:cNvSpPr txBox="1"/>
          <p:nvPr/>
        </p:nvSpPr>
        <p:spPr>
          <a:xfrm>
            <a:off x="3060700" y="3673601"/>
            <a:ext cx="24508767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VARIER LES SITUATIONS D’APPRENTISSAGES</a:t>
            </a:r>
          </a:p>
        </p:txBody>
      </p:sp>
      <p:sp>
        <p:nvSpPr>
          <p:cNvPr id="434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435" name="Rectangle"/>
          <p:cNvSpPr/>
          <p:nvPr/>
        </p:nvSpPr>
        <p:spPr>
          <a:xfrm>
            <a:off x="-3848100" y="4037865"/>
            <a:ext cx="6862317" cy="379304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436" name="Rectangle"/>
          <p:cNvSpPr/>
          <p:nvPr/>
        </p:nvSpPr>
        <p:spPr>
          <a:xfrm>
            <a:off x="-3848100" y="4523077"/>
            <a:ext cx="6862317" cy="290305"/>
          </a:xfrm>
          <a:prstGeom prst="rect">
            <a:avLst/>
          </a:prstGeom>
          <a:solidFill>
            <a:schemeClr val="accent2">
              <a:hueOff val="195715"/>
              <a:lumOff val="-15294"/>
              <a:alpha val="49954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OMPÉTENCES… OBJECTIFS… POUR……"/>
          <p:cNvSpPr txBox="1"/>
          <p:nvPr/>
        </p:nvSpPr>
        <p:spPr>
          <a:xfrm>
            <a:off x="3222307" y="-407"/>
            <a:ext cx="20885888" cy="1094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COMPÉTENCES… OBJECTIFS… POUR…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- CONVAINCRE, ARGUMENTER, JUSTIFIER, PRÉSENTER… UN PROJET   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- COMMUNIQUER LORS DES DIFFÉRENTES ÉTAPES DE LA DÉMARCHE ET SUR LES TEMPS D’ÉLABORATION.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DE LA GENÈSE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À LA CONSTITUTION 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À LA TRANSMISSION DU/DES DOSSIERS (C.A. RÉGION, ADAGE…)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  <a:p>
            <a:pPr marL="502708" indent="-502708" defTabSz="825500">
              <a:buSzPct val="125000"/>
              <a:buChar char="-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S’ADRESSER AUX DIFFÉRENTS INTERLOCUTEURS DE LA COMMUNAUTÉ ÉDUCATIVE…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ÉQUIPE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DIRECTION, CA,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COMMISSION(S),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ÉLÈVES,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PARENTS…</a:t>
            </a:r>
          </a:p>
          <a:p>
            <a:pPr marL="502708" indent="-502708" defTabSz="825500">
              <a:buSzPct val="125000"/>
              <a:buChar char="-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PENSER À SOIT 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</p:txBody>
      </p:sp>
      <p:sp>
        <p:nvSpPr>
          <p:cNvPr id="133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134" name="Rectangle"/>
          <p:cNvSpPr/>
          <p:nvPr/>
        </p:nvSpPr>
        <p:spPr>
          <a:xfrm>
            <a:off x="1778000" y="5823058"/>
            <a:ext cx="6862317" cy="473711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135" name="Rectangle"/>
          <p:cNvSpPr/>
          <p:nvPr/>
        </p:nvSpPr>
        <p:spPr>
          <a:xfrm>
            <a:off x="1778000" y="6402124"/>
            <a:ext cx="6862317" cy="473711"/>
          </a:xfrm>
          <a:prstGeom prst="rect">
            <a:avLst/>
          </a:prstGeom>
          <a:solidFill>
            <a:srgbClr val="6C6C6C">
              <a:alpha val="50032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ÉLÈVES = ÉLÈVES = ACTEURS (rêveur…), MODIFIER MODIFIER LES POSTURES"/>
          <p:cNvSpPr txBox="1"/>
          <p:nvPr/>
        </p:nvSpPr>
        <p:spPr>
          <a:xfrm>
            <a:off x="3073019" y="0"/>
            <a:ext cx="31121686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ÉLÈVES = ÉLÈVES = ACTEURS (rêveur…), MODIFIER MODIFIER LES POSTURES</a:t>
            </a:r>
          </a:p>
        </p:txBody>
      </p:sp>
      <p:sp>
        <p:nvSpPr>
          <p:cNvPr id="439" name="S’ENTRAIDER"/>
          <p:cNvSpPr txBox="1"/>
          <p:nvPr/>
        </p:nvSpPr>
        <p:spPr>
          <a:xfrm>
            <a:off x="3084512" y="2517901"/>
            <a:ext cx="7458076" cy="14411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S’ENTRAIDER</a:t>
            </a:r>
          </a:p>
        </p:txBody>
      </p:sp>
      <p:sp>
        <p:nvSpPr>
          <p:cNvPr id="440" name="VARIER LES SITUATIONS D’APPRENTISSAGES"/>
          <p:cNvSpPr txBox="1"/>
          <p:nvPr/>
        </p:nvSpPr>
        <p:spPr>
          <a:xfrm>
            <a:off x="3060700" y="3673601"/>
            <a:ext cx="24508767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VARIER LES SITUATIONS D’APPRENTISSAGES</a:t>
            </a:r>
          </a:p>
        </p:txBody>
      </p:sp>
      <p:sp>
        <p:nvSpPr>
          <p:cNvPr id="441" name="DONNER DU SENS (aux disciplines, aux pratiques…)"/>
          <p:cNvSpPr txBox="1"/>
          <p:nvPr/>
        </p:nvSpPr>
        <p:spPr>
          <a:xfrm>
            <a:off x="3062478" y="6188201"/>
            <a:ext cx="21134071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DONNER DU SENS (aux disciplines, aux pratiques…)</a:t>
            </a:r>
          </a:p>
        </p:txBody>
      </p:sp>
      <p:sp>
        <p:nvSpPr>
          <p:cNvPr id="442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443" name="Rectangle"/>
          <p:cNvSpPr/>
          <p:nvPr/>
        </p:nvSpPr>
        <p:spPr>
          <a:xfrm>
            <a:off x="-3784600" y="6543039"/>
            <a:ext cx="6862317" cy="350184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4" name="Rectangle"/>
          <p:cNvSpPr/>
          <p:nvPr/>
        </p:nvSpPr>
        <p:spPr>
          <a:xfrm>
            <a:off x="-3784600" y="7002569"/>
            <a:ext cx="6862317" cy="350184"/>
          </a:xfrm>
          <a:prstGeom prst="rect">
            <a:avLst/>
          </a:prstGeom>
          <a:solidFill>
            <a:schemeClr val="accent6">
              <a:hueOff val="-119728"/>
              <a:satOff val="5580"/>
              <a:lumOff val="-12961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chemeClr val="accent6">
                    <a:hueOff val="-119728"/>
                    <a:satOff val="5580"/>
                    <a:lumOff val="-12961"/>
                  </a:schemeClr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ÉLÈVES = ÉLÈVES = ACTEURS (rêveur…), MODIFIER MODIFIER LES POSTURES"/>
          <p:cNvSpPr txBox="1"/>
          <p:nvPr/>
        </p:nvSpPr>
        <p:spPr>
          <a:xfrm>
            <a:off x="3073019" y="0"/>
            <a:ext cx="31121686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ÉLÈVES = ÉLÈVES = ACTEURS (rêveur…), MODIFIER MODIFIER LES POSTURES</a:t>
            </a:r>
          </a:p>
        </p:txBody>
      </p:sp>
      <p:sp>
        <p:nvSpPr>
          <p:cNvPr id="447" name="S’ENTRAIDER"/>
          <p:cNvSpPr txBox="1"/>
          <p:nvPr/>
        </p:nvSpPr>
        <p:spPr>
          <a:xfrm>
            <a:off x="3084512" y="2517901"/>
            <a:ext cx="7458076" cy="14411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S’ENTRAIDER</a:t>
            </a:r>
          </a:p>
        </p:txBody>
      </p:sp>
      <p:sp>
        <p:nvSpPr>
          <p:cNvPr id="448" name="VARIER LES SITUATIONS D’APPRENTISSAGES"/>
          <p:cNvSpPr txBox="1"/>
          <p:nvPr/>
        </p:nvSpPr>
        <p:spPr>
          <a:xfrm>
            <a:off x="3060700" y="3673601"/>
            <a:ext cx="24508767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VARIER LES SITUATIONS D’APPRENTISSAGES</a:t>
            </a:r>
          </a:p>
        </p:txBody>
      </p:sp>
      <p:sp>
        <p:nvSpPr>
          <p:cNvPr id="449" name="DONNER DU SENS (aux disciplines, aux pratiques…)"/>
          <p:cNvSpPr txBox="1"/>
          <p:nvPr/>
        </p:nvSpPr>
        <p:spPr>
          <a:xfrm>
            <a:off x="3062478" y="6188201"/>
            <a:ext cx="21134071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DONNER DU SENS (aux disciplines, aux pratiques…)</a:t>
            </a:r>
          </a:p>
        </p:txBody>
      </p:sp>
      <p:sp>
        <p:nvSpPr>
          <p:cNvPr id="450" name="ROMPRE AVEC LA CONSTANTE…"/>
          <p:cNvSpPr txBox="1"/>
          <p:nvPr/>
        </p:nvSpPr>
        <p:spPr>
          <a:xfrm>
            <a:off x="3073400" y="8934096"/>
            <a:ext cx="17982605" cy="39885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167004" indent="-167004">
              <a:defRPr sz="9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ROMPRE AVEC LA CONSTANTE </a:t>
            </a:r>
          </a:p>
          <a:p>
            <a:pPr marL="167004" indent="-167004">
              <a:defRPr sz="9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MACABRE</a:t>
            </a:r>
          </a:p>
        </p:txBody>
      </p:sp>
      <p:sp>
        <p:nvSpPr>
          <p:cNvPr id="451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452" name="Rectangle"/>
          <p:cNvSpPr/>
          <p:nvPr/>
        </p:nvSpPr>
        <p:spPr>
          <a:xfrm>
            <a:off x="-3797300" y="10960463"/>
            <a:ext cx="6862317" cy="367497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453" name="Rectangle"/>
          <p:cNvSpPr/>
          <p:nvPr/>
        </p:nvSpPr>
        <p:spPr>
          <a:xfrm>
            <a:off x="-3797300" y="9174847"/>
            <a:ext cx="6862317" cy="367498"/>
          </a:xfrm>
          <a:prstGeom prst="rect">
            <a:avLst/>
          </a:prstGeom>
          <a:solidFill>
            <a:srgbClr val="6C6C6C">
              <a:alpha val="50032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4" name="Rectangle"/>
          <p:cNvSpPr/>
          <p:nvPr/>
        </p:nvSpPr>
        <p:spPr>
          <a:xfrm>
            <a:off x="-3797300" y="10502392"/>
            <a:ext cx="6862317" cy="367497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5" name="Rectangle"/>
          <p:cNvSpPr/>
          <p:nvPr/>
        </p:nvSpPr>
        <p:spPr>
          <a:xfrm>
            <a:off x="-3797300" y="9637921"/>
            <a:ext cx="6862317" cy="367497"/>
          </a:xfrm>
          <a:prstGeom prst="rect">
            <a:avLst/>
          </a:prstGeom>
          <a:solidFill>
            <a:schemeClr val="accent6">
              <a:hueOff val="-119728"/>
              <a:satOff val="5580"/>
              <a:lumOff val="-12961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chemeClr val="accent6">
                    <a:hueOff val="-119728"/>
                    <a:satOff val="5580"/>
                    <a:lumOff val="-12961"/>
                  </a:schemeClr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S’APPROPRIER LES LIEUX (structures, musées, partenaires)"/>
          <p:cNvSpPr txBox="1"/>
          <p:nvPr/>
        </p:nvSpPr>
        <p:spPr>
          <a:xfrm>
            <a:off x="3091814" y="0"/>
            <a:ext cx="20562571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S’APPROPRIER LES LIEUX (structures, musées, partenaires) </a:t>
            </a:r>
          </a:p>
        </p:txBody>
      </p:sp>
      <p:sp>
        <p:nvSpPr>
          <p:cNvPr id="458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459" name="Rectangle"/>
          <p:cNvSpPr/>
          <p:nvPr/>
        </p:nvSpPr>
        <p:spPr>
          <a:xfrm>
            <a:off x="-3810000" y="472125"/>
            <a:ext cx="6862317" cy="473711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S’APPROPRIER LES LIEUX (structures, musées, partenaires)"/>
          <p:cNvSpPr txBox="1"/>
          <p:nvPr/>
        </p:nvSpPr>
        <p:spPr>
          <a:xfrm>
            <a:off x="3091814" y="0"/>
            <a:ext cx="20562571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S’APPROPRIER LES LIEUX (structures, musées, partenaires) </a:t>
            </a:r>
          </a:p>
        </p:txBody>
      </p:sp>
      <p:sp>
        <p:nvSpPr>
          <p:cNvPr id="462" name="PRENDRE CONFIANCE"/>
          <p:cNvSpPr txBox="1"/>
          <p:nvPr/>
        </p:nvSpPr>
        <p:spPr>
          <a:xfrm>
            <a:off x="3069716" y="2746501"/>
            <a:ext cx="12643867" cy="28127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PRENDRE CONFIANCE</a:t>
            </a:r>
          </a:p>
        </p:txBody>
      </p:sp>
      <p:sp>
        <p:nvSpPr>
          <p:cNvPr id="463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464" name="Rectangle"/>
          <p:cNvSpPr/>
          <p:nvPr/>
        </p:nvSpPr>
        <p:spPr>
          <a:xfrm>
            <a:off x="-3793067" y="3244263"/>
            <a:ext cx="6862317" cy="473711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S’APPROPRIER LES LIEUX (structures, musées, partenaires)"/>
          <p:cNvSpPr txBox="1"/>
          <p:nvPr/>
        </p:nvSpPr>
        <p:spPr>
          <a:xfrm>
            <a:off x="3091814" y="0"/>
            <a:ext cx="20562571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S’APPROPRIER LES LIEUX (structures, musées, partenaires) </a:t>
            </a:r>
          </a:p>
        </p:txBody>
      </p:sp>
      <p:sp>
        <p:nvSpPr>
          <p:cNvPr id="467" name="PRENDRE CONFIANCE"/>
          <p:cNvSpPr txBox="1"/>
          <p:nvPr/>
        </p:nvSpPr>
        <p:spPr>
          <a:xfrm>
            <a:off x="3069716" y="2746501"/>
            <a:ext cx="12643867" cy="28127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PRENDRE CONFIANCE</a:t>
            </a:r>
          </a:p>
        </p:txBody>
      </p:sp>
      <p:sp>
        <p:nvSpPr>
          <p:cNvPr id="468" name="APPRENDRE EN SORTANT DU CADRE SCOLAIRE"/>
          <p:cNvSpPr txBox="1"/>
          <p:nvPr/>
        </p:nvSpPr>
        <p:spPr>
          <a:xfrm>
            <a:off x="3090036" y="3889502"/>
            <a:ext cx="20667727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APPRENDRE EN SORTANT DU CADRE SCOLAIRE</a:t>
            </a:r>
          </a:p>
        </p:txBody>
      </p:sp>
      <p:sp>
        <p:nvSpPr>
          <p:cNvPr id="469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470" name="Rectangle"/>
          <p:cNvSpPr/>
          <p:nvPr/>
        </p:nvSpPr>
        <p:spPr>
          <a:xfrm>
            <a:off x="-3839634" y="5116092"/>
            <a:ext cx="6862317" cy="340361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471" name="Rectangle"/>
          <p:cNvSpPr/>
          <p:nvPr/>
        </p:nvSpPr>
        <p:spPr>
          <a:xfrm>
            <a:off x="-3839634" y="4215812"/>
            <a:ext cx="6862317" cy="340361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72" name="Rectangle"/>
          <p:cNvSpPr/>
          <p:nvPr/>
        </p:nvSpPr>
        <p:spPr>
          <a:xfrm>
            <a:off x="-3839634" y="4663754"/>
            <a:ext cx="6862317" cy="340361"/>
          </a:xfrm>
          <a:prstGeom prst="rect">
            <a:avLst/>
          </a:prstGeom>
          <a:solidFill>
            <a:schemeClr val="accent6">
              <a:hueOff val="-119728"/>
              <a:satOff val="5580"/>
              <a:lumOff val="-12961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chemeClr val="accent6">
                    <a:hueOff val="-119728"/>
                    <a:satOff val="5580"/>
                    <a:lumOff val="-12961"/>
                  </a:schemeClr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S’APPROPRIER LES LIEUX (structures, musées, partenaires)"/>
          <p:cNvSpPr txBox="1"/>
          <p:nvPr/>
        </p:nvSpPr>
        <p:spPr>
          <a:xfrm>
            <a:off x="3091814" y="0"/>
            <a:ext cx="20562571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S’APPROPRIER LES LIEUX (structures, musées, partenaires) </a:t>
            </a:r>
          </a:p>
        </p:txBody>
      </p:sp>
      <p:sp>
        <p:nvSpPr>
          <p:cNvPr id="475" name="PRENDRE CONFIANCE"/>
          <p:cNvSpPr txBox="1"/>
          <p:nvPr/>
        </p:nvSpPr>
        <p:spPr>
          <a:xfrm>
            <a:off x="3069716" y="2746501"/>
            <a:ext cx="12643867" cy="28127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PRENDRE CONFIANCE</a:t>
            </a:r>
          </a:p>
        </p:txBody>
      </p:sp>
      <p:sp>
        <p:nvSpPr>
          <p:cNvPr id="476" name="APPRENDRE EN SORTANT DU CADRE SCOLAIRE"/>
          <p:cNvSpPr txBox="1"/>
          <p:nvPr/>
        </p:nvSpPr>
        <p:spPr>
          <a:xfrm>
            <a:off x="3090036" y="3889502"/>
            <a:ext cx="20667727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APPRENDRE EN SORTANT DU CADRE SCOLAIRE</a:t>
            </a:r>
          </a:p>
        </p:txBody>
      </p:sp>
      <p:sp>
        <p:nvSpPr>
          <p:cNvPr id="477" name="VALORISATION DE L’ÉLÈVE PAR « L’AUTOSATISFACTION »"/>
          <p:cNvSpPr txBox="1"/>
          <p:nvPr/>
        </p:nvSpPr>
        <p:spPr>
          <a:xfrm>
            <a:off x="3106800" y="6404101"/>
            <a:ext cx="17357599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25500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VALORISATION DE L’ÉLÈVE PAR « L’AUTOSATISFACTION »</a:t>
            </a:r>
          </a:p>
        </p:txBody>
      </p:sp>
      <p:sp>
        <p:nvSpPr>
          <p:cNvPr id="478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479" name="Rectangle"/>
          <p:cNvSpPr/>
          <p:nvPr/>
        </p:nvSpPr>
        <p:spPr>
          <a:xfrm>
            <a:off x="-3843867" y="6748042"/>
            <a:ext cx="6862317" cy="340361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480" name="Rectangle"/>
          <p:cNvSpPr/>
          <p:nvPr/>
        </p:nvSpPr>
        <p:spPr>
          <a:xfrm>
            <a:off x="-3843867" y="7217056"/>
            <a:ext cx="6862317" cy="340361"/>
          </a:xfrm>
          <a:prstGeom prst="rect">
            <a:avLst/>
          </a:prstGeom>
          <a:solidFill>
            <a:schemeClr val="accent6">
              <a:hueOff val="-119728"/>
              <a:satOff val="5580"/>
              <a:lumOff val="-12961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chemeClr val="accent6">
                    <a:hueOff val="-119728"/>
                    <a:satOff val="5580"/>
                    <a:lumOff val="-12961"/>
                  </a:schemeClr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S’APPROPRIER LES LIEUX (structures, musées, partenaires)"/>
          <p:cNvSpPr txBox="1"/>
          <p:nvPr/>
        </p:nvSpPr>
        <p:spPr>
          <a:xfrm>
            <a:off x="3091814" y="0"/>
            <a:ext cx="20562571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S’APPROPRIER LES LIEUX (structures, musées, partenaires) </a:t>
            </a:r>
          </a:p>
        </p:txBody>
      </p:sp>
      <p:sp>
        <p:nvSpPr>
          <p:cNvPr id="483" name="PRENDRE CONFIANCE"/>
          <p:cNvSpPr txBox="1"/>
          <p:nvPr/>
        </p:nvSpPr>
        <p:spPr>
          <a:xfrm>
            <a:off x="3069716" y="2746501"/>
            <a:ext cx="12643867" cy="28127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PRENDRE CONFIANCE</a:t>
            </a:r>
          </a:p>
        </p:txBody>
      </p:sp>
      <p:sp>
        <p:nvSpPr>
          <p:cNvPr id="484" name="APPRENDRE EN SORTANT DU CADRE SCOLAIRE"/>
          <p:cNvSpPr txBox="1"/>
          <p:nvPr/>
        </p:nvSpPr>
        <p:spPr>
          <a:xfrm>
            <a:off x="3090036" y="3889502"/>
            <a:ext cx="20667727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APPRENDRE EN SORTANT DU CADRE SCOLAIRE</a:t>
            </a:r>
          </a:p>
        </p:txBody>
      </p:sp>
      <p:sp>
        <p:nvSpPr>
          <p:cNvPr id="485" name="DÉVELOPPER UN COMPORTEMENT CITOYEN"/>
          <p:cNvSpPr txBox="1"/>
          <p:nvPr/>
        </p:nvSpPr>
        <p:spPr>
          <a:xfrm>
            <a:off x="3073400" y="8927276"/>
            <a:ext cx="19675602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25500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DÉVELOPPER UN COMPORTEMENT CITOYEN</a:t>
            </a:r>
          </a:p>
        </p:txBody>
      </p:sp>
      <p:sp>
        <p:nvSpPr>
          <p:cNvPr id="486" name="VALORISATION DE L’ÉLÈVE PAR « L’AUTOSATISFACTION »"/>
          <p:cNvSpPr txBox="1"/>
          <p:nvPr/>
        </p:nvSpPr>
        <p:spPr>
          <a:xfrm>
            <a:off x="3106800" y="6404101"/>
            <a:ext cx="17357599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25500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VALORISATION DE L’ÉLÈVE PAR « L’AUTOSATISFACTION »</a:t>
            </a:r>
          </a:p>
        </p:txBody>
      </p:sp>
      <p:sp>
        <p:nvSpPr>
          <p:cNvPr id="487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488" name="Rectangle"/>
          <p:cNvSpPr/>
          <p:nvPr/>
        </p:nvSpPr>
        <p:spPr>
          <a:xfrm>
            <a:off x="-3803586" y="10378408"/>
            <a:ext cx="6862317" cy="473711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489" name="Rectangle"/>
          <p:cNvSpPr/>
          <p:nvPr/>
        </p:nvSpPr>
        <p:spPr>
          <a:xfrm>
            <a:off x="-3816392" y="10941236"/>
            <a:ext cx="6862317" cy="473711"/>
          </a:xfrm>
          <a:prstGeom prst="rect">
            <a:avLst/>
          </a:prstGeom>
          <a:solidFill>
            <a:srgbClr val="6C6C6C">
              <a:alpha val="50032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0" name="Rectangle"/>
          <p:cNvSpPr/>
          <p:nvPr/>
        </p:nvSpPr>
        <p:spPr>
          <a:xfrm>
            <a:off x="-3803586" y="9815579"/>
            <a:ext cx="6862317" cy="473711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1" name="Rectangle"/>
          <p:cNvSpPr/>
          <p:nvPr/>
        </p:nvSpPr>
        <p:spPr>
          <a:xfrm>
            <a:off x="-3803586" y="9260808"/>
            <a:ext cx="6862317" cy="473711"/>
          </a:xfrm>
          <a:prstGeom prst="rect">
            <a:avLst/>
          </a:prstGeom>
          <a:solidFill>
            <a:schemeClr val="accent6">
              <a:hueOff val="-119728"/>
              <a:satOff val="5580"/>
              <a:lumOff val="-12961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chemeClr val="accent6">
                    <a:hueOff val="-119728"/>
                    <a:satOff val="5580"/>
                    <a:lumOff val="-12961"/>
                  </a:schemeClr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S’APPROPRIER LES LIEUX (structures, musées, partenaires)"/>
          <p:cNvSpPr txBox="1"/>
          <p:nvPr/>
        </p:nvSpPr>
        <p:spPr>
          <a:xfrm>
            <a:off x="3091814" y="0"/>
            <a:ext cx="20562571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S’APPROPRIER LES LIEUX (structures, musées, partenaires) </a:t>
            </a:r>
          </a:p>
        </p:txBody>
      </p:sp>
      <p:sp>
        <p:nvSpPr>
          <p:cNvPr id="494" name="PRENDRE CONFIANCE"/>
          <p:cNvSpPr txBox="1"/>
          <p:nvPr/>
        </p:nvSpPr>
        <p:spPr>
          <a:xfrm>
            <a:off x="3069716" y="2746501"/>
            <a:ext cx="12643867" cy="28127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PRENDRE CONFIANCE</a:t>
            </a:r>
          </a:p>
        </p:txBody>
      </p:sp>
      <p:sp>
        <p:nvSpPr>
          <p:cNvPr id="495" name="APPRENDRE EN SORTANT DU CADRE SCOLAIRE"/>
          <p:cNvSpPr txBox="1"/>
          <p:nvPr/>
        </p:nvSpPr>
        <p:spPr>
          <a:xfrm>
            <a:off x="3090036" y="3889502"/>
            <a:ext cx="20667727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APPRENDRE EN SORTANT DU CADRE SCOLAIRE</a:t>
            </a:r>
          </a:p>
        </p:txBody>
      </p:sp>
      <p:sp>
        <p:nvSpPr>
          <p:cNvPr id="496" name="DÉVELOPPER UN COMPORTEMENT CITOYEN"/>
          <p:cNvSpPr txBox="1"/>
          <p:nvPr/>
        </p:nvSpPr>
        <p:spPr>
          <a:xfrm>
            <a:off x="3073400" y="8927276"/>
            <a:ext cx="19675602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25500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DÉVELOPPER UN COMPORTEMENT CITOYEN</a:t>
            </a:r>
          </a:p>
        </p:txBody>
      </p:sp>
      <p:sp>
        <p:nvSpPr>
          <p:cNvPr id="497" name="CONSTRUIRE ENSEMBLE"/>
          <p:cNvSpPr txBox="1"/>
          <p:nvPr/>
        </p:nvSpPr>
        <p:spPr>
          <a:xfrm>
            <a:off x="3077908" y="11443995"/>
            <a:ext cx="13808584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597534" indent="-597534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CONSTRUIRE ENSEMBLE</a:t>
            </a:r>
          </a:p>
        </p:txBody>
      </p:sp>
      <p:sp>
        <p:nvSpPr>
          <p:cNvPr id="498" name="VALORISATION DE L’ÉLÈVE PAR « L’AUTOSATISFACTION »"/>
          <p:cNvSpPr txBox="1"/>
          <p:nvPr/>
        </p:nvSpPr>
        <p:spPr>
          <a:xfrm>
            <a:off x="3106800" y="6404101"/>
            <a:ext cx="17357599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25500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VALORISATION DE L’ÉLÈVE PAR « L’AUTOSATISFACTION »</a:t>
            </a:r>
          </a:p>
        </p:txBody>
      </p:sp>
      <p:sp>
        <p:nvSpPr>
          <p:cNvPr id="499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500" name="Rectangle"/>
          <p:cNvSpPr/>
          <p:nvPr/>
        </p:nvSpPr>
        <p:spPr>
          <a:xfrm>
            <a:off x="-3818467" y="11745307"/>
            <a:ext cx="6862317" cy="364042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501" name="Rectangle"/>
          <p:cNvSpPr/>
          <p:nvPr/>
        </p:nvSpPr>
        <p:spPr>
          <a:xfrm>
            <a:off x="-3818467" y="12245744"/>
            <a:ext cx="6851204" cy="364042"/>
          </a:xfrm>
          <a:prstGeom prst="rect">
            <a:avLst/>
          </a:prstGeom>
          <a:solidFill>
            <a:srgbClr val="6C6C6C">
              <a:alpha val="50032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COLLECTER DES INFORMATIONS"/>
          <p:cNvSpPr txBox="1"/>
          <p:nvPr/>
        </p:nvSpPr>
        <p:spPr>
          <a:xfrm>
            <a:off x="3095751" y="0"/>
            <a:ext cx="18066259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COLLECTER DES INFORMATIONS</a:t>
            </a:r>
          </a:p>
        </p:txBody>
      </p:sp>
      <p:sp>
        <p:nvSpPr>
          <p:cNvPr id="504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505" name="Rectangle"/>
          <p:cNvSpPr/>
          <p:nvPr/>
        </p:nvSpPr>
        <p:spPr>
          <a:xfrm>
            <a:off x="-3826934" y="483743"/>
            <a:ext cx="6862317" cy="473711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COLLECTER DES INFORMATIONS"/>
          <p:cNvSpPr txBox="1"/>
          <p:nvPr/>
        </p:nvSpPr>
        <p:spPr>
          <a:xfrm>
            <a:off x="3095751" y="0"/>
            <a:ext cx="18066259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COLLECTER DES INFORMATIONS</a:t>
            </a:r>
          </a:p>
        </p:txBody>
      </p:sp>
      <p:sp>
        <p:nvSpPr>
          <p:cNvPr id="508" name="ENRICHIR SA CULTURE"/>
          <p:cNvSpPr txBox="1"/>
          <p:nvPr/>
        </p:nvSpPr>
        <p:spPr>
          <a:xfrm>
            <a:off x="3070034" y="1146301"/>
            <a:ext cx="12706732" cy="14411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ENRICHIR SA CULTURE</a:t>
            </a:r>
          </a:p>
        </p:txBody>
      </p:sp>
      <p:sp>
        <p:nvSpPr>
          <p:cNvPr id="509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510" name="Rectangle"/>
          <p:cNvSpPr/>
          <p:nvPr/>
        </p:nvSpPr>
        <p:spPr>
          <a:xfrm>
            <a:off x="-3810000" y="1476052"/>
            <a:ext cx="6862317" cy="379255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11" name="Rectangle"/>
          <p:cNvSpPr/>
          <p:nvPr/>
        </p:nvSpPr>
        <p:spPr>
          <a:xfrm>
            <a:off x="-3810000" y="1979821"/>
            <a:ext cx="6862317" cy="379254"/>
          </a:xfrm>
          <a:prstGeom prst="rect">
            <a:avLst/>
          </a:prstGeom>
          <a:solidFill>
            <a:schemeClr val="accent6">
              <a:hueOff val="-119728"/>
              <a:satOff val="5580"/>
              <a:lumOff val="-12961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chemeClr val="accent6">
                    <a:hueOff val="-119728"/>
                    <a:satOff val="5580"/>
                    <a:lumOff val="-12961"/>
                  </a:schemeClr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OMPÉTENCES… OBJECTIFS… POUR……"/>
          <p:cNvSpPr txBox="1"/>
          <p:nvPr/>
        </p:nvSpPr>
        <p:spPr>
          <a:xfrm>
            <a:off x="3222307" y="-407"/>
            <a:ext cx="20885888" cy="1037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COMPÉTENCES… OBJECTIFS… POUR…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- CONVAINCRE, ARGUMENTER, JUSTIFIER, PRÉSENTER… UN PROJET   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- COMMUNIQUER LORS DES DIFFÉRENTES ÉTAPES DE LA DÉMARCHE ET SUR LES TEMPS D’ÉLABORATION.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DE LA GENÈSE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À LA CONSTITUTION 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À LA TRANSMISSION DU/DES DOSSIERS (C.A. RÉGION, ADAGE…)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  <a:p>
            <a:pPr marL="502708" indent="-502708" defTabSz="825500">
              <a:buSzPct val="125000"/>
              <a:buChar char="-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S’ADRESSER AUX DIFFÉRENTS INTERLOCUTEURS DE LA COMMUNAUTÉ ÉDUCATIVE…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ÉQUIPE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DIRECTION, CA,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COMMISSION(S),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ÉLÈVES,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PARENTS…</a:t>
            </a:r>
          </a:p>
          <a:p>
            <a:pPr marL="502708" indent="-502708" defTabSz="825500">
              <a:buSzPct val="125000"/>
              <a:buChar char="-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PENSER À SOIT 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</p:txBody>
      </p:sp>
      <p:sp>
        <p:nvSpPr>
          <p:cNvPr id="138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139" name="Rectangle"/>
          <p:cNvSpPr/>
          <p:nvPr/>
        </p:nvSpPr>
        <p:spPr>
          <a:xfrm>
            <a:off x="1778000" y="5823058"/>
            <a:ext cx="6862317" cy="473711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140" name="Rectangle"/>
          <p:cNvSpPr/>
          <p:nvPr/>
        </p:nvSpPr>
        <p:spPr>
          <a:xfrm>
            <a:off x="1778000" y="6402124"/>
            <a:ext cx="6862317" cy="473711"/>
          </a:xfrm>
          <a:prstGeom prst="rect">
            <a:avLst/>
          </a:prstGeom>
          <a:solidFill>
            <a:srgbClr val="6C6C6C">
              <a:alpha val="50032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41" name="Rectangle"/>
          <p:cNvSpPr/>
          <p:nvPr/>
        </p:nvSpPr>
        <p:spPr>
          <a:xfrm>
            <a:off x="1778000" y="6968490"/>
            <a:ext cx="6862317" cy="473711"/>
          </a:xfrm>
          <a:prstGeom prst="rect">
            <a:avLst/>
          </a:prstGeom>
          <a:solidFill>
            <a:schemeClr val="accent2">
              <a:hueOff val="195715"/>
              <a:lumOff val="-15294"/>
              <a:alpha val="49954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COLLECTER DES INFORMATIONS"/>
          <p:cNvSpPr txBox="1"/>
          <p:nvPr/>
        </p:nvSpPr>
        <p:spPr>
          <a:xfrm>
            <a:off x="3095751" y="0"/>
            <a:ext cx="18066259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COLLECTER DES INFORMATIONS</a:t>
            </a:r>
          </a:p>
        </p:txBody>
      </p:sp>
      <p:sp>
        <p:nvSpPr>
          <p:cNvPr id="514" name="ENRICHIR SA CULTURE"/>
          <p:cNvSpPr txBox="1"/>
          <p:nvPr/>
        </p:nvSpPr>
        <p:spPr>
          <a:xfrm>
            <a:off x="3070034" y="1146301"/>
            <a:ext cx="12706732" cy="14411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ENRICHIR SA CULTURE</a:t>
            </a:r>
          </a:p>
        </p:txBody>
      </p:sp>
      <p:sp>
        <p:nvSpPr>
          <p:cNvPr id="515" name="APPRENTISSAGES DE SAVOIRS……"/>
          <p:cNvSpPr txBox="1"/>
          <p:nvPr/>
        </p:nvSpPr>
        <p:spPr>
          <a:xfrm>
            <a:off x="3067050" y="2292603"/>
            <a:ext cx="19186398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25500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APPRENTISSAGES DE SAVOIRS… </a:t>
            </a:r>
          </a:p>
          <a:p>
            <a:pPr defTabSz="825500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SAVOIRS FAIRE, SAVOIRS ÊTRE etc.</a:t>
            </a:r>
          </a:p>
        </p:txBody>
      </p:sp>
      <p:sp>
        <p:nvSpPr>
          <p:cNvPr id="516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517" name="Rectangle"/>
          <p:cNvSpPr/>
          <p:nvPr/>
        </p:nvSpPr>
        <p:spPr>
          <a:xfrm>
            <a:off x="-3877734" y="3084092"/>
            <a:ext cx="6862317" cy="350613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518" name="Rectangle"/>
          <p:cNvSpPr/>
          <p:nvPr/>
        </p:nvSpPr>
        <p:spPr>
          <a:xfrm>
            <a:off x="-3877734" y="2617855"/>
            <a:ext cx="6862317" cy="350614"/>
          </a:xfrm>
          <a:prstGeom prst="rect">
            <a:avLst/>
          </a:prstGeom>
          <a:solidFill>
            <a:srgbClr val="6C6C6C">
              <a:alpha val="50032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COLLECTER DES INFORMATIONS"/>
          <p:cNvSpPr txBox="1"/>
          <p:nvPr/>
        </p:nvSpPr>
        <p:spPr>
          <a:xfrm>
            <a:off x="3095751" y="0"/>
            <a:ext cx="18066259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COLLECTER DES INFORMATIONS</a:t>
            </a:r>
          </a:p>
        </p:txBody>
      </p:sp>
      <p:sp>
        <p:nvSpPr>
          <p:cNvPr id="521" name="ENRICHIR SA CULTURE"/>
          <p:cNvSpPr txBox="1"/>
          <p:nvPr/>
        </p:nvSpPr>
        <p:spPr>
          <a:xfrm>
            <a:off x="3070034" y="1146301"/>
            <a:ext cx="12706732" cy="14411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ENRICHIR SA CULTURE</a:t>
            </a:r>
          </a:p>
        </p:txBody>
      </p:sp>
      <p:sp>
        <p:nvSpPr>
          <p:cNvPr id="522" name="APPRENTISSAGES DE SAVOIRS……"/>
          <p:cNvSpPr txBox="1"/>
          <p:nvPr/>
        </p:nvSpPr>
        <p:spPr>
          <a:xfrm>
            <a:off x="3067050" y="2292603"/>
            <a:ext cx="19186398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25500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APPRENTISSAGES DE SAVOIRS… </a:t>
            </a:r>
          </a:p>
          <a:p>
            <a:pPr defTabSz="825500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SAVOIRS FAIRE, SAVOIRS ÊTRE etc.</a:t>
            </a:r>
          </a:p>
        </p:txBody>
      </p:sp>
      <p:sp>
        <p:nvSpPr>
          <p:cNvPr id="523" name="OFFRIR DE LA VISIBILITÉ (disciplines,…"/>
          <p:cNvSpPr txBox="1"/>
          <p:nvPr/>
        </p:nvSpPr>
        <p:spPr>
          <a:xfrm>
            <a:off x="3087115" y="4825176"/>
            <a:ext cx="20329399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OFFRIR DE LA VISIBILITÉ (disciplines,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filières)</a:t>
            </a:r>
          </a:p>
        </p:txBody>
      </p:sp>
      <p:sp>
        <p:nvSpPr>
          <p:cNvPr id="524" name="RAYONNEMENT DE :"/>
          <p:cNvSpPr txBox="1"/>
          <p:nvPr/>
        </p:nvSpPr>
        <p:spPr>
          <a:xfrm>
            <a:off x="3067049" y="7555676"/>
            <a:ext cx="11143108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25500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RAYONNEMENT DE :</a:t>
            </a:r>
          </a:p>
        </p:txBody>
      </p:sp>
      <p:sp>
        <p:nvSpPr>
          <p:cNvPr id="525" name="L’ÉLÈVE"/>
          <p:cNvSpPr txBox="1"/>
          <p:nvPr/>
        </p:nvSpPr>
        <p:spPr>
          <a:xfrm>
            <a:off x="3086100" y="8709852"/>
            <a:ext cx="4854956" cy="2489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228600" indent="-228600" defTabSz="825500">
              <a:buSzPct val="100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 L’ÉLÈVE</a:t>
            </a:r>
          </a:p>
        </p:txBody>
      </p:sp>
      <p:sp>
        <p:nvSpPr>
          <p:cNvPr id="526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527" name="Rectangle"/>
          <p:cNvSpPr/>
          <p:nvPr/>
        </p:nvSpPr>
        <p:spPr>
          <a:xfrm>
            <a:off x="-3805767" y="5294312"/>
            <a:ext cx="6862317" cy="473711"/>
          </a:xfrm>
          <a:prstGeom prst="rect">
            <a:avLst/>
          </a:prstGeom>
          <a:solidFill>
            <a:srgbClr val="6C6C6C">
              <a:alpha val="50032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28" name="Rectangle"/>
          <p:cNvSpPr/>
          <p:nvPr/>
        </p:nvSpPr>
        <p:spPr>
          <a:xfrm>
            <a:off x="-3805767" y="8958469"/>
            <a:ext cx="6862317" cy="334805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29" name="Rectangle"/>
          <p:cNvSpPr/>
          <p:nvPr/>
        </p:nvSpPr>
        <p:spPr>
          <a:xfrm>
            <a:off x="-3793067" y="9383921"/>
            <a:ext cx="6845648" cy="334804"/>
          </a:xfrm>
          <a:prstGeom prst="rect">
            <a:avLst/>
          </a:prstGeom>
          <a:solidFill>
            <a:schemeClr val="accent6">
              <a:hueOff val="-119728"/>
              <a:satOff val="5580"/>
              <a:lumOff val="-12961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chemeClr val="accent6">
                    <a:hueOff val="-119728"/>
                    <a:satOff val="5580"/>
                    <a:lumOff val="-12961"/>
                  </a:schemeClr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COLLECTER DES INFORMATIONS"/>
          <p:cNvSpPr txBox="1"/>
          <p:nvPr/>
        </p:nvSpPr>
        <p:spPr>
          <a:xfrm>
            <a:off x="3095751" y="0"/>
            <a:ext cx="18066259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COLLECTER DES INFORMATIONS</a:t>
            </a:r>
          </a:p>
        </p:txBody>
      </p:sp>
      <p:sp>
        <p:nvSpPr>
          <p:cNvPr id="532" name="ENRICHIR SA CULTURE"/>
          <p:cNvSpPr txBox="1"/>
          <p:nvPr/>
        </p:nvSpPr>
        <p:spPr>
          <a:xfrm>
            <a:off x="3070034" y="1146301"/>
            <a:ext cx="12706732" cy="14411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ENRICHIR SA CULTURE</a:t>
            </a:r>
          </a:p>
        </p:txBody>
      </p:sp>
      <p:sp>
        <p:nvSpPr>
          <p:cNvPr id="533" name="APPRENTISSAGES DE SAVOIRS……"/>
          <p:cNvSpPr txBox="1"/>
          <p:nvPr/>
        </p:nvSpPr>
        <p:spPr>
          <a:xfrm>
            <a:off x="3067050" y="2292603"/>
            <a:ext cx="19186398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25500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APPRENTISSAGES DE SAVOIRS… </a:t>
            </a:r>
          </a:p>
          <a:p>
            <a:pPr defTabSz="825500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SAVOIRS FAIRE, SAVOIRS ÊTRE etc.</a:t>
            </a:r>
          </a:p>
        </p:txBody>
      </p:sp>
      <p:sp>
        <p:nvSpPr>
          <p:cNvPr id="534" name="OFFRIR DE LA VISIBILITÉ (disciplines,…"/>
          <p:cNvSpPr txBox="1"/>
          <p:nvPr/>
        </p:nvSpPr>
        <p:spPr>
          <a:xfrm>
            <a:off x="3087115" y="4825176"/>
            <a:ext cx="20329399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OFFRIR DE LA VISIBILITÉ (disciplines,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filières)</a:t>
            </a:r>
          </a:p>
        </p:txBody>
      </p:sp>
      <p:sp>
        <p:nvSpPr>
          <p:cNvPr id="535" name="RAYONNEMENT DE :"/>
          <p:cNvSpPr txBox="1"/>
          <p:nvPr/>
        </p:nvSpPr>
        <p:spPr>
          <a:xfrm>
            <a:off x="3067049" y="7568376"/>
            <a:ext cx="11143108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25500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RAYONNEMENT DE :</a:t>
            </a:r>
          </a:p>
        </p:txBody>
      </p:sp>
      <p:sp>
        <p:nvSpPr>
          <p:cNvPr id="536" name="L’ÉLÈVE…"/>
          <p:cNvSpPr txBox="1"/>
          <p:nvPr/>
        </p:nvSpPr>
        <p:spPr>
          <a:xfrm>
            <a:off x="3086100" y="8722552"/>
            <a:ext cx="11478261" cy="3695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28600" indent="-228600" defTabSz="825500">
              <a:buSzPct val="100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L’ÉLÈVE</a:t>
            </a:r>
          </a:p>
          <a:p>
            <a:pPr marL="228600" indent="-228600" defTabSz="825500">
              <a:buSzPct val="100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DE L’ÉTABLISSEMENT</a:t>
            </a:r>
          </a:p>
        </p:txBody>
      </p:sp>
      <p:sp>
        <p:nvSpPr>
          <p:cNvPr id="537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538" name="Rectangle"/>
          <p:cNvSpPr/>
          <p:nvPr/>
        </p:nvSpPr>
        <p:spPr>
          <a:xfrm>
            <a:off x="-3810000" y="10333546"/>
            <a:ext cx="6862317" cy="473711"/>
          </a:xfrm>
          <a:prstGeom prst="rect">
            <a:avLst/>
          </a:prstGeom>
          <a:solidFill>
            <a:srgbClr val="6C6C6C">
              <a:alpha val="50032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COLLECTER DES INFORMATIONS"/>
          <p:cNvSpPr txBox="1"/>
          <p:nvPr/>
        </p:nvSpPr>
        <p:spPr>
          <a:xfrm>
            <a:off x="3095751" y="0"/>
            <a:ext cx="18066259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COLLECTER DES INFORMATIONS</a:t>
            </a:r>
          </a:p>
        </p:txBody>
      </p:sp>
      <p:sp>
        <p:nvSpPr>
          <p:cNvPr id="541" name="ENRICHIR SA CULTURE"/>
          <p:cNvSpPr txBox="1"/>
          <p:nvPr/>
        </p:nvSpPr>
        <p:spPr>
          <a:xfrm>
            <a:off x="3070034" y="1146301"/>
            <a:ext cx="12706732" cy="14411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ENRICHIR SA CULTURE</a:t>
            </a:r>
          </a:p>
        </p:txBody>
      </p:sp>
      <p:sp>
        <p:nvSpPr>
          <p:cNvPr id="542" name="APPRENTISSAGES DE SAVOIRS……"/>
          <p:cNvSpPr txBox="1"/>
          <p:nvPr/>
        </p:nvSpPr>
        <p:spPr>
          <a:xfrm>
            <a:off x="3067050" y="2292603"/>
            <a:ext cx="19186398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25500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APPRENTISSAGES DE SAVOIRS… </a:t>
            </a:r>
          </a:p>
          <a:p>
            <a:pPr defTabSz="825500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SAVOIRS FAIRE, SAVOIRS ÊTRE etc.</a:t>
            </a:r>
          </a:p>
        </p:txBody>
      </p:sp>
      <p:sp>
        <p:nvSpPr>
          <p:cNvPr id="543" name="OFFRIR DE LA VISIBILITÉ (disciplines,…"/>
          <p:cNvSpPr txBox="1"/>
          <p:nvPr/>
        </p:nvSpPr>
        <p:spPr>
          <a:xfrm>
            <a:off x="3087115" y="4825176"/>
            <a:ext cx="20329399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OFFRIR DE LA VISIBILITÉ (disciplines,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filières)</a:t>
            </a:r>
          </a:p>
        </p:txBody>
      </p:sp>
      <p:sp>
        <p:nvSpPr>
          <p:cNvPr id="544" name="RAYONNEMENT DE :"/>
          <p:cNvSpPr txBox="1"/>
          <p:nvPr/>
        </p:nvSpPr>
        <p:spPr>
          <a:xfrm>
            <a:off x="3067049" y="7568376"/>
            <a:ext cx="11143108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25500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RAYONNEMENT DE :</a:t>
            </a:r>
          </a:p>
        </p:txBody>
      </p:sp>
      <p:sp>
        <p:nvSpPr>
          <p:cNvPr id="545" name="L’ÉLÈVE…"/>
          <p:cNvSpPr txBox="1"/>
          <p:nvPr/>
        </p:nvSpPr>
        <p:spPr>
          <a:xfrm>
            <a:off x="3086100" y="8722552"/>
            <a:ext cx="14916404" cy="370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28600" indent="-228600" defTabSz="825500">
              <a:buSzPct val="100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L’ÉLÈVE</a:t>
            </a:r>
          </a:p>
          <a:p>
            <a:pPr marL="228600" indent="-228600" defTabSz="825500">
              <a:buSzPct val="100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DE L’ÉTABLISSEMENT</a:t>
            </a:r>
          </a:p>
          <a:p>
            <a:pPr marL="228600" indent="-228600" defTabSz="825500">
              <a:buSzPct val="100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DES ENSEIGNANTS (</a:t>
            </a:r>
            <a:r>
              <a:rPr i="1"/>
              <a:t>ÉQUIPES)</a:t>
            </a:r>
          </a:p>
        </p:txBody>
      </p:sp>
      <p:sp>
        <p:nvSpPr>
          <p:cNvPr id="546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547" name="Rectangle"/>
          <p:cNvSpPr/>
          <p:nvPr/>
        </p:nvSpPr>
        <p:spPr>
          <a:xfrm>
            <a:off x="-3793067" y="11596151"/>
            <a:ext cx="6862317" cy="473711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COLLECTER DES INFORMATIONS"/>
          <p:cNvSpPr txBox="1"/>
          <p:nvPr/>
        </p:nvSpPr>
        <p:spPr>
          <a:xfrm>
            <a:off x="3095751" y="0"/>
            <a:ext cx="18066259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COLLECTER DES INFORMATIONS</a:t>
            </a:r>
          </a:p>
        </p:txBody>
      </p:sp>
      <p:sp>
        <p:nvSpPr>
          <p:cNvPr id="550" name="ENRICHIR SA CULTURE"/>
          <p:cNvSpPr txBox="1"/>
          <p:nvPr/>
        </p:nvSpPr>
        <p:spPr>
          <a:xfrm>
            <a:off x="3070034" y="1146301"/>
            <a:ext cx="12706732" cy="14411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ENRICHIR SA CULTURE</a:t>
            </a:r>
          </a:p>
        </p:txBody>
      </p:sp>
      <p:sp>
        <p:nvSpPr>
          <p:cNvPr id="551" name="APPRENTISSAGES DE SAVOIRS……"/>
          <p:cNvSpPr txBox="1"/>
          <p:nvPr/>
        </p:nvSpPr>
        <p:spPr>
          <a:xfrm>
            <a:off x="3067050" y="2292603"/>
            <a:ext cx="19186398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25500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APPRENTISSAGES DE SAVOIRS… </a:t>
            </a:r>
          </a:p>
          <a:p>
            <a:pPr defTabSz="825500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SAVOIRS FAIRE, SAVOIRS ÊTRE etc.</a:t>
            </a:r>
          </a:p>
        </p:txBody>
      </p:sp>
      <p:sp>
        <p:nvSpPr>
          <p:cNvPr id="552" name="OFFRIR DE LA VISIBILITÉ (disciplines,…"/>
          <p:cNvSpPr txBox="1"/>
          <p:nvPr/>
        </p:nvSpPr>
        <p:spPr>
          <a:xfrm>
            <a:off x="3087115" y="4825176"/>
            <a:ext cx="20329399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OFFRIR DE LA VISIBILITÉ (disciplines, </a:t>
            </a:r>
          </a:p>
          <a:p>
            <a: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filières)</a:t>
            </a:r>
          </a:p>
        </p:txBody>
      </p:sp>
      <p:sp>
        <p:nvSpPr>
          <p:cNvPr id="553" name="RAYONNEMENT DE :"/>
          <p:cNvSpPr txBox="1"/>
          <p:nvPr/>
        </p:nvSpPr>
        <p:spPr>
          <a:xfrm>
            <a:off x="3067049" y="7568376"/>
            <a:ext cx="11143108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25500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RAYONNEMENT DE :</a:t>
            </a:r>
          </a:p>
        </p:txBody>
      </p:sp>
      <p:sp>
        <p:nvSpPr>
          <p:cNvPr id="554" name="L’ÉLÈVE…"/>
          <p:cNvSpPr txBox="1"/>
          <p:nvPr/>
        </p:nvSpPr>
        <p:spPr>
          <a:xfrm>
            <a:off x="3086100" y="8722552"/>
            <a:ext cx="14916404" cy="370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28600" indent="-228600" defTabSz="825500">
              <a:buSzPct val="100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L’ÉLÈVE</a:t>
            </a:r>
          </a:p>
          <a:p>
            <a:pPr marL="228600" indent="-228600" defTabSz="825500">
              <a:buSzPct val="100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DE L’ÉTABLISSEMENT</a:t>
            </a:r>
          </a:p>
          <a:p>
            <a:pPr marL="228600" indent="-228600" defTabSz="825500">
              <a:buSzPct val="100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DES ENSEIGNANTS (</a:t>
            </a:r>
            <a:r>
              <a:rPr i="1"/>
              <a:t>ÉQUIPES)</a:t>
            </a:r>
          </a:p>
        </p:txBody>
      </p:sp>
      <p:sp>
        <p:nvSpPr>
          <p:cNvPr id="555" name="FAIRE VIVRE UNE/DES EXPÉRIENCES"/>
          <p:cNvSpPr txBox="1"/>
          <p:nvPr/>
        </p:nvSpPr>
        <p:spPr>
          <a:xfrm>
            <a:off x="3066478" y="12157202"/>
            <a:ext cx="20346544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FAIRE VIVRE UNE/DES EXPÉRIENCES</a:t>
            </a:r>
          </a:p>
        </p:txBody>
      </p:sp>
      <p:sp>
        <p:nvSpPr>
          <p:cNvPr id="556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557" name="Rectangle"/>
          <p:cNvSpPr/>
          <p:nvPr/>
        </p:nvSpPr>
        <p:spPr>
          <a:xfrm>
            <a:off x="-3763434" y="12469986"/>
            <a:ext cx="6856562" cy="369399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558" name="Rectangle"/>
          <p:cNvSpPr/>
          <p:nvPr/>
        </p:nvSpPr>
        <p:spPr>
          <a:xfrm>
            <a:off x="-3767667" y="12943004"/>
            <a:ext cx="6856562" cy="369399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TRAVAILLER EN PLURIDISCIPLINARITÉS EN TRANSVERSALITÉS"/>
          <p:cNvSpPr txBox="1"/>
          <p:nvPr/>
        </p:nvSpPr>
        <p:spPr>
          <a:xfrm>
            <a:off x="3156407" y="0"/>
            <a:ext cx="23649814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TRAVAILLER EN PLURIDISCIPLINARITÉS EN TRANSVERSALITÉS</a:t>
            </a:r>
          </a:p>
        </p:txBody>
      </p:sp>
      <p:sp>
        <p:nvSpPr>
          <p:cNvPr id="561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562" name="Rectangle"/>
          <p:cNvSpPr/>
          <p:nvPr/>
        </p:nvSpPr>
        <p:spPr>
          <a:xfrm>
            <a:off x="-3810000" y="313640"/>
            <a:ext cx="6862317" cy="365496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563" name="Rectangle"/>
          <p:cNvSpPr/>
          <p:nvPr/>
        </p:nvSpPr>
        <p:spPr>
          <a:xfrm>
            <a:off x="-3810000" y="784491"/>
            <a:ext cx="6862317" cy="365496"/>
          </a:xfrm>
          <a:prstGeom prst="rect">
            <a:avLst/>
          </a:prstGeom>
          <a:solidFill>
            <a:srgbClr val="6C6C6C">
              <a:alpha val="50032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TRAVAILLER EN PLURIDISCIPLINARITÉS EN TRANSVERSALITÉS"/>
          <p:cNvSpPr txBox="1"/>
          <p:nvPr/>
        </p:nvSpPr>
        <p:spPr>
          <a:xfrm>
            <a:off x="3156407" y="0"/>
            <a:ext cx="23649814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TRAVAILLER EN PLURIDISCIPLINARITÉS EN TRANSVERSALITÉS</a:t>
            </a:r>
          </a:p>
        </p:txBody>
      </p:sp>
      <p:sp>
        <p:nvSpPr>
          <p:cNvPr id="566" name="PRENDRE L’INITIATIVE (FAIRE PREUVE)"/>
          <p:cNvSpPr txBox="1"/>
          <p:nvPr/>
        </p:nvSpPr>
        <p:spPr>
          <a:xfrm>
            <a:off x="3070860" y="2518867"/>
            <a:ext cx="21088351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PRENDRE L’INITIATIVE (FAIRE PREUVE)</a:t>
            </a:r>
          </a:p>
        </p:txBody>
      </p:sp>
      <p:sp>
        <p:nvSpPr>
          <p:cNvPr id="567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568" name="Rectangle"/>
          <p:cNvSpPr/>
          <p:nvPr/>
        </p:nvSpPr>
        <p:spPr>
          <a:xfrm>
            <a:off x="-3793067" y="3032243"/>
            <a:ext cx="6862317" cy="473711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TRAVAILLER EN PLURIDISCIPLINARITÉS EN TRANSVERSALITÉS"/>
          <p:cNvSpPr txBox="1"/>
          <p:nvPr/>
        </p:nvSpPr>
        <p:spPr>
          <a:xfrm>
            <a:off x="3156407" y="0"/>
            <a:ext cx="23649814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TRAVAILLER EN PLURIDISCIPLINARITÉS EN TRANSVERSALITÉS</a:t>
            </a:r>
          </a:p>
        </p:txBody>
      </p:sp>
      <p:sp>
        <p:nvSpPr>
          <p:cNvPr id="571" name="PRENDRE L’INITIATIVE (FAIRE PREUVE)"/>
          <p:cNvSpPr txBox="1"/>
          <p:nvPr/>
        </p:nvSpPr>
        <p:spPr>
          <a:xfrm>
            <a:off x="3070860" y="2518867"/>
            <a:ext cx="21088351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PRENDRE L’INITIATIVE (FAIRE PREUVE)</a:t>
            </a:r>
          </a:p>
        </p:txBody>
      </p:sp>
      <p:sp>
        <p:nvSpPr>
          <p:cNvPr id="572" name="PRENDRE PLAISIR (ENSEIGNANT)"/>
          <p:cNvSpPr txBox="1"/>
          <p:nvPr/>
        </p:nvSpPr>
        <p:spPr>
          <a:xfrm>
            <a:off x="3073400" y="3667251"/>
            <a:ext cx="18420588" cy="28127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97534" indent="-597534">
              <a:defRPr sz="9000">
                <a:solidFill>
                  <a:srgbClr val="F43B0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PRENDRE PLAISIR</a:t>
            </a:r>
            <a:r>
              <a:rPr>
                <a:solidFill>
                  <a:srgbClr val="000000"/>
                </a:solidFill>
              </a:rPr>
              <a:t> </a:t>
            </a:r>
            <a:r>
              <a:rPr i="1">
                <a:solidFill>
                  <a:srgbClr val="FFFFFF"/>
                </a:solidFill>
              </a:rPr>
              <a:t>(ENSEIGNANT)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573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574" name="Rectangle"/>
          <p:cNvSpPr/>
          <p:nvPr/>
        </p:nvSpPr>
        <p:spPr>
          <a:xfrm>
            <a:off x="-3793067" y="4214392"/>
            <a:ext cx="6862317" cy="473711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TRAVAILLER EN PLURIDISCIPLINARITÉS EN TRANSVERSALITÉS"/>
          <p:cNvSpPr txBox="1"/>
          <p:nvPr/>
        </p:nvSpPr>
        <p:spPr>
          <a:xfrm>
            <a:off x="3156407" y="0"/>
            <a:ext cx="23649814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TRAVAILLER EN PLURIDISCIPLINARITÉS EN TRANSVERSALITÉS</a:t>
            </a:r>
          </a:p>
        </p:txBody>
      </p:sp>
      <p:sp>
        <p:nvSpPr>
          <p:cNvPr id="577" name="PRENDRE L’INITIATIVE (FAIRE PREUVE)"/>
          <p:cNvSpPr txBox="1"/>
          <p:nvPr/>
        </p:nvSpPr>
        <p:spPr>
          <a:xfrm>
            <a:off x="3070860" y="2518867"/>
            <a:ext cx="21088351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PRENDRE L’INITIATIVE (FAIRE PREUVE)</a:t>
            </a:r>
          </a:p>
        </p:txBody>
      </p:sp>
      <p:sp>
        <p:nvSpPr>
          <p:cNvPr id="578" name="PRENDRE PLAISIR (ENSEIGNANT)"/>
          <p:cNvSpPr txBox="1"/>
          <p:nvPr/>
        </p:nvSpPr>
        <p:spPr>
          <a:xfrm>
            <a:off x="3073400" y="3667251"/>
            <a:ext cx="18420588" cy="28127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97534" indent="-597534">
              <a:defRPr sz="9000">
                <a:solidFill>
                  <a:srgbClr val="F43B0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PRENDRE PLAISIR</a:t>
            </a:r>
            <a:r>
              <a:rPr>
                <a:solidFill>
                  <a:srgbClr val="000000"/>
                </a:solidFill>
              </a:rPr>
              <a:t> </a:t>
            </a:r>
            <a:r>
              <a:rPr i="1">
                <a:solidFill>
                  <a:srgbClr val="FFFFFF"/>
                </a:solidFill>
              </a:rPr>
              <a:t>(ENSEIGNANT)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579" name="RESPECTER DES DÉLAIS"/>
          <p:cNvSpPr txBox="1"/>
          <p:nvPr/>
        </p:nvSpPr>
        <p:spPr>
          <a:xfrm>
            <a:off x="3070656" y="4811217"/>
            <a:ext cx="13850875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RESPECTER DES DÉLAIS</a:t>
            </a:r>
          </a:p>
        </p:txBody>
      </p:sp>
      <p:sp>
        <p:nvSpPr>
          <p:cNvPr id="580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581" name="Rectangle"/>
          <p:cNvSpPr/>
          <p:nvPr/>
        </p:nvSpPr>
        <p:spPr>
          <a:xfrm>
            <a:off x="-3784600" y="5151149"/>
            <a:ext cx="6862317" cy="349754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582" name="Rectangle"/>
          <p:cNvSpPr/>
          <p:nvPr/>
        </p:nvSpPr>
        <p:spPr>
          <a:xfrm>
            <a:off x="-3784600" y="5594459"/>
            <a:ext cx="6862317" cy="349754"/>
          </a:xfrm>
          <a:prstGeom prst="rect">
            <a:avLst/>
          </a:prstGeom>
          <a:solidFill>
            <a:srgbClr val="6C6C6C">
              <a:alpha val="50032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TRAVAILLER EN PLURIDISCIPLINARITÉS EN TRANSVERSALITÉS"/>
          <p:cNvSpPr txBox="1"/>
          <p:nvPr/>
        </p:nvSpPr>
        <p:spPr>
          <a:xfrm>
            <a:off x="3156407" y="0"/>
            <a:ext cx="23649814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TRAVAILLER EN PLURIDISCIPLINARITÉS EN TRANSVERSALITÉS</a:t>
            </a:r>
          </a:p>
        </p:txBody>
      </p:sp>
      <p:sp>
        <p:nvSpPr>
          <p:cNvPr id="585" name="PRENDRE L’INITIATIVE (FAIRE PREUVE)"/>
          <p:cNvSpPr txBox="1"/>
          <p:nvPr/>
        </p:nvSpPr>
        <p:spPr>
          <a:xfrm>
            <a:off x="3070860" y="2518867"/>
            <a:ext cx="21088351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PRENDRE L’INITIATIVE (FAIRE PREUVE)</a:t>
            </a:r>
          </a:p>
        </p:txBody>
      </p:sp>
      <p:sp>
        <p:nvSpPr>
          <p:cNvPr id="586" name="PRENDRE PLAISIR (ENSEIGNANT)"/>
          <p:cNvSpPr txBox="1"/>
          <p:nvPr/>
        </p:nvSpPr>
        <p:spPr>
          <a:xfrm>
            <a:off x="3073400" y="3667251"/>
            <a:ext cx="18420588" cy="28127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97534" indent="-597534">
              <a:defRPr sz="9000">
                <a:solidFill>
                  <a:srgbClr val="F43B0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PRENDRE PLAISIR</a:t>
            </a:r>
            <a:r>
              <a:rPr>
                <a:solidFill>
                  <a:srgbClr val="000000"/>
                </a:solidFill>
              </a:rPr>
              <a:t> </a:t>
            </a:r>
            <a:r>
              <a:rPr i="1">
                <a:solidFill>
                  <a:srgbClr val="FFFFFF"/>
                </a:solidFill>
              </a:rPr>
              <a:t>(ENSEIGNANT)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587" name="RESPECTER DES DÉLAIS"/>
          <p:cNvSpPr txBox="1"/>
          <p:nvPr/>
        </p:nvSpPr>
        <p:spPr>
          <a:xfrm>
            <a:off x="3070656" y="4811217"/>
            <a:ext cx="13850875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RESPECTER DES DÉLAIS</a:t>
            </a:r>
          </a:p>
        </p:txBody>
      </p:sp>
      <p:sp>
        <p:nvSpPr>
          <p:cNvPr id="588" name="TRAVAILLER AVEC ! (LES ÉLÈVES)"/>
          <p:cNvSpPr txBox="1"/>
          <p:nvPr/>
        </p:nvSpPr>
        <p:spPr>
          <a:xfrm>
            <a:off x="3171761" y="5953252"/>
            <a:ext cx="17989678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97534" indent="-597534">
              <a:defRPr sz="9000">
                <a:solidFill>
                  <a:srgbClr val="F43B0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TRAVAILLER AVEC</a:t>
            </a:r>
            <a:r>
              <a:rPr>
                <a:solidFill>
                  <a:srgbClr val="000000"/>
                </a:solidFill>
              </a:rPr>
              <a:t> </a:t>
            </a:r>
            <a:r>
              <a:rPr>
                <a:solidFill>
                  <a:schemeClr val="accent5"/>
                </a:solidFill>
              </a:rPr>
              <a:t>! </a:t>
            </a:r>
            <a:r>
              <a:rPr i="1">
                <a:solidFill>
                  <a:srgbClr val="FFFFFF"/>
                </a:solidFill>
              </a:rPr>
              <a:t>(LES ÉLÈVES)</a:t>
            </a:r>
          </a:p>
        </p:txBody>
      </p:sp>
      <p:sp>
        <p:nvSpPr>
          <p:cNvPr id="589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590" name="Rectangle"/>
          <p:cNvSpPr/>
          <p:nvPr/>
        </p:nvSpPr>
        <p:spPr>
          <a:xfrm>
            <a:off x="-3776134" y="6289982"/>
            <a:ext cx="6862317" cy="328521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591" name="Rectangle"/>
          <p:cNvSpPr/>
          <p:nvPr/>
        </p:nvSpPr>
        <p:spPr>
          <a:xfrm>
            <a:off x="-3776134" y="6718005"/>
            <a:ext cx="6862317" cy="328521"/>
          </a:xfrm>
          <a:prstGeom prst="rect">
            <a:avLst/>
          </a:prstGeom>
          <a:solidFill>
            <a:schemeClr val="accent6">
              <a:hueOff val="-119728"/>
              <a:satOff val="5580"/>
              <a:lumOff val="-12961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chemeClr val="accent6">
                    <a:hueOff val="-119728"/>
                    <a:satOff val="5580"/>
                    <a:lumOff val="-12961"/>
                  </a:schemeClr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OMPÉTENCES… OBJECTIFS… POUR……"/>
          <p:cNvSpPr txBox="1"/>
          <p:nvPr/>
        </p:nvSpPr>
        <p:spPr>
          <a:xfrm>
            <a:off x="3222307" y="-407"/>
            <a:ext cx="20885888" cy="1037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COMPÉTENCES… OBJECTIFS… POUR…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- CONVAINCRE, ARGUMENTER, JUSTIFIER, PRÉSENTER… UN PROJET   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- COMMUNIQUER LORS DES DIFFÉRENTES ÉTAPES DE LA DÉMARCHE ET SUR LES TEMPS D’ÉLABORATION.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DE LA GENÈSE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À LA CONSTITUTION 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À LA TRANSMISSION DU/DES DOSSIERS (C.A. RÉGION, ADAGE…)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  <a:p>
            <a:pPr marL="502708" indent="-502708" defTabSz="825500">
              <a:buSzPct val="125000"/>
              <a:buChar char="-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S’ADRESSER AUX DIFFÉRENTS INTERLOCUTEURS DE LA COMMUNAUTÉ ÉDUCATIVE…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ÉQUIPE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DIRECTION, CA,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COMMISSION(S),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ÉLÈVES,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PARENTS…</a:t>
            </a:r>
          </a:p>
          <a:p>
            <a:pPr marL="502708" indent="-502708" defTabSz="825500">
              <a:buSzPct val="125000"/>
              <a:buChar char="-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PENSER À SOIT 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</p:txBody>
      </p:sp>
      <p:sp>
        <p:nvSpPr>
          <p:cNvPr id="144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145" name="Rectangle"/>
          <p:cNvSpPr/>
          <p:nvPr/>
        </p:nvSpPr>
        <p:spPr>
          <a:xfrm>
            <a:off x="1778000" y="5823058"/>
            <a:ext cx="6862317" cy="473711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146" name="Rectangle"/>
          <p:cNvSpPr/>
          <p:nvPr/>
        </p:nvSpPr>
        <p:spPr>
          <a:xfrm>
            <a:off x="1778000" y="6402124"/>
            <a:ext cx="6862317" cy="473711"/>
          </a:xfrm>
          <a:prstGeom prst="rect">
            <a:avLst/>
          </a:prstGeom>
          <a:solidFill>
            <a:srgbClr val="6C6C6C">
              <a:alpha val="50032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47" name="Rectangle"/>
          <p:cNvSpPr/>
          <p:nvPr/>
        </p:nvSpPr>
        <p:spPr>
          <a:xfrm>
            <a:off x="1778000" y="7528396"/>
            <a:ext cx="6862317" cy="473711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48" name="Rectangle"/>
          <p:cNvSpPr/>
          <p:nvPr/>
        </p:nvSpPr>
        <p:spPr>
          <a:xfrm>
            <a:off x="1778000" y="6968490"/>
            <a:ext cx="6862317" cy="473711"/>
          </a:xfrm>
          <a:prstGeom prst="rect">
            <a:avLst/>
          </a:prstGeom>
          <a:solidFill>
            <a:schemeClr val="accent2">
              <a:hueOff val="195715"/>
              <a:lumOff val="-15294"/>
              <a:alpha val="49954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TRAVAILLER EN PLURIDISCIPLINARITÉS EN TRANSVERSALITÉS"/>
          <p:cNvSpPr txBox="1"/>
          <p:nvPr/>
        </p:nvSpPr>
        <p:spPr>
          <a:xfrm>
            <a:off x="3156407" y="0"/>
            <a:ext cx="23649814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TRAVAILLER EN PLURIDISCIPLINARITÉS EN TRANSVERSALITÉS</a:t>
            </a:r>
          </a:p>
        </p:txBody>
      </p:sp>
      <p:sp>
        <p:nvSpPr>
          <p:cNvPr id="594" name="PRENDRE L’INITIATIVE (FAIRE PREUVE)"/>
          <p:cNvSpPr txBox="1"/>
          <p:nvPr/>
        </p:nvSpPr>
        <p:spPr>
          <a:xfrm>
            <a:off x="3070860" y="2518867"/>
            <a:ext cx="21088351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PRENDRE L’INITIATIVE (FAIRE PREUVE)</a:t>
            </a:r>
          </a:p>
        </p:txBody>
      </p:sp>
      <p:sp>
        <p:nvSpPr>
          <p:cNvPr id="595" name="PRENDRE PLAISIR (ENSEIGNANT)"/>
          <p:cNvSpPr txBox="1"/>
          <p:nvPr/>
        </p:nvSpPr>
        <p:spPr>
          <a:xfrm>
            <a:off x="3073400" y="3667251"/>
            <a:ext cx="18420588" cy="28127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97534" indent="-597534">
              <a:defRPr sz="9000">
                <a:solidFill>
                  <a:srgbClr val="F43B0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PRENDRE PLAISIR</a:t>
            </a:r>
            <a:r>
              <a:rPr>
                <a:solidFill>
                  <a:srgbClr val="000000"/>
                </a:solidFill>
              </a:rPr>
              <a:t> </a:t>
            </a:r>
            <a:r>
              <a:rPr i="1">
                <a:solidFill>
                  <a:srgbClr val="FFFFFF"/>
                </a:solidFill>
              </a:rPr>
              <a:t>(ENSEIGNANT)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596" name="RESPECTER DES DÉLAIS"/>
          <p:cNvSpPr txBox="1"/>
          <p:nvPr/>
        </p:nvSpPr>
        <p:spPr>
          <a:xfrm>
            <a:off x="3070656" y="4811217"/>
            <a:ext cx="13850875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RESPECTER DES DÉLAIS</a:t>
            </a:r>
          </a:p>
        </p:txBody>
      </p:sp>
      <p:sp>
        <p:nvSpPr>
          <p:cNvPr id="597" name="TRAVAILLER AVEC ! (LES ÉLÈVES)"/>
          <p:cNvSpPr txBox="1"/>
          <p:nvPr/>
        </p:nvSpPr>
        <p:spPr>
          <a:xfrm>
            <a:off x="3171761" y="5953252"/>
            <a:ext cx="17989678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97534" indent="-597534">
              <a:defRPr sz="9000">
                <a:solidFill>
                  <a:srgbClr val="F43B0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TRAVAILLER AVEC</a:t>
            </a:r>
            <a:r>
              <a:rPr>
                <a:solidFill>
                  <a:srgbClr val="000000"/>
                </a:solidFill>
              </a:rPr>
              <a:t> </a:t>
            </a:r>
            <a:r>
              <a:rPr>
                <a:solidFill>
                  <a:schemeClr val="accent5"/>
                </a:solidFill>
              </a:rPr>
              <a:t>! </a:t>
            </a:r>
            <a:r>
              <a:rPr i="1">
                <a:solidFill>
                  <a:srgbClr val="FFFFFF"/>
                </a:solidFill>
              </a:rPr>
              <a:t>(LES ÉLÈVES)</a:t>
            </a:r>
          </a:p>
        </p:txBody>
      </p:sp>
      <p:sp>
        <p:nvSpPr>
          <p:cNvPr id="598" name="MIEUX SE CONNAITRE"/>
          <p:cNvSpPr txBox="1"/>
          <p:nvPr/>
        </p:nvSpPr>
        <p:spPr>
          <a:xfrm>
            <a:off x="3065144" y="7096252"/>
            <a:ext cx="12538711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MIEUX SE CONNAITRE</a:t>
            </a:r>
          </a:p>
        </p:txBody>
      </p:sp>
      <p:sp>
        <p:nvSpPr>
          <p:cNvPr id="599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600" name="Rectangle"/>
          <p:cNvSpPr/>
          <p:nvPr/>
        </p:nvSpPr>
        <p:spPr>
          <a:xfrm>
            <a:off x="-3793067" y="7419687"/>
            <a:ext cx="6862317" cy="358749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601" name="Rectangle"/>
          <p:cNvSpPr/>
          <p:nvPr/>
        </p:nvSpPr>
        <p:spPr>
          <a:xfrm>
            <a:off x="-3793067" y="7878041"/>
            <a:ext cx="6862317" cy="358750"/>
          </a:xfrm>
          <a:prstGeom prst="rect">
            <a:avLst/>
          </a:prstGeom>
          <a:solidFill>
            <a:srgbClr val="6C6C6C">
              <a:alpha val="50032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02" name="Rectangle"/>
          <p:cNvSpPr/>
          <p:nvPr/>
        </p:nvSpPr>
        <p:spPr>
          <a:xfrm>
            <a:off x="-3793067" y="8337057"/>
            <a:ext cx="6862317" cy="358749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TRAVAILLER EN PLURIDISCIPLINARITÉS EN TRANSVERSALITÉS"/>
          <p:cNvSpPr txBox="1"/>
          <p:nvPr/>
        </p:nvSpPr>
        <p:spPr>
          <a:xfrm>
            <a:off x="3156407" y="0"/>
            <a:ext cx="23649814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TRAVAILLER EN PLURIDISCIPLINARITÉS EN TRANSVERSALITÉS</a:t>
            </a:r>
          </a:p>
        </p:txBody>
      </p:sp>
      <p:sp>
        <p:nvSpPr>
          <p:cNvPr id="605" name="PRENDRE L’INITIATIVE (FAIRE PREUVE)"/>
          <p:cNvSpPr txBox="1"/>
          <p:nvPr/>
        </p:nvSpPr>
        <p:spPr>
          <a:xfrm>
            <a:off x="3070860" y="2518867"/>
            <a:ext cx="21088351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PRENDRE L’INITIATIVE (FAIRE PREUVE)</a:t>
            </a:r>
          </a:p>
        </p:txBody>
      </p:sp>
      <p:sp>
        <p:nvSpPr>
          <p:cNvPr id="606" name="PRENDRE PLAISIR (ENSEIGNANT)"/>
          <p:cNvSpPr txBox="1"/>
          <p:nvPr/>
        </p:nvSpPr>
        <p:spPr>
          <a:xfrm>
            <a:off x="3073400" y="3667251"/>
            <a:ext cx="18420588" cy="28127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97534" indent="-597534">
              <a:defRPr sz="9000">
                <a:solidFill>
                  <a:srgbClr val="F43B0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PRENDRE PLAISIR</a:t>
            </a:r>
            <a:r>
              <a:rPr>
                <a:solidFill>
                  <a:srgbClr val="000000"/>
                </a:solidFill>
              </a:rPr>
              <a:t> </a:t>
            </a:r>
            <a:r>
              <a:rPr i="1">
                <a:solidFill>
                  <a:srgbClr val="FFFFFF"/>
                </a:solidFill>
              </a:rPr>
              <a:t>(ENSEIGNANT)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607" name="RESPECTER DES DÉLAIS"/>
          <p:cNvSpPr txBox="1"/>
          <p:nvPr/>
        </p:nvSpPr>
        <p:spPr>
          <a:xfrm>
            <a:off x="3070656" y="4811217"/>
            <a:ext cx="13850875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RESPECTER DES DÉLAIS</a:t>
            </a:r>
          </a:p>
        </p:txBody>
      </p:sp>
      <p:sp>
        <p:nvSpPr>
          <p:cNvPr id="608" name="TRAVAILLER AVEC ! (LES ÉLÈVES)"/>
          <p:cNvSpPr txBox="1"/>
          <p:nvPr/>
        </p:nvSpPr>
        <p:spPr>
          <a:xfrm>
            <a:off x="3171761" y="5953252"/>
            <a:ext cx="17989678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97534" indent="-597534">
              <a:defRPr sz="9000">
                <a:solidFill>
                  <a:srgbClr val="F43B0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TRAVAILLER AVEC</a:t>
            </a:r>
            <a:r>
              <a:rPr>
                <a:solidFill>
                  <a:srgbClr val="000000"/>
                </a:solidFill>
              </a:rPr>
              <a:t> </a:t>
            </a:r>
            <a:r>
              <a:rPr>
                <a:solidFill>
                  <a:schemeClr val="accent5"/>
                </a:solidFill>
              </a:rPr>
              <a:t>! </a:t>
            </a:r>
            <a:r>
              <a:rPr i="1">
                <a:solidFill>
                  <a:srgbClr val="FFFFFF"/>
                </a:solidFill>
              </a:rPr>
              <a:t>(LES ÉLÈVES)</a:t>
            </a:r>
          </a:p>
        </p:txBody>
      </p:sp>
      <p:sp>
        <p:nvSpPr>
          <p:cNvPr id="609" name="MIEUX SE CONNAITRE"/>
          <p:cNvSpPr txBox="1"/>
          <p:nvPr/>
        </p:nvSpPr>
        <p:spPr>
          <a:xfrm>
            <a:off x="3065144" y="7096252"/>
            <a:ext cx="12538711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MIEUX SE CONNAITRE</a:t>
            </a:r>
          </a:p>
        </p:txBody>
      </p:sp>
      <p:sp>
        <p:nvSpPr>
          <p:cNvPr id="610" name="GAGNER DU TEMPS !"/>
          <p:cNvSpPr txBox="1"/>
          <p:nvPr/>
        </p:nvSpPr>
        <p:spPr>
          <a:xfrm>
            <a:off x="3094672" y="8247633"/>
            <a:ext cx="11607166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25500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GAGNER DU TEMPS !</a:t>
            </a:r>
          </a:p>
        </p:txBody>
      </p:sp>
      <p:sp>
        <p:nvSpPr>
          <p:cNvPr id="611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612" name="Rectangle"/>
          <p:cNvSpPr/>
          <p:nvPr/>
        </p:nvSpPr>
        <p:spPr>
          <a:xfrm>
            <a:off x="-3793067" y="8731377"/>
            <a:ext cx="6862317" cy="473711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TRAVAILLER EN PLURIDISCIPLINARITÉS EN TRANSVERSALITÉS"/>
          <p:cNvSpPr txBox="1"/>
          <p:nvPr/>
        </p:nvSpPr>
        <p:spPr>
          <a:xfrm>
            <a:off x="3156407" y="0"/>
            <a:ext cx="23649814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TRAVAILLER EN PLURIDISCIPLINARITÉS EN TRANSVERSALITÉS</a:t>
            </a:r>
          </a:p>
        </p:txBody>
      </p:sp>
      <p:sp>
        <p:nvSpPr>
          <p:cNvPr id="615" name="PRENDRE L’INITIATIVE (FAIRE PREUVE)"/>
          <p:cNvSpPr txBox="1"/>
          <p:nvPr/>
        </p:nvSpPr>
        <p:spPr>
          <a:xfrm>
            <a:off x="3070860" y="2518867"/>
            <a:ext cx="21088351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PRENDRE L’INITIATIVE (FAIRE PREUVE)</a:t>
            </a:r>
          </a:p>
        </p:txBody>
      </p:sp>
      <p:sp>
        <p:nvSpPr>
          <p:cNvPr id="616" name="PRENDRE PLAISIR (ENSEIGNANT)"/>
          <p:cNvSpPr txBox="1"/>
          <p:nvPr/>
        </p:nvSpPr>
        <p:spPr>
          <a:xfrm>
            <a:off x="3073400" y="3667251"/>
            <a:ext cx="18420588" cy="28127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97534" indent="-597534">
              <a:defRPr sz="9000">
                <a:solidFill>
                  <a:srgbClr val="F43B0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PRENDRE PLAISIR</a:t>
            </a:r>
            <a:r>
              <a:rPr>
                <a:solidFill>
                  <a:srgbClr val="000000"/>
                </a:solidFill>
              </a:rPr>
              <a:t> </a:t>
            </a:r>
            <a:r>
              <a:rPr i="1">
                <a:solidFill>
                  <a:srgbClr val="FFFFFF"/>
                </a:solidFill>
              </a:rPr>
              <a:t>(ENSEIGNANT)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617" name="RESPECTER DES DÉLAIS"/>
          <p:cNvSpPr txBox="1"/>
          <p:nvPr/>
        </p:nvSpPr>
        <p:spPr>
          <a:xfrm>
            <a:off x="3070656" y="4811217"/>
            <a:ext cx="13850875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RESPECTER DES DÉLAIS</a:t>
            </a:r>
          </a:p>
        </p:txBody>
      </p:sp>
      <p:sp>
        <p:nvSpPr>
          <p:cNvPr id="618" name="TRAVAILLER AVEC ! (LES ÉLÈVES)"/>
          <p:cNvSpPr txBox="1"/>
          <p:nvPr/>
        </p:nvSpPr>
        <p:spPr>
          <a:xfrm>
            <a:off x="3171761" y="5953252"/>
            <a:ext cx="17989678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97534" indent="-597534">
              <a:defRPr sz="9000">
                <a:solidFill>
                  <a:srgbClr val="F43B0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TRAVAILLER AVEC</a:t>
            </a:r>
            <a:r>
              <a:rPr>
                <a:solidFill>
                  <a:srgbClr val="000000"/>
                </a:solidFill>
              </a:rPr>
              <a:t> </a:t>
            </a:r>
            <a:r>
              <a:rPr>
                <a:solidFill>
                  <a:schemeClr val="accent5"/>
                </a:solidFill>
              </a:rPr>
              <a:t>! </a:t>
            </a:r>
            <a:r>
              <a:rPr i="1">
                <a:solidFill>
                  <a:srgbClr val="FFFFFF"/>
                </a:solidFill>
              </a:rPr>
              <a:t>(LES ÉLÈVES)</a:t>
            </a:r>
          </a:p>
        </p:txBody>
      </p:sp>
      <p:sp>
        <p:nvSpPr>
          <p:cNvPr id="619" name="MIEUX SE CONNAITRE"/>
          <p:cNvSpPr txBox="1"/>
          <p:nvPr/>
        </p:nvSpPr>
        <p:spPr>
          <a:xfrm>
            <a:off x="3065144" y="7096252"/>
            <a:ext cx="12538711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MIEUX SE CONNAITRE</a:t>
            </a:r>
          </a:p>
        </p:txBody>
      </p:sp>
      <p:sp>
        <p:nvSpPr>
          <p:cNvPr id="620" name="GAGNER DU TEMPS !"/>
          <p:cNvSpPr txBox="1"/>
          <p:nvPr/>
        </p:nvSpPr>
        <p:spPr>
          <a:xfrm>
            <a:off x="3094672" y="8247633"/>
            <a:ext cx="11607166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25500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GAGNER DU TEMPS !</a:t>
            </a:r>
          </a:p>
        </p:txBody>
      </p:sp>
      <p:sp>
        <p:nvSpPr>
          <p:cNvPr id="621" name="BRASSER LES CLASSES. (filières)"/>
          <p:cNvSpPr txBox="1"/>
          <p:nvPr/>
        </p:nvSpPr>
        <p:spPr>
          <a:xfrm>
            <a:off x="3068002" y="9402420"/>
            <a:ext cx="18019396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BRASSER LES CLASSES. (filières)</a:t>
            </a:r>
          </a:p>
        </p:txBody>
      </p:sp>
      <p:sp>
        <p:nvSpPr>
          <p:cNvPr id="622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623" name="Rectangle"/>
          <p:cNvSpPr/>
          <p:nvPr/>
        </p:nvSpPr>
        <p:spPr>
          <a:xfrm>
            <a:off x="-3793067" y="9922168"/>
            <a:ext cx="6862317" cy="473711"/>
          </a:xfrm>
          <a:prstGeom prst="rect">
            <a:avLst/>
          </a:prstGeom>
          <a:solidFill>
            <a:srgbClr val="6C6C6C">
              <a:alpha val="50032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TRAVAILLER EN PLURIDISCIPLINARITÉS EN TRANSVERSALITÉS"/>
          <p:cNvSpPr txBox="1"/>
          <p:nvPr/>
        </p:nvSpPr>
        <p:spPr>
          <a:xfrm>
            <a:off x="3156407" y="0"/>
            <a:ext cx="23649814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TRAVAILLER EN PLURIDISCIPLINARITÉS EN TRANSVERSALITÉS</a:t>
            </a:r>
          </a:p>
        </p:txBody>
      </p:sp>
      <p:sp>
        <p:nvSpPr>
          <p:cNvPr id="626" name="PRENDRE L’INITIATIVE (FAIRE PREUVE)"/>
          <p:cNvSpPr txBox="1"/>
          <p:nvPr/>
        </p:nvSpPr>
        <p:spPr>
          <a:xfrm>
            <a:off x="3070860" y="2518867"/>
            <a:ext cx="21088351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PRENDRE L’INITIATIVE (FAIRE PREUVE)</a:t>
            </a:r>
          </a:p>
        </p:txBody>
      </p:sp>
      <p:sp>
        <p:nvSpPr>
          <p:cNvPr id="627" name="PRENDRE PLAISIR (ENSEIGNANT)"/>
          <p:cNvSpPr txBox="1"/>
          <p:nvPr/>
        </p:nvSpPr>
        <p:spPr>
          <a:xfrm>
            <a:off x="3073400" y="3667251"/>
            <a:ext cx="18420588" cy="28127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97534" indent="-597534">
              <a:defRPr sz="9000">
                <a:solidFill>
                  <a:srgbClr val="F43B0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PRENDRE PLAISIR</a:t>
            </a:r>
            <a:r>
              <a:rPr>
                <a:solidFill>
                  <a:srgbClr val="000000"/>
                </a:solidFill>
              </a:rPr>
              <a:t> </a:t>
            </a:r>
            <a:r>
              <a:rPr i="1">
                <a:solidFill>
                  <a:srgbClr val="FFFFFF"/>
                </a:solidFill>
              </a:rPr>
              <a:t>(ENSEIGNANT)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628" name="RESPECTER DES DÉLAIS"/>
          <p:cNvSpPr txBox="1"/>
          <p:nvPr/>
        </p:nvSpPr>
        <p:spPr>
          <a:xfrm>
            <a:off x="3070656" y="4811217"/>
            <a:ext cx="13850875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RESPECTER DES DÉLAIS</a:t>
            </a:r>
          </a:p>
        </p:txBody>
      </p:sp>
      <p:sp>
        <p:nvSpPr>
          <p:cNvPr id="629" name="TRAVAILLER AVEC ! (LES ÉLÈVES)"/>
          <p:cNvSpPr txBox="1"/>
          <p:nvPr/>
        </p:nvSpPr>
        <p:spPr>
          <a:xfrm>
            <a:off x="3171761" y="5953252"/>
            <a:ext cx="17989678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97534" indent="-597534">
              <a:defRPr sz="9000">
                <a:solidFill>
                  <a:srgbClr val="F43B0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TRAVAILLER AVEC</a:t>
            </a:r>
            <a:r>
              <a:rPr>
                <a:solidFill>
                  <a:srgbClr val="000000"/>
                </a:solidFill>
              </a:rPr>
              <a:t> </a:t>
            </a:r>
            <a:r>
              <a:rPr>
                <a:solidFill>
                  <a:schemeClr val="accent5"/>
                </a:solidFill>
              </a:rPr>
              <a:t>! </a:t>
            </a:r>
            <a:r>
              <a:rPr i="1">
                <a:solidFill>
                  <a:srgbClr val="FFFFFF"/>
                </a:solidFill>
              </a:rPr>
              <a:t>(LES ÉLÈVES)</a:t>
            </a:r>
          </a:p>
        </p:txBody>
      </p:sp>
      <p:sp>
        <p:nvSpPr>
          <p:cNvPr id="630" name="MIEUX SE CONNAITRE"/>
          <p:cNvSpPr txBox="1"/>
          <p:nvPr/>
        </p:nvSpPr>
        <p:spPr>
          <a:xfrm>
            <a:off x="3065144" y="7096252"/>
            <a:ext cx="12538711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MIEUX SE CONNAITRE</a:t>
            </a:r>
          </a:p>
        </p:txBody>
      </p:sp>
      <p:sp>
        <p:nvSpPr>
          <p:cNvPr id="631" name="GAGNER DU TEMPS !"/>
          <p:cNvSpPr txBox="1"/>
          <p:nvPr/>
        </p:nvSpPr>
        <p:spPr>
          <a:xfrm>
            <a:off x="3094672" y="8247633"/>
            <a:ext cx="11607166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25500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GAGNER DU TEMPS !</a:t>
            </a:r>
          </a:p>
        </p:txBody>
      </p:sp>
      <p:sp>
        <p:nvSpPr>
          <p:cNvPr id="632" name="BRASSER LES CLASSES. (filières)"/>
          <p:cNvSpPr txBox="1"/>
          <p:nvPr/>
        </p:nvSpPr>
        <p:spPr>
          <a:xfrm>
            <a:off x="3068002" y="9402420"/>
            <a:ext cx="18019396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BRASSER LES CLASSES. (filières)</a:t>
            </a:r>
          </a:p>
        </p:txBody>
      </p:sp>
      <p:sp>
        <p:nvSpPr>
          <p:cNvPr id="633" name="VALIDER LA PAROLE DE L’ENSEIGNANT"/>
          <p:cNvSpPr txBox="1"/>
          <p:nvPr/>
        </p:nvSpPr>
        <p:spPr>
          <a:xfrm>
            <a:off x="3103943" y="10557002"/>
            <a:ext cx="21610702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VALIDER LA PAROLE DE L’ENSEIGNANT</a:t>
            </a:r>
          </a:p>
        </p:txBody>
      </p:sp>
      <p:sp>
        <p:nvSpPr>
          <p:cNvPr id="634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635" name="Rectangle"/>
          <p:cNvSpPr/>
          <p:nvPr/>
        </p:nvSpPr>
        <p:spPr>
          <a:xfrm>
            <a:off x="-3793067" y="11122080"/>
            <a:ext cx="6862317" cy="473711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TRAVAILLER EN PLURIDISCIPLINARITÉS EN TRANSVERSALITÉS"/>
          <p:cNvSpPr txBox="1"/>
          <p:nvPr/>
        </p:nvSpPr>
        <p:spPr>
          <a:xfrm>
            <a:off x="3156407" y="0"/>
            <a:ext cx="23649814" cy="4184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TRAVAILLER EN PLURIDISCIPLINARITÉS EN TRANSVERSALITÉS</a:t>
            </a:r>
          </a:p>
        </p:txBody>
      </p:sp>
      <p:sp>
        <p:nvSpPr>
          <p:cNvPr id="638" name="PRENDRE L’INITIATIVE (FAIRE PREUVE)"/>
          <p:cNvSpPr txBox="1"/>
          <p:nvPr/>
        </p:nvSpPr>
        <p:spPr>
          <a:xfrm>
            <a:off x="3070860" y="2518867"/>
            <a:ext cx="21088351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PRENDRE L’INITIATIVE (FAIRE PREUVE)</a:t>
            </a:r>
          </a:p>
        </p:txBody>
      </p:sp>
      <p:sp>
        <p:nvSpPr>
          <p:cNvPr id="639" name="PRENDRE PLAISIR (ENSEIGNANT)"/>
          <p:cNvSpPr txBox="1"/>
          <p:nvPr/>
        </p:nvSpPr>
        <p:spPr>
          <a:xfrm>
            <a:off x="3073400" y="3667251"/>
            <a:ext cx="18420588" cy="28127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97534" indent="-597534">
              <a:defRPr sz="9000">
                <a:solidFill>
                  <a:srgbClr val="F43B0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PRENDRE PLAISIR</a:t>
            </a:r>
            <a:r>
              <a:rPr>
                <a:solidFill>
                  <a:srgbClr val="000000"/>
                </a:solidFill>
              </a:rPr>
              <a:t> </a:t>
            </a:r>
            <a:r>
              <a:rPr i="1">
                <a:solidFill>
                  <a:srgbClr val="FFFFFF"/>
                </a:solidFill>
              </a:rPr>
              <a:t>(ENSEIGNANT)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640" name="RESPECTER DES DÉLAIS"/>
          <p:cNvSpPr txBox="1"/>
          <p:nvPr/>
        </p:nvSpPr>
        <p:spPr>
          <a:xfrm>
            <a:off x="3070656" y="4811217"/>
            <a:ext cx="13850875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RESPECTER DES DÉLAIS</a:t>
            </a:r>
          </a:p>
        </p:txBody>
      </p:sp>
      <p:sp>
        <p:nvSpPr>
          <p:cNvPr id="641" name="TRAVAILLER AVEC ! (LES ÉLÈVES)"/>
          <p:cNvSpPr txBox="1"/>
          <p:nvPr/>
        </p:nvSpPr>
        <p:spPr>
          <a:xfrm>
            <a:off x="3171761" y="5953252"/>
            <a:ext cx="17989678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97534" indent="-597534">
              <a:defRPr sz="9000">
                <a:solidFill>
                  <a:srgbClr val="F43B0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TRAVAILLER AVEC</a:t>
            </a:r>
            <a:r>
              <a:rPr>
                <a:solidFill>
                  <a:srgbClr val="000000"/>
                </a:solidFill>
              </a:rPr>
              <a:t> </a:t>
            </a:r>
            <a:r>
              <a:rPr>
                <a:solidFill>
                  <a:schemeClr val="accent5"/>
                </a:solidFill>
              </a:rPr>
              <a:t>! </a:t>
            </a:r>
            <a:r>
              <a:rPr i="1">
                <a:solidFill>
                  <a:srgbClr val="FFFFFF"/>
                </a:solidFill>
              </a:rPr>
              <a:t>(LES ÉLÈVES)</a:t>
            </a:r>
          </a:p>
        </p:txBody>
      </p:sp>
      <p:sp>
        <p:nvSpPr>
          <p:cNvPr id="642" name="MIEUX SE CONNAITRE"/>
          <p:cNvSpPr txBox="1"/>
          <p:nvPr/>
        </p:nvSpPr>
        <p:spPr>
          <a:xfrm>
            <a:off x="3065144" y="7096252"/>
            <a:ext cx="12538711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MIEUX SE CONNAITRE</a:t>
            </a:r>
          </a:p>
        </p:txBody>
      </p:sp>
      <p:sp>
        <p:nvSpPr>
          <p:cNvPr id="643" name="GAGNER DU TEMPS !"/>
          <p:cNvSpPr txBox="1"/>
          <p:nvPr/>
        </p:nvSpPr>
        <p:spPr>
          <a:xfrm>
            <a:off x="3094672" y="8247633"/>
            <a:ext cx="11607166" cy="1441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25500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GAGNER DU TEMPS !</a:t>
            </a:r>
          </a:p>
        </p:txBody>
      </p:sp>
      <p:sp>
        <p:nvSpPr>
          <p:cNvPr id="644" name="BRASSER LES CLASSES. (filières)"/>
          <p:cNvSpPr txBox="1"/>
          <p:nvPr/>
        </p:nvSpPr>
        <p:spPr>
          <a:xfrm>
            <a:off x="3068002" y="9402420"/>
            <a:ext cx="18019396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BRASSER LES CLASSES. (filières)</a:t>
            </a:r>
          </a:p>
        </p:txBody>
      </p:sp>
      <p:sp>
        <p:nvSpPr>
          <p:cNvPr id="645" name="VALIDER LA PAROLE DE L’ENSEIGNANT"/>
          <p:cNvSpPr txBox="1"/>
          <p:nvPr/>
        </p:nvSpPr>
        <p:spPr>
          <a:xfrm>
            <a:off x="3103943" y="10557002"/>
            <a:ext cx="21610702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VALIDER LA PAROLE DE L’ENSEIGNANT</a:t>
            </a:r>
          </a:p>
        </p:txBody>
      </p:sp>
      <p:sp>
        <p:nvSpPr>
          <p:cNvPr id="646" name="FACILITER L’OUVERTURE CULTURELLE"/>
          <p:cNvSpPr txBox="1"/>
          <p:nvPr/>
        </p:nvSpPr>
        <p:spPr>
          <a:xfrm>
            <a:off x="2907221" y="11702034"/>
            <a:ext cx="21388960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FACILITER L’OUVERTURE CULTURELLE</a:t>
            </a:r>
          </a:p>
        </p:txBody>
      </p:sp>
      <p:sp>
        <p:nvSpPr>
          <p:cNvPr id="647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648" name="Rectangle"/>
          <p:cNvSpPr/>
          <p:nvPr/>
        </p:nvSpPr>
        <p:spPr>
          <a:xfrm>
            <a:off x="-3810000" y="12062666"/>
            <a:ext cx="6862317" cy="352928"/>
          </a:xfrm>
          <a:prstGeom prst="rect">
            <a:avLst/>
          </a:prstGeom>
          <a:solidFill>
            <a:srgbClr val="6C6C6C">
              <a:alpha val="50032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49" name="Rectangle"/>
          <p:cNvSpPr/>
          <p:nvPr/>
        </p:nvSpPr>
        <p:spPr>
          <a:xfrm>
            <a:off x="-3810000" y="12526645"/>
            <a:ext cx="6862317" cy="352929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0" name="Rectangle"/>
          <p:cNvSpPr/>
          <p:nvPr/>
        </p:nvSpPr>
        <p:spPr>
          <a:xfrm>
            <a:off x="-3810000" y="12971706"/>
            <a:ext cx="6862317" cy="352929"/>
          </a:xfrm>
          <a:prstGeom prst="rect">
            <a:avLst/>
          </a:prstGeom>
          <a:solidFill>
            <a:schemeClr val="accent6">
              <a:hueOff val="-119728"/>
              <a:satOff val="5580"/>
              <a:lumOff val="-12961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chemeClr val="accent6">
                    <a:hueOff val="-119728"/>
                    <a:satOff val="5580"/>
                    <a:lumOff val="-12961"/>
                  </a:schemeClr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CONFRONTER :"/>
          <p:cNvSpPr txBox="1"/>
          <p:nvPr/>
        </p:nvSpPr>
        <p:spPr>
          <a:xfrm>
            <a:off x="3086099" y="0"/>
            <a:ext cx="9174862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597534" indent="-597534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CONFRONTER : </a:t>
            </a:r>
          </a:p>
        </p:txBody>
      </p:sp>
      <p:sp>
        <p:nvSpPr>
          <p:cNvPr id="653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654" name="Rectangle"/>
          <p:cNvSpPr/>
          <p:nvPr/>
        </p:nvSpPr>
        <p:spPr>
          <a:xfrm>
            <a:off x="-3820519" y="517996"/>
            <a:ext cx="6862317" cy="473711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CONFRONTER :"/>
          <p:cNvSpPr txBox="1"/>
          <p:nvPr/>
        </p:nvSpPr>
        <p:spPr>
          <a:xfrm>
            <a:off x="3086099" y="0"/>
            <a:ext cx="9174862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597534" indent="-597534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CONFRONTER : </a:t>
            </a:r>
          </a:p>
        </p:txBody>
      </p:sp>
      <p:sp>
        <p:nvSpPr>
          <p:cNvPr id="657" name="DES IDÉES"/>
          <p:cNvSpPr txBox="1"/>
          <p:nvPr/>
        </p:nvSpPr>
        <p:spPr>
          <a:xfrm>
            <a:off x="3089910" y="1155699"/>
            <a:ext cx="6189981" cy="2489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228600" indent="-228600" defTabSz="825500">
              <a:buSzPct val="100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 DES IDÉES</a:t>
            </a:r>
          </a:p>
        </p:txBody>
      </p:sp>
      <p:sp>
        <p:nvSpPr>
          <p:cNvPr id="658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659" name="Rectangle"/>
          <p:cNvSpPr/>
          <p:nvPr/>
        </p:nvSpPr>
        <p:spPr>
          <a:xfrm>
            <a:off x="-3820519" y="1610196"/>
            <a:ext cx="6862317" cy="473711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CONFRONTER :"/>
          <p:cNvSpPr txBox="1"/>
          <p:nvPr/>
        </p:nvSpPr>
        <p:spPr>
          <a:xfrm>
            <a:off x="3086099" y="0"/>
            <a:ext cx="9174862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597534" indent="-597534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CONFRONTER : </a:t>
            </a:r>
          </a:p>
        </p:txBody>
      </p:sp>
      <p:sp>
        <p:nvSpPr>
          <p:cNvPr id="662" name="DES IDÉES…"/>
          <p:cNvSpPr txBox="1"/>
          <p:nvPr/>
        </p:nvSpPr>
        <p:spPr>
          <a:xfrm>
            <a:off x="3089910" y="1155699"/>
            <a:ext cx="10009125" cy="3695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28600" indent="-228600" defTabSz="825500">
              <a:buSzPct val="100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DES IDÉES</a:t>
            </a:r>
          </a:p>
          <a:p>
            <a:pPr marL="228600" indent="-228600" defTabSz="825500">
              <a:buSzPct val="100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DES HYPOTHÈSES</a:t>
            </a:r>
          </a:p>
        </p:txBody>
      </p:sp>
      <p:sp>
        <p:nvSpPr>
          <p:cNvPr id="663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664" name="Rectangle"/>
          <p:cNvSpPr/>
          <p:nvPr/>
        </p:nvSpPr>
        <p:spPr>
          <a:xfrm>
            <a:off x="-3820519" y="2766695"/>
            <a:ext cx="6862317" cy="473711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" name="CONFRONTER :"/>
          <p:cNvSpPr txBox="1"/>
          <p:nvPr/>
        </p:nvSpPr>
        <p:spPr>
          <a:xfrm>
            <a:off x="3086099" y="0"/>
            <a:ext cx="9174862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597534" indent="-597534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CONFRONTER : </a:t>
            </a:r>
          </a:p>
        </p:txBody>
      </p:sp>
      <p:sp>
        <p:nvSpPr>
          <p:cNvPr id="667" name="DES IDÉES…"/>
          <p:cNvSpPr txBox="1"/>
          <p:nvPr/>
        </p:nvSpPr>
        <p:spPr>
          <a:xfrm>
            <a:off x="3089910" y="1155699"/>
            <a:ext cx="10518141" cy="3695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28600" indent="-228600" defTabSz="825500">
              <a:buSzPct val="100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DES IDÉES</a:t>
            </a:r>
          </a:p>
          <a:p>
            <a:pPr marL="228600" indent="-228600" defTabSz="825500">
              <a:buSzPct val="100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DES HYPOTHÈSES</a:t>
            </a:r>
          </a:p>
          <a:p>
            <a:pPr marL="228600" indent="-228600" defTabSz="825500">
              <a:buSzPct val="100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DES PROPOSITIONS</a:t>
            </a:r>
          </a:p>
        </p:txBody>
      </p:sp>
      <p:sp>
        <p:nvSpPr>
          <p:cNvPr id="668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669" name="Rectangle"/>
          <p:cNvSpPr/>
          <p:nvPr/>
        </p:nvSpPr>
        <p:spPr>
          <a:xfrm>
            <a:off x="-3820519" y="3961293"/>
            <a:ext cx="6862317" cy="473711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CONFRONTER :"/>
          <p:cNvSpPr txBox="1"/>
          <p:nvPr/>
        </p:nvSpPr>
        <p:spPr>
          <a:xfrm>
            <a:off x="3086099" y="0"/>
            <a:ext cx="9174862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597534" indent="-597534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CONFRONTER : </a:t>
            </a:r>
          </a:p>
        </p:txBody>
      </p:sp>
      <p:sp>
        <p:nvSpPr>
          <p:cNvPr id="672" name="DES IDÉES…"/>
          <p:cNvSpPr txBox="1"/>
          <p:nvPr/>
        </p:nvSpPr>
        <p:spPr>
          <a:xfrm>
            <a:off x="3089910" y="1155699"/>
            <a:ext cx="10518141" cy="3695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28600" indent="-228600" defTabSz="825500">
              <a:buSzPct val="100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DES IDÉES</a:t>
            </a:r>
          </a:p>
          <a:p>
            <a:pPr marL="228600" indent="-228600" defTabSz="825500">
              <a:buSzPct val="100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DES HYPOTHÈSES</a:t>
            </a:r>
          </a:p>
          <a:p>
            <a:pPr marL="228600" indent="-228600" defTabSz="825500">
              <a:buSzPct val="100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DES PROPOSITIONS</a:t>
            </a:r>
          </a:p>
        </p:txBody>
      </p:sp>
      <p:sp>
        <p:nvSpPr>
          <p:cNvPr id="673" name="APPRENDRE À AVOIR TORT"/>
          <p:cNvSpPr txBox="1"/>
          <p:nvPr/>
        </p:nvSpPr>
        <p:spPr>
          <a:xfrm>
            <a:off x="2942970" y="4582227"/>
            <a:ext cx="15894559" cy="28878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b="1"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APPRENDRE À AVOIR TORT</a:t>
            </a:r>
          </a:p>
        </p:txBody>
      </p:sp>
      <p:sp>
        <p:nvSpPr>
          <p:cNvPr id="674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675" name="Rectangle"/>
          <p:cNvSpPr/>
          <p:nvPr/>
        </p:nvSpPr>
        <p:spPr>
          <a:xfrm>
            <a:off x="-3826934" y="5081529"/>
            <a:ext cx="6862317" cy="473711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COMPÉTENCES… OBJECTIFS… POUR……"/>
          <p:cNvSpPr txBox="1"/>
          <p:nvPr/>
        </p:nvSpPr>
        <p:spPr>
          <a:xfrm>
            <a:off x="3222307" y="-407"/>
            <a:ext cx="20885888" cy="1037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COMPÉTENCES… OBJECTIFS… POUR…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- CONVAINCRE, ARGUMENTER, JUSTIFIER, PRÉSENTER… UN PROJET   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- COMMUNIQUER LORS DES DIFFÉRENTES ÉTAPES DE LA DÉMARCHE ET SUR LES TEMPS D’ÉLABORATION.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DE LA GENÈSE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À LA CONSTITUTION 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À LA TRANSMISSION DU/DES DOSSIERS (C.A. RÉGION, ADAGE…)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  <a:p>
            <a:pPr marL="502708" indent="-502708" defTabSz="825500">
              <a:buSzPct val="125000"/>
              <a:buChar char="-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S’ADRESSER AUX DIFFÉRENTS INTERLOCUTEURS DE LA COMMUNAUTÉ ÉDUCATIVE…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ÉQUIPE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DIRECTION, CA,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COMMISSION(S),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ÉLÈVES,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PARENTS…</a:t>
            </a:r>
          </a:p>
          <a:p>
            <a:pPr marL="502708" indent="-502708" defTabSz="825500">
              <a:buSzPct val="125000"/>
              <a:buChar char="-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PENSER À SOIT 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</p:txBody>
      </p:sp>
      <p:sp>
        <p:nvSpPr>
          <p:cNvPr id="151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152" name="Rectangle"/>
          <p:cNvSpPr/>
          <p:nvPr/>
        </p:nvSpPr>
        <p:spPr>
          <a:xfrm>
            <a:off x="1778000" y="5823058"/>
            <a:ext cx="6862317" cy="473711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153" name="Rectangle"/>
          <p:cNvSpPr/>
          <p:nvPr/>
        </p:nvSpPr>
        <p:spPr>
          <a:xfrm>
            <a:off x="1778000" y="6402124"/>
            <a:ext cx="6862317" cy="473711"/>
          </a:xfrm>
          <a:prstGeom prst="rect">
            <a:avLst/>
          </a:prstGeom>
          <a:solidFill>
            <a:srgbClr val="6C6C6C">
              <a:alpha val="50032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4" name="Rectangle"/>
          <p:cNvSpPr/>
          <p:nvPr/>
        </p:nvSpPr>
        <p:spPr>
          <a:xfrm>
            <a:off x="1778000" y="7528396"/>
            <a:ext cx="6862317" cy="473711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5" name="Rectangle"/>
          <p:cNvSpPr/>
          <p:nvPr/>
        </p:nvSpPr>
        <p:spPr>
          <a:xfrm>
            <a:off x="1778000" y="6968490"/>
            <a:ext cx="6862317" cy="473711"/>
          </a:xfrm>
          <a:prstGeom prst="rect">
            <a:avLst/>
          </a:prstGeom>
          <a:solidFill>
            <a:schemeClr val="accent2">
              <a:hueOff val="195715"/>
              <a:lumOff val="-15294"/>
              <a:alpha val="49954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6" name="Rectangle"/>
          <p:cNvSpPr/>
          <p:nvPr/>
        </p:nvSpPr>
        <p:spPr>
          <a:xfrm>
            <a:off x="1778000" y="8113921"/>
            <a:ext cx="6862317" cy="473711"/>
          </a:xfrm>
          <a:prstGeom prst="rect">
            <a:avLst/>
          </a:prstGeom>
          <a:solidFill>
            <a:schemeClr val="accent6">
              <a:hueOff val="-119728"/>
              <a:satOff val="5580"/>
              <a:lumOff val="-12961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chemeClr val="accent6">
                    <a:hueOff val="-119728"/>
                    <a:satOff val="5580"/>
                    <a:lumOff val="-12961"/>
                  </a:schemeClr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CONFRONTER :"/>
          <p:cNvSpPr txBox="1"/>
          <p:nvPr/>
        </p:nvSpPr>
        <p:spPr>
          <a:xfrm>
            <a:off x="3086099" y="0"/>
            <a:ext cx="9174862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597534" indent="-597534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CONFRONTER : </a:t>
            </a:r>
          </a:p>
        </p:txBody>
      </p:sp>
      <p:sp>
        <p:nvSpPr>
          <p:cNvPr id="678" name="DES IDÉES…"/>
          <p:cNvSpPr txBox="1"/>
          <p:nvPr/>
        </p:nvSpPr>
        <p:spPr>
          <a:xfrm>
            <a:off x="3089910" y="1155699"/>
            <a:ext cx="10518141" cy="3695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28600" indent="-228600" defTabSz="825500">
              <a:buSzPct val="100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DES IDÉES</a:t>
            </a:r>
          </a:p>
          <a:p>
            <a:pPr marL="228600" indent="-228600" defTabSz="825500">
              <a:buSzPct val="100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DES HYPOTHÈSES</a:t>
            </a:r>
          </a:p>
          <a:p>
            <a:pPr marL="228600" indent="-228600" defTabSz="825500">
              <a:buSzPct val="100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DES PROPOSITIONS</a:t>
            </a:r>
          </a:p>
        </p:txBody>
      </p:sp>
      <p:sp>
        <p:nvSpPr>
          <p:cNvPr id="679" name="APPRENDRE À AVOIR TORT"/>
          <p:cNvSpPr txBox="1"/>
          <p:nvPr/>
        </p:nvSpPr>
        <p:spPr>
          <a:xfrm>
            <a:off x="2942970" y="4582227"/>
            <a:ext cx="15894559" cy="28878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b="1"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APPRENDRE À AVOIR TORT</a:t>
            </a:r>
          </a:p>
        </p:txBody>
      </p:sp>
      <p:sp>
        <p:nvSpPr>
          <p:cNvPr id="680" name="ARGUMENTER"/>
          <p:cNvSpPr txBox="1"/>
          <p:nvPr/>
        </p:nvSpPr>
        <p:spPr>
          <a:xfrm>
            <a:off x="2959480" y="5762751"/>
            <a:ext cx="8305039" cy="28127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ARGUMENTER</a:t>
            </a:r>
          </a:p>
        </p:txBody>
      </p:sp>
      <p:sp>
        <p:nvSpPr>
          <p:cNvPr id="681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682" name="Rectangle"/>
          <p:cNvSpPr/>
          <p:nvPr/>
        </p:nvSpPr>
        <p:spPr>
          <a:xfrm>
            <a:off x="-3810000" y="6295178"/>
            <a:ext cx="6862317" cy="473711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" name="CONFRONTER :"/>
          <p:cNvSpPr txBox="1"/>
          <p:nvPr/>
        </p:nvSpPr>
        <p:spPr>
          <a:xfrm>
            <a:off x="3086099" y="0"/>
            <a:ext cx="9174862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597534" indent="-597534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CONFRONTER : </a:t>
            </a:r>
          </a:p>
        </p:txBody>
      </p:sp>
      <p:sp>
        <p:nvSpPr>
          <p:cNvPr id="685" name="DES IDÉES…"/>
          <p:cNvSpPr txBox="1"/>
          <p:nvPr/>
        </p:nvSpPr>
        <p:spPr>
          <a:xfrm>
            <a:off x="3089910" y="1155699"/>
            <a:ext cx="10518141" cy="3695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28600" indent="-228600" defTabSz="825500">
              <a:buSzPct val="100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DES IDÉES</a:t>
            </a:r>
          </a:p>
          <a:p>
            <a:pPr marL="228600" indent="-228600" defTabSz="825500">
              <a:buSzPct val="100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DES HYPOTHÈSES</a:t>
            </a:r>
          </a:p>
          <a:p>
            <a:pPr marL="228600" indent="-228600" defTabSz="825500">
              <a:buSzPct val="100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DES PROPOSITIONS</a:t>
            </a:r>
          </a:p>
        </p:txBody>
      </p:sp>
      <p:sp>
        <p:nvSpPr>
          <p:cNvPr id="686" name="APPRENDRE À AVOIR TORT"/>
          <p:cNvSpPr txBox="1"/>
          <p:nvPr/>
        </p:nvSpPr>
        <p:spPr>
          <a:xfrm>
            <a:off x="2942970" y="4582227"/>
            <a:ext cx="15894559" cy="28878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b="1"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APPRENDRE À AVOIR TORT</a:t>
            </a:r>
          </a:p>
        </p:txBody>
      </p:sp>
      <p:sp>
        <p:nvSpPr>
          <p:cNvPr id="687" name="ARGUMENTER"/>
          <p:cNvSpPr txBox="1"/>
          <p:nvPr/>
        </p:nvSpPr>
        <p:spPr>
          <a:xfrm>
            <a:off x="2959480" y="5762751"/>
            <a:ext cx="8305039" cy="28127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ARGUMENTER</a:t>
            </a:r>
          </a:p>
        </p:txBody>
      </p:sp>
      <p:sp>
        <p:nvSpPr>
          <p:cNvPr id="688" name="ÉLABORER UNE/DES DÉMARCHES"/>
          <p:cNvSpPr txBox="1"/>
          <p:nvPr/>
        </p:nvSpPr>
        <p:spPr>
          <a:xfrm>
            <a:off x="2899917" y="6905751"/>
            <a:ext cx="19142965" cy="28127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ÉLABORER UNE/DES DÉMARCHES</a:t>
            </a:r>
          </a:p>
        </p:txBody>
      </p:sp>
      <p:sp>
        <p:nvSpPr>
          <p:cNvPr id="689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690" name="Rectangle"/>
          <p:cNvSpPr/>
          <p:nvPr/>
        </p:nvSpPr>
        <p:spPr>
          <a:xfrm>
            <a:off x="-3810000" y="7673490"/>
            <a:ext cx="6862317" cy="347571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691" name="Rectangle"/>
          <p:cNvSpPr/>
          <p:nvPr/>
        </p:nvSpPr>
        <p:spPr>
          <a:xfrm>
            <a:off x="-3810000" y="7222313"/>
            <a:ext cx="6862317" cy="347571"/>
          </a:xfrm>
          <a:prstGeom prst="rect">
            <a:avLst/>
          </a:prstGeom>
          <a:solidFill>
            <a:schemeClr val="accent6">
              <a:hueOff val="-119728"/>
              <a:satOff val="5580"/>
              <a:lumOff val="-12961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chemeClr val="accent6">
                    <a:hueOff val="-119728"/>
                    <a:satOff val="5580"/>
                    <a:lumOff val="-12961"/>
                  </a:schemeClr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694" name="CONFRONTER :"/>
          <p:cNvSpPr txBox="1"/>
          <p:nvPr/>
        </p:nvSpPr>
        <p:spPr>
          <a:xfrm>
            <a:off x="3086099" y="0"/>
            <a:ext cx="9174862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597534" indent="-597534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CONFRONTER : </a:t>
            </a:r>
          </a:p>
        </p:txBody>
      </p:sp>
      <p:sp>
        <p:nvSpPr>
          <p:cNvPr id="695" name="DES IDÉES…"/>
          <p:cNvSpPr txBox="1"/>
          <p:nvPr/>
        </p:nvSpPr>
        <p:spPr>
          <a:xfrm>
            <a:off x="3089910" y="1155699"/>
            <a:ext cx="10518141" cy="3695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28600" indent="-228600" defTabSz="825500">
              <a:buSzPct val="100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DES IDÉES</a:t>
            </a:r>
          </a:p>
          <a:p>
            <a:pPr marL="228600" indent="-228600" defTabSz="825500">
              <a:buSzPct val="100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DES HYPOTHÈSES</a:t>
            </a:r>
          </a:p>
          <a:p>
            <a:pPr marL="228600" indent="-228600" defTabSz="825500">
              <a:buSzPct val="100000"/>
              <a:buChar char="•"/>
              <a:defRPr sz="8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DES PROPOSITIONS</a:t>
            </a:r>
          </a:p>
        </p:txBody>
      </p:sp>
      <p:sp>
        <p:nvSpPr>
          <p:cNvPr id="696" name="APPRENDRE À AVOIR TORT"/>
          <p:cNvSpPr txBox="1"/>
          <p:nvPr/>
        </p:nvSpPr>
        <p:spPr>
          <a:xfrm>
            <a:off x="2942970" y="4582227"/>
            <a:ext cx="15894559" cy="28878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b="1"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APPRENDRE À AVOIR TORT</a:t>
            </a:r>
          </a:p>
        </p:txBody>
      </p:sp>
      <p:sp>
        <p:nvSpPr>
          <p:cNvPr id="697" name="ARGUMENTER"/>
          <p:cNvSpPr txBox="1"/>
          <p:nvPr/>
        </p:nvSpPr>
        <p:spPr>
          <a:xfrm>
            <a:off x="2959480" y="5762751"/>
            <a:ext cx="8305039" cy="28127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ARGUMENTER</a:t>
            </a:r>
          </a:p>
        </p:txBody>
      </p:sp>
      <p:sp>
        <p:nvSpPr>
          <p:cNvPr id="698" name="ÉLABORER UNE/DES DÉMARCHES"/>
          <p:cNvSpPr txBox="1"/>
          <p:nvPr/>
        </p:nvSpPr>
        <p:spPr>
          <a:xfrm>
            <a:off x="2899917" y="6905751"/>
            <a:ext cx="19142965" cy="28127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ÉLABORER UNE/DES DÉMARCHES</a:t>
            </a:r>
          </a:p>
        </p:txBody>
      </p:sp>
      <p:sp>
        <p:nvSpPr>
          <p:cNvPr id="699" name="SORTIR DE LA «ROUTINE»"/>
          <p:cNvSpPr txBox="1"/>
          <p:nvPr/>
        </p:nvSpPr>
        <p:spPr>
          <a:xfrm>
            <a:off x="3070415" y="8059546"/>
            <a:ext cx="14382370" cy="2812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SORTIR DE LA «ROUTINE»</a:t>
            </a:r>
          </a:p>
        </p:txBody>
      </p:sp>
      <p:sp>
        <p:nvSpPr>
          <p:cNvPr id="700" name="Rectangle"/>
          <p:cNvSpPr/>
          <p:nvPr/>
        </p:nvSpPr>
        <p:spPr>
          <a:xfrm>
            <a:off x="-3810000" y="8879990"/>
            <a:ext cx="6862317" cy="347571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701" name="Rectangle"/>
          <p:cNvSpPr/>
          <p:nvPr/>
        </p:nvSpPr>
        <p:spPr>
          <a:xfrm>
            <a:off x="-3810000" y="8428813"/>
            <a:ext cx="6862317" cy="347571"/>
          </a:xfrm>
          <a:prstGeom prst="rect">
            <a:avLst/>
          </a:prstGeom>
          <a:solidFill>
            <a:schemeClr val="accent6">
              <a:hueOff val="-119728"/>
              <a:satOff val="5580"/>
              <a:lumOff val="-12961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chemeClr val="accent6">
                    <a:hueOff val="-119728"/>
                    <a:satOff val="5580"/>
                    <a:lumOff val="-12961"/>
                  </a:schemeClr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COMPÉTENCES… OBJECTIFS… POUR……"/>
          <p:cNvSpPr txBox="1"/>
          <p:nvPr/>
        </p:nvSpPr>
        <p:spPr>
          <a:xfrm>
            <a:off x="3222307" y="-407"/>
            <a:ext cx="21215504" cy="1209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COMPÉTENCES… OBJECTIFS… POUR…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- CONVAINCRE, ARGUMENTER, JUSTIFIER, PRÉSENTER… UN PROJET   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- COMMUNIQUER LORS DES DIFFÉRENTES ÉTAPES DE LA DÉMARCHE ET SUR LES TEMPS D’ÉLABORATION.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DE LA GENÈSE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À LA CONSTITUTION 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À LA TRANSMISSION DU/DES DOSSIERS (C.A. RÉGION, ADAGE…)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  <a:p>
            <a:pPr marL="502708" indent="-502708" defTabSz="825500">
              <a:buSzPct val="125000"/>
              <a:buChar char="-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S’ADRESSER AUX DIFFÉRENTS INTERLOCUTEURS DE LA COMMUNAUTÉ ÉDUCATIVE…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ÉQUIPE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DIRECTION, CA,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COMMISSION(S),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ÉLÈVES, </a:t>
            </a:r>
          </a:p>
          <a:p>
            <a:pPr marL="502708" indent="-502708" defTabSz="825500">
              <a:buSzPct val="125000"/>
              <a:buChar char="•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PARENTS…</a:t>
            </a:r>
          </a:p>
          <a:p>
            <a:pPr marL="502708" indent="-502708" defTabSz="825500">
              <a:buSzPct val="125000"/>
              <a:buChar char="-"/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PENSER À SOIT 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À PARTIR… D’UN BILAN DE CLASSE, POUR ATTÉNUER DES DIFFICULTÉS, GRÂCE À UNE 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OPPORTUNITÉ DE PARTENARIAT OU DE RENCONTRE, PAR ENVIE DE PRATIQUER (ATELIER !),</a:t>
            </a:r>
          </a:p>
          <a:p>
            <a:pPr defTabSz="825500">
              <a:defRPr sz="3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POUR SE FAIRE PLAISIR, POUR ALLER VOIR AILLEURS…</a:t>
            </a:r>
          </a:p>
        </p:txBody>
      </p:sp>
      <p:sp>
        <p:nvSpPr>
          <p:cNvPr id="159" name="J. TAFFIN"/>
          <p:cNvSpPr txBox="1"/>
          <p:nvPr/>
        </p:nvSpPr>
        <p:spPr>
          <a:xfrm>
            <a:off x="0" y="13242289"/>
            <a:ext cx="1490346" cy="473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defRPr sz="2500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J. TAFFIN</a:t>
            </a:r>
          </a:p>
        </p:txBody>
      </p:sp>
      <p:sp>
        <p:nvSpPr>
          <p:cNvPr id="160" name="Rectangle"/>
          <p:cNvSpPr/>
          <p:nvPr/>
        </p:nvSpPr>
        <p:spPr>
          <a:xfrm>
            <a:off x="1778000" y="5823058"/>
            <a:ext cx="6862317" cy="473711"/>
          </a:xfrm>
          <a:prstGeom prst="rect">
            <a:avLst/>
          </a:prstGeom>
          <a:solidFill>
            <a:schemeClr val="accent3">
              <a:hueOff val="-365725"/>
              <a:satOff val="-32500"/>
              <a:lumOff val="18235"/>
              <a:alpha val="4986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161" name="Rectangle"/>
          <p:cNvSpPr/>
          <p:nvPr/>
        </p:nvSpPr>
        <p:spPr>
          <a:xfrm>
            <a:off x="1778000" y="6402124"/>
            <a:ext cx="6862317" cy="473711"/>
          </a:xfrm>
          <a:prstGeom prst="rect">
            <a:avLst/>
          </a:prstGeom>
          <a:solidFill>
            <a:srgbClr val="6C6C6C">
              <a:alpha val="50032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62" name="Rectangle"/>
          <p:cNvSpPr/>
          <p:nvPr/>
        </p:nvSpPr>
        <p:spPr>
          <a:xfrm>
            <a:off x="1778000" y="7528396"/>
            <a:ext cx="6862317" cy="473711"/>
          </a:xfrm>
          <a:prstGeom prst="rect">
            <a:avLst/>
          </a:prstGeom>
          <a:solidFill>
            <a:schemeClr val="accent4">
              <a:hueOff val="-624705"/>
              <a:lumOff val="1372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63" name="Rectangle"/>
          <p:cNvSpPr/>
          <p:nvPr/>
        </p:nvSpPr>
        <p:spPr>
          <a:xfrm>
            <a:off x="1778000" y="6968490"/>
            <a:ext cx="6862317" cy="473711"/>
          </a:xfrm>
          <a:prstGeom prst="rect">
            <a:avLst/>
          </a:prstGeom>
          <a:solidFill>
            <a:schemeClr val="accent2">
              <a:hueOff val="195715"/>
              <a:lumOff val="-15294"/>
              <a:alpha val="49954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64" name="Rectangle"/>
          <p:cNvSpPr/>
          <p:nvPr/>
        </p:nvSpPr>
        <p:spPr>
          <a:xfrm>
            <a:off x="1778000" y="8113921"/>
            <a:ext cx="6862317" cy="473711"/>
          </a:xfrm>
          <a:prstGeom prst="rect">
            <a:avLst/>
          </a:prstGeom>
          <a:solidFill>
            <a:schemeClr val="accent6">
              <a:hueOff val="-119728"/>
              <a:satOff val="5580"/>
              <a:lumOff val="-12961"/>
              <a:alpha val="5054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defRPr sz="3200">
                <a:solidFill>
                  <a:schemeClr val="accent6">
                    <a:hueOff val="-119728"/>
                    <a:satOff val="5580"/>
                    <a:lumOff val="-12961"/>
                  </a:schemeClr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000000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"/>
            <a:ea typeface="Helvetica"/>
            <a:cs typeface="Helvetica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"/>
            <a:ea typeface="Helvetica"/>
            <a:cs typeface="Helvetica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