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6"/>
  </p:notesMasterIdLst>
  <p:sldIdLst>
    <p:sldId id="256" r:id="rId2"/>
    <p:sldId id="257" r:id="rId3"/>
    <p:sldId id="258" r:id="rId4"/>
    <p:sldId id="263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3AA9DB-3EDC-494A-9D23-37A0030458B0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C7991-D7A0-40F7-B365-A857A5A219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8526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733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289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9971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664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278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70580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557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04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94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612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054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140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23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205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AAE83-0C31-42F4-8692-553B03A5FB34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830E3F1-E0FB-4793-B27E-817D3C27BE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914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Ry-eDmBuMbeYriBlXiN8vA/videos" TargetMode="External"/><Relationship Id="rId7" Type="http://schemas.openxmlformats.org/officeDocument/2006/relationships/hyperlink" Target="mailto:ce.daac@ac-creteil.fr" TargetMode="External"/><Relationship Id="rId2" Type="http://schemas.openxmlformats.org/officeDocument/2006/relationships/hyperlink" Target="http://daac.ac-creteil.fr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daac.ac-creteil.fr/Les-DSDEN" TargetMode="External"/><Relationship Id="rId5" Type="http://schemas.openxmlformats.org/officeDocument/2006/relationships/hyperlink" Target="https://daac.ac-creteil.fr/Les-professeurs-relais" TargetMode="External"/><Relationship Id="rId4" Type="http://schemas.openxmlformats.org/officeDocument/2006/relationships/hyperlink" Target="https://daac.ac-creteil.fr/L-equip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daac.ac-creteil.fr/-Le-pass-Culture-" TargetMode="External"/><Relationship Id="rId2" Type="http://schemas.openxmlformats.org/officeDocument/2006/relationships/hyperlink" Target="https://daac.ac-creteil.fr/S-inscrire-au-programme-A-la-decouverte-des-metiers-d-art-2025-2026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ducation.gouv.fr/pass-culture-reouverture-de-la-part-collective-pour-la-deuxieme-partie-de-l-annee-civile-2025-450862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netboarddaac.netboard.me/8flprq7fad/?tab=9728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0836" y="457345"/>
            <a:ext cx="9144000" cy="814013"/>
          </a:xfrm>
        </p:spPr>
        <p:txBody>
          <a:bodyPr>
            <a:normAutofit/>
          </a:bodyPr>
          <a:lstStyle/>
          <a:p>
            <a:r>
              <a:rPr lang="fr-F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Présentation de la DAAC</a:t>
            </a:r>
            <a:endParaRPr lang="fr-F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40328" y="1454727"/>
            <a:ext cx="9144000" cy="5015346"/>
          </a:xfrm>
        </p:spPr>
        <p:txBody>
          <a:bodyPr>
            <a:normAutofit/>
          </a:bodyPr>
          <a:lstStyle/>
          <a:p>
            <a:pPr algn="l"/>
            <a:r>
              <a:rPr lang="fr-FR" dirty="0" smtClean="0">
                <a:solidFill>
                  <a:schemeClr val="tx1"/>
                </a:solidFill>
              </a:rPr>
              <a:t>La </a:t>
            </a:r>
            <a:r>
              <a:rPr lang="fr-FR" dirty="0" smtClean="0">
                <a:solidFill>
                  <a:schemeClr val="tx1"/>
                </a:solidFill>
              </a:rPr>
              <a:t>délégation académique à l’éducation artistique et </a:t>
            </a:r>
            <a:r>
              <a:rPr lang="fr-FR" dirty="0" smtClean="0">
                <a:solidFill>
                  <a:schemeClr val="tx1"/>
                </a:solidFill>
              </a:rPr>
              <a:t>culturelle </a:t>
            </a:r>
            <a:r>
              <a:rPr lang="fr-FR" dirty="0" smtClean="0">
                <a:solidFill>
                  <a:schemeClr val="tx1"/>
                </a:solidFill>
              </a:rPr>
              <a:t>est un service du rectorat de Créteil qui a pour principales missions de :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1. Mettre en œuvre les politiques ministérielles et académiques concernant le </a:t>
            </a:r>
            <a:r>
              <a:rPr lang="fr-FR" b="1" dirty="0" smtClean="0">
                <a:solidFill>
                  <a:schemeClr val="tx1"/>
                </a:solidFill>
              </a:rPr>
              <a:t>parcours d’éducation artistique et culturelle.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2. Mettre en relation les partenaires culturels et les établissements scolaires via des propositions de </a:t>
            </a:r>
            <a:r>
              <a:rPr lang="fr-FR" b="1" dirty="0" smtClean="0">
                <a:solidFill>
                  <a:schemeClr val="tx1"/>
                </a:solidFill>
              </a:rPr>
              <a:t>rencontres</a:t>
            </a:r>
            <a:r>
              <a:rPr lang="fr-FR" dirty="0" smtClean="0">
                <a:solidFill>
                  <a:schemeClr val="tx1"/>
                </a:solidFill>
              </a:rPr>
              <a:t> et de </a:t>
            </a:r>
            <a:r>
              <a:rPr lang="fr-FR" b="1" dirty="0" smtClean="0">
                <a:solidFill>
                  <a:schemeClr val="tx1"/>
                </a:solidFill>
              </a:rPr>
              <a:t>ressources</a:t>
            </a:r>
            <a:r>
              <a:rPr lang="fr-FR" dirty="0" smtClean="0">
                <a:solidFill>
                  <a:schemeClr val="tx1"/>
                </a:solidFill>
              </a:rPr>
              <a:t> pour les enseignants et les </a:t>
            </a:r>
            <a:r>
              <a:rPr lang="fr-FR" b="1" dirty="0" smtClean="0">
                <a:solidFill>
                  <a:schemeClr val="tx1"/>
                </a:solidFill>
              </a:rPr>
              <a:t>offres éducatives</a:t>
            </a:r>
            <a:r>
              <a:rPr lang="fr-FR" dirty="0" smtClean="0">
                <a:solidFill>
                  <a:schemeClr val="tx1"/>
                </a:solidFill>
              </a:rPr>
              <a:t> pour les classes.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3. Accompagner structures culturelles, artistes/chercheurs, équipes éducatives dans des démarches de </a:t>
            </a:r>
            <a:r>
              <a:rPr lang="fr-FR" b="1" dirty="0" smtClean="0">
                <a:solidFill>
                  <a:schemeClr val="tx1"/>
                </a:solidFill>
              </a:rPr>
              <a:t>projets en partenariat</a:t>
            </a:r>
            <a:r>
              <a:rPr lang="fr-FR" dirty="0" smtClean="0">
                <a:solidFill>
                  <a:schemeClr val="tx1"/>
                </a:solidFill>
              </a:rPr>
              <a:t>, de la conception à la restitution.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4. Proposer une offre de </a:t>
            </a:r>
            <a:r>
              <a:rPr lang="fr-FR" b="1" dirty="0" smtClean="0">
                <a:solidFill>
                  <a:schemeClr val="tx1"/>
                </a:solidFill>
              </a:rPr>
              <a:t>formations transversales et interdisciplinaires </a:t>
            </a:r>
            <a:r>
              <a:rPr lang="fr-FR" dirty="0" smtClean="0">
                <a:solidFill>
                  <a:schemeClr val="tx1"/>
                </a:solidFill>
              </a:rPr>
              <a:t>promouvant l’éducation artistique et culturelle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fr-FR" dirty="0" smtClean="0">
                <a:solidFill>
                  <a:schemeClr val="tx1"/>
                </a:solidFill>
              </a:rPr>
              <a:t>5. Développer l’EAC auprès de </a:t>
            </a:r>
            <a:r>
              <a:rPr lang="fr-FR" b="1" dirty="0" smtClean="0">
                <a:solidFill>
                  <a:schemeClr val="tx1"/>
                </a:solidFill>
              </a:rPr>
              <a:t>publics prioritaires </a:t>
            </a:r>
            <a:r>
              <a:rPr lang="fr-FR" dirty="0" smtClean="0">
                <a:solidFill>
                  <a:schemeClr val="tx1"/>
                </a:solidFill>
              </a:rPr>
              <a:t>: éducation prioritaire, voie professionnelle, ruralité, élèves à besoins éducatifs particuliers.</a:t>
            </a:r>
            <a:endParaRPr lang="fr-FR" dirty="0" smtClean="0">
              <a:solidFill>
                <a:schemeClr val="tx1"/>
              </a:solidFill>
            </a:endParaRPr>
          </a:p>
          <a:p>
            <a:pPr algn="l"/>
            <a:endParaRPr lang="fr-FR" dirty="0" smtClean="0"/>
          </a:p>
          <a:p>
            <a:pPr marL="457200" indent="-457200" algn="l">
              <a:buAutoNum type="arabicPeriod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516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554183" y="430306"/>
            <a:ext cx="9656618" cy="57466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 smtClean="0"/>
              <a:t>Pour suivre l’actualité de la </a:t>
            </a:r>
            <a:r>
              <a:rPr lang="fr-FR" sz="2400" b="1" dirty="0" err="1" smtClean="0"/>
              <a:t>Daac</a:t>
            </a:r>
            <a:endParaRPr lang="fr-FR" sz="2400" b="1" dirty="0" smtClean="0"/>
          </a:p>
          <a:p>
            <a:pPr marL="0" indent="0">
              <a:buNone/>
            </a:pPr>
            <a:endParaRPr lang="fr-FR" sz="2400" b="1" dirty="0" smtClean="0"/>
          </a:p>
          <a:p>
            <a:pPr marL="0" indent="0">
              <a:buNone/>
            </a:pPr>
            <a:r>
              <a:rPr lang="fr-FR" sz="1800" dirty="0" smtClean="0"/>
              <a:t> -  Un </a:t>
            </a:r>
            <a:r>
              <a:rPr lang="fr-FR" sz="1800" b="1" dirty="0"/>
              <a:t>site</a:t>
            </a:r>
            <a:r>
              <a:rPr lang="fr-FR" sz="1800" dirty="0"/>
              <a:t> dédié : </a:t>
            </a:r>
            <a:r>
              <a:rPr lang="fr-FR" sz="1800" dirty="0">
                <a:hlinkClick r:id="rId2"/>
              </a:rPr>
              <a:t>http://daac.ac-creteil.fr</a:t>
            </a:r>
            <a:r>
              <a:rPr lang="fr-FR" sz="1800" dirty="0" smtClean="0">
                <a:hlinkClick r:id="rId2"/>
              </a:rPr>
              <a:t>/</a:t>
            </a:r>
            <a:r>
              <a:rPr lang="fr-FR" sz="1800" dirty="0" smtClean="0"/>
              <a:t> </a:t>
            </a:r>
          </a:p>
          <a:p>
            <a:pPr>
              <a:buFontTx/>
              <a:buChar char="-"/>
            </a:pPr>
            <a:r>
              <a:rPr lang="fr-FR" sz="1800" dirty="0" smtClean="0"/>
              <a:t>Une présence sur les </a:t>
            </a:r>
            <a:r>
              <a:rPr lang="fr-FR" sz="1800" b="1" dirty="0" smtClean="0"/>
              <a:t>réseaux sociaux </a:t>
            </a:r>
            <a:r>
              <a:rPr lang="fr-FR" sz="1800" dirty="0" smtClean="0"/>
              <a:t>: </a:t>
            </a:r>
            <a:r>
              <a:rPr lang="fr-FR" dirty="0" err="1" smtClean="0"/>
              <a:t>Linkedin</a:t>
            </a:r>
            <a:r>
              <a:rPr lang="fr-FR" dirty="0" smtClean="0"/>
              <a:t>, </a:t>
            </a:r>
            <a:r>
              <a:rPr lang="fr-FR" sz="1800" dirty="0" smtClean="0"/>
              <a:t>Instagram et </a:t>
            </a:r>
            <a:r>
              <a:rPr lang="fr-FR" sz="1800" dirty="0" err="1" smtClean="0">
                <a:hlinkClick r:id="rId3"/>
              </a:rPr>
              <a:t>Youtube</a:t>
            </a:r>
            <a:r>
              <a:rPr lang="fr-FR" sz="1800" dirty="0" smtClean="0"/>
              <a:t> </a:t>
            </a:r>
            <a:endParaRPr lang="fr-FR" sz="1800" dirty="0" smtClean="0"/>
          </a:p>
          <a:p>
            <a:pPr>
              <a:buFontTx/>
              <a:buChar char="-"/>
            </a:pPr>
            <a:r>
              <a:rPr lang="fr-FR" sz="1800" dirty="0" smtClean="0"/>
              <a:t>Une équipe de </a:t>
            </a:r>
            <a:r>
              <a:rPr lang="fr-FR" sz="1800" b="1" dirty="0" smtClean="0"/>
              <a:t>conseillers par domaines </a:t>
            </a:r>
            <a:r>
              <a:rPr lang="fr-FR" sz="1800" b="1" dirty="0" smtClean="0"/>
              <a:t>artistiques</a:t>
            </a:r>
            <a:r>
              <a:rPr lang="fr-FR" dirty="0" smtClean="0"/>
              <a:t> </a:t>
            </a:r>
            <a:r>
              <a:rPr lang="fr-FR" dirty="0"/>
              <a:t>: </a:t>
            </a:r>
            <a:r>
              <a:rPr lang="fr-FR" dirty="0" smtClean="0">
                <a:hlinkClick r:id="rId4"/>
              </a:rPr>
              <a:t>présentation de l'équipe</a:t>
            </a:r>
            <a:r>
              <a:rPr lang="fr-FR" dirty="0" smtClean="0"/>
              <a:t> </a:t>
            </a:r>
            <a:endParaRPr lang="fr-FR" sz="1800" dirty="0" smtClean="0"/>
          </a:p>
          <a:p>
            <a:pPr>
              <a:buFontTx/>
              <a:buChar char="-"/>
            </a:pPr>
            <a:r>
              <a:rPr lang="fr-FR" sz="1800" dirty="0" smtClean="0"/>
              <a:t>Un réseau d’acteurs de l’EAC : </a:t>
            </a:r>
            <a:r>
              <a:rPr lang="fr-FR" dirty="0" smtClean="0">
                <a:hlinkClick r:id="rId5"/>
              </a:rPr>
              <a:t>les professeurs relais</a:t>
            </a:r>
            <a:r>
              <a:rPr lang="fr-FR" dirty="0" smtClean="0"/>
              <a:t> </a:t>
            </a:r>
            <a:r>
              <a:rPr lang="fr-FR" sz="1800" dirty="0" smtClean="0"/>
              <a:t>dans </a:t>
            </a:r>
            <a:r>
              <a:rPr lang="fr-FR" sz="1800" dirty="0" smtClean="0"/>
              <a:t>une cinquantaine de structures culturelles franciliennes, </a:t>
            </a:r>
            <a:r>
              <a:rPr lang="fr-FR" sz="1800" b="1" dirty="0" smtClean="0"/>
              <a:t>référents culture </a:t>
            </a:r>
            <a:r>
              <a:rPr lang="fr-FR" sz="1800" dirty="0" smtClean="0"/>
              <a:t>en établissements, relations avec les </a:t>
            </a:r>
            <a:r>
              <a:rPr lang="fr-FR" sz="1800" b="1" dirty="0" smtClean="0"/>
              <a:t>services éducatifs et culturels </a:t>
            </a:r>
            <a:r>
              <a:rPr lang="fr-FR" sz="1800" dirty="0" smtClean="0"/>
              <a:t>des </a:t>
            </a:r>
            <a:r>
              <a:rPr lang="fr-FR" dirty="0"/>
              <a:t>départements </a:t>
            </a:r>
            <a:r>
              <a:rPr lang="fr-FR" dirty="0" smtClean="0"/>
              <a:t>(</a:t>
            </a:r>
            <a:r>
              <a:rPr lang="fr-FR" dirty="0" smtClean="0">
                <a:hlinkClick r:id="rId6"/>
              </a:rPr>
              <a:t>DSDEN</a:t>
            </a:r>
            <a:r>
              <a:rPr lang="fr-FR" dirty="0" smtClean="0"/>
              <a:t> ), </a:t>
            </a:r>
            <a:r>
              <a:rPr lang="fr-FR" sz="1800" dirty="0" smtClean="0"/>
              <a:t>de la région IDF, de la Drac (direction régionale des affaires culturelles) et des structures culturelles.</a:t>
            </a:r>
          </a:p>
          <a:p>
            <a:pPr marL="0" indent="0">
              <a:buNone/>
            </a:pPr>
            <a:endParaRPr lang="fr-FR" sz="1800" dirty="0" smtClean="0"/>
          </a:p>
          <a:p>
            <a:pPr marL="0" indent="0">
              <a:buNone/>
            </a:pPr>
            <a:r>
              <a:rPr lang="fr-FR" sz="1800" dirty="0" smtClean="0"/>
              <a:t>Pour </a:t>
            </a:r>
            <a:r>
              <a:rPr lang="fr-FR" sz="1800" dirty="0" smtClean="0"/>
              <a:t>s’inscrire avec son adresse professionnelle académique à la </a:t>
            </a:r>
            <a:r>
              <a:rPr lang="fr-FR" sz="1800" b="1" dirty="0" smtClean="0"/>
              <a:t>lettre d’information</a:t>
            </a:r>
            <a:r>
              <a:rPr lang="fr-FR" sz="1800" dirty="0" smtClean="0"/>
              <a:t>, écrire à </a:t>
            </a:r>
            <a:r>
              <a:rPr lang="fr-FR" sz="1800" dirty="0" smtClean="0">
                <a:hlinkClick r:id="rId7"/>
              </a:rPr>
              <a:t>ce.daac@ac-creteil.fr</a:t>
            </a:r>
            <a:r>
              <a:rPr lang="fr-FR" sz="1800" dirty="0" smtClean="0"/>
              <a:t> </a:t>
            </a:r>
          </a:p>
          <a:p>
            <a:pPr marL="0" indent="0">
              <a:buNone/>
            </a:pPr>
            <a:endParaRPr lang="fr-FR" sz="1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355273" y="5250873"/>
            <a:ext cx="2506096" cy="790488"/>
          </a:xfrm>
        </p:spPr>
        <p:txBody>
          <a:bodyPr>
            <a:normAutofit/>
          </a:bodyPr>
          <a:lstStyle/>
          <a:p>
            <a:pPr lvl="5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6183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2508" y="582706"/>
            <a:ext cx="9123217" cy="744070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>L’appel à projets de la </a:t>
            </a:r>
            <a:r>
              <a:rPr lang="fr-FR" sz="2400" b="1" dirty="0" err="1" smtClean="0">
                <a:solidFill>
                  <a:schemeClr val="tx1"/>
                </a:solidFill>
                <a:latin typeface="+mn-lt"/>
              </a:rPr>
              <a:t>Daac</a:t>
            </a:r>
            <a:r>
              <a:rPr lang="fr-FR" sz="2400" b="1" dirty="0" smtClean="0">
                <a:solidFill>
                  <a:schemeClr val="tx1"/>
                </a:solidFill>
                <a:latin typeface="+mn-lt"/>
              </a:rPr>
              <a:t> (collèges et lycées)</a:t>
            </a:r>
            <a:endParaRPr lang="fr-FR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623456" y="1326776"/>
            <a:ext cx="8832270" cy="4850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 smtClean="0"/>
              <a:t>→ </a:t>
            </a:r>
            <a:r>
              <a:rPr lang="fr-FR" sz="1600" dirty="0" smtClean="0"/>
              <a:t>Co-construction et </a:t>
            </a:r>
            <a:r>
              <a:rPr lang="fr-FR" sz="1600" dirty="0"/>
              <a:t>c</a:t>
            </a:r>
            <a:r>
              <a:rPr lang="fr-FR" sz="1600" dirty="0" smtClean="0"/>
              <a:t>ofinancement de projets sur temps scolaires (classes à PAC) ou hors temps scolaire (ateliers artistiques ou scientifiques) via la plateforme Adage</a:t>
            </a:r>
            <a:r>
              <a:rPr lang="fr-FR" sz="1600" dirty="0" smtClean="0"/>
              <a:t>.</a:t>
            </a:r>
          </a:p>
          <a:p>
            <a:pPr marL="0" indent="0">
              <a:buNone/>
            </a:pPr>
            <a:r>
              <a:rPr lang="fr-FR" sz="1600" i="1" dirty="0" smtClean="0"/>
              <a:t>En 2025-2026, les commissions se dérouleront fin septembre ; les résultats de la commission et les éventuels moyens alloués seront disponibles à partir de la mi-octobre.</a:t>
            </a:r>
            <a:endParaRPr lang="fr-FR" sz="1600" i="1" dirty="0" smtClean="0"/>
          </a:p>
          <a:p>
            <a:pPr marL="0" indent="0">
              <a:buNone/>
            </a:pPr>
            <a:endParaRPr lang="fr-FR" sz="1600" dirty="0" smtClean="0"/>
          </a:p>
          <a:p>
            <a:pPr marL="0" indent="0">
              <a:buNone/>
            </a:pPr>
            <a:r>
              <a:rPr lang="fr-FR" sz="2000" dirty="0" smtClean="0"/>
              <a:t>En parallèle de l’appel à projets </a:t>
            </a:r>
            <a:r>
              <a:rPr lang="fr-FR" sz="2000" dirty="0" err="1" smtClean="0"/>
              <a:t>Daac</a:t>
            </a:r>
            <a:r>
              <a:rPr lang="fr-FR" sz="2000" dirty="0" smtClean="0"/>
              <a:t> </a:t>
            </a:r>
            <a:r>
              <a:rPr lang="fr-FR" sz="2000" dirty="0" smtClean="0"/>
              <a:t>:</a:t>
            </a:r>
            <a:endParaRPr lang="fr-FR" sz="2000" dirty="0" smtClean="0"/>
          </a:p>
          <a:p>
            <a:pPr>
              <a:buFontTx/>
              <a:buChar char="-"/>
            </a:pPr>
            <a:r>
              <a:rPr lang="fr-FR" sz="1600" dirty="0" smtClean="0"/>
              <a:t>Accompagnement dans la mise en œuvre d’actions via d’autres appels à projets (actions ponctuelles et CREAC de la Région, résidences artistiques de la Drac, dispositifs de structures culturelles</a:t>
            </a:r>
            <a:r>
              <a:rPr lang="fr-FR" sz="1600" dirty="0" smtClean="0"/>
              <a:t>,…) et des dispositifs comme</a:t>
            </a:r>
            <a:r>
              <a:rPr lang="fr-FR" sz="1600" dirty="0" smtClean="0"/>
              <a:t> </a:t>
            </a:r>
            <a:r>
              <a:rPr lang="fr-FR" sz="1600" dirty="0" smtClean="0">
                <a:hlinkClick r:id="rId2"/>
              </a:rPr>
              <a:t>A la découverte des métiers d'art</a:t>
            </a:r>
            <a:r>
              <a:rPr lang="fr-FR" sz="1600" dirty="0" smtClean="0"/>
              <a:t> </a:t>
            </a: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 smtClean="0"/>
              <a:t>Utilisation de la</a:t>
            </a:r>
            <a:r>
              <a:rPr lang="fr-FR" sz="1600" dirty="0" smtClean="0"/>
              <a:t> </a:t>
            </a:r>
            <a:r>
              <a:rPr lang="fr-FR" sz="1600" dirty="0" smtClean="0"/>
              <a:t>part collective du </a:t>
            </a:r>
            <a:r>
              <a:rPr lang="fr-FR" sz="1600" dirty="0" err="1" smtClean="0"/>
              <a:t>Pass</a:t>
            </a:r>
            <a:r>
              <a:rPr lang="fr-FR" sz="1600" dirty="0" smtClean="0"/>
              <a:t> culture </a:t>
            </a:r>
            <a:r>
              <a:rPr lang="fr-FR" sz="1600" dirty="0"/>
              <a:t>: </a:t>
            </a:r>
            <a:r>
              <a:rPr lang="fr-FR" sz="1600" dirty="0">
                <a:hlinkClick r:id="rId3"/>
              </a:rPr>
              <a:t>http://daac.ac-creteil.fr/-</a:t>
            </a:r>
            <a:r>
              <a:rPr lang="fr-FR" sz="1600" dirty="0" smtClean="0">
                <a:hlinkClick r:id="rId3"/>
              </a:rPr>
              <a:t>Le-pass-Culture-</a:t>
            </a:r>
            <a:r>
              <a:rPr lang="fr-FR" sz="1600" dirty="0" smtClean="0"/>
              <a:t> </a:t>
            </a:r>
            <a:endParaRPr lang="fr-FR" sz="1600" dirty="0" smtClean="0"/>
          </a:p>
          <a:p>
            <a:pPr marL="0" indent="0">
              <a:buNone/>
            </a:pPr>
            <a:r>
              <a:rPr lang="fr-FR" sz="1600" i="1" dirty="0" smtClean="0"/>
              <a:t>A partir du 1</a:t>
            </a:r>
            <a:r>
              <a:rPr lang="fr-FR" sz="1600" i="1" baseline="30000" dirty="0" smtClean="0"/>
              <a:t>er</a:t>
            </a:r>
            <a:r>
              <a:rPr lang="fr-FR" sz="1600" i="1" dirty="0" smtClean="0"/>
              <a:t> octobre 2025, les moyens du </a:t>
            </a:r>
            <a:r>
              <a:rPr lang="fr-FR" sz="1600" i="1" dirty="0" err="1" smtClean="0"/>
              <a:t>pass</a:t>
            </a:r>
            <a:r>
              <a:rPr lang="fr-FR" sz="1600" i="1" dirty="0" smtClean="0"/>
              <a:t> Culture par établissement seront disponibles pour des réservations jusqu’au 31 décembre. Une nouvelle enveloppe doit être votée pour être disponible pour la période de janvier à juin 2026. </a:t>
            </a:r>
          </a:p>
          <a:p>
            <a:pPr marL="0" indent="0">
              <a:buNone/>
            </a:pPr>
            <a:r>
              <a:rPr lang="fr-FR" sz="1600" i="1" dirty="0" smtClean="0"/>
              <a:t>Plus d’information :</a:t>
            </a:r>
            <a:r>
              <a:rPr lang="fr-FR" sz="1600" i="1" dirty="0"/>
              <a:t> </a:t>
            </a:r>
            <a:r>
              <a:rPr lang="fr-FR" sz="1600" i="1" dirty="0" smtClean="0">
                <a:hlinkClick r:id="rId4"/>
              </a:rPr>
              <a:t>Communiqué de rentrée sur le </a:t>
            </a:r>
            <a:r>
              <a:rPr lang="fr-FR" sz="1600" i="1" dirty="0" err="1" smtClean="0">
                <a:hlinkClick r:id="rId4"/>
              </a:rPr>
              <a:t>pass</a:t>
            </a:r>
            <a:r>
              <a:rPr lang="fr-FR" sz="1600" i="1" dirty="0" smtClean="0">
                <a:hlinkClick r:id="rId4"/>
              </a:rPr>
              <a:t> Culture</a:t>
            </a:r>
            <a:r>
              <a:rPr lang="fr-FR" sz="1600" i="1" dirty="0" smtClean="0"/>
              <a:t> </a:t>
            </a:r>
            <a:endParaRPr lang="fr-FR" sz="1600" i="1" dirty="0" smtClean="0"/>
          </a:p>
          <a:p>
            <a:pPr>
              <a:buFontTx/>
              <a:buChar char="-"/>
            </a:pP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220693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3262" y="443345"/>
            <a:ext cx="10115356" cy="6096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b="1" dirty="0">
                <a:solidFill>
                  <a:prstClr val="black"/>
                </a:solidFill>
              </a:rPr>
              <a:t>Le plan de formation EAC</a:t>
            </a:r>
            <a:endParaRPr lang="fr-FR" sz="2000" dirty="0" smtClean="0"/>
          </a:p>
          <a:p>
            <a:endParaRPr lang="fr-FR" sz="2000" dirty="0"/>
          </a:p>
          <a:p>
            <a:r>
              <a:rPr lang="fr-FR" sz="2000" dirty="0" smtClean="0"/>
              <a:t>Des formations dédiées à des champs artistiques ou des thématiques, en présentiel, au sein des lieux culturels, reposant sur les 3 piliers de la charte EAC : rencontre, connaissance et pratique.</a:t>
            </a:r>
          </a:p>
          <a:p>
            <a:pPr marL="0" indent="0">
              <a:buNone/>
            </a:pPr>
            <a:r>
              <a:rPr lang="fr-FR" sz="1600" i="1" dirty="0" smtClean="0"/>
              <a:t>Quelques exemples en 25-26 : « création et métiers : design graphique » (novembre), « Art contemporain et territoire » (novembre), « La vie d’un livre » (novembre), « Dans la fabrique des images photographiques » (janvier),…</a:t>
            </a:r>
          </a:p>
          <a:p>
            <a:pPr marL="0" indent="0">
              <a:buNone/>
            </a:pPr>
            <a:r>
              <a:rPr lang="fr-FR" sz="1600" i="1" dirty="0" smtClean="0"/>
              <a:t>Attention ! Toutes les formations ouvrent à la pré-inscription à partir du 15 septembre avec des campagne d’ouverture plus ou moins courtes.</a:t>
            </a:r>
          </a:p>
          <a:p>
            <a:r>
              <a:rPr lang="fr-FR" sz="2000" dirty="0" smtClean="0"/>
              <a:t>Accès à la </a:t>
            </a:r>
            <a:r>
              <a:rPr lang="fr-FR" sz="2000" dirty="0" smtClean="0">
                <a:hlinkClick r:id="rId2"/>
              </a:rPr>
              <a:t>plateforme de présentation et de liens </a:t>
            </a:r>
            <a:r>
              <a:rPr lang="fr-FR" sz="2000" dirty="0" smtClean="0"/>
              <a:t>(pré-inscriptions)</a:t>
            </a: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r>
              <a:rPr lang="fr-FR" sz="1500" dirty="0" smtClean="0"/>
              <a:t>Les </a:t>
            </a:r>
            <a:r>
              <a:rPr lang="fr-FR" sz="1500" dirty="0" smtClean="0"/>
              <a:t>formations, c’est aussi :</a:t>
            </a:r>
          </a:p>
          <a:p>
            <a:r>
              <a:rPr lang="fr-FR" sz="1500" dirty="0" smtClean="0"/>
              <a:t>Des </a:t>
            </a:r>
            <a:r>
              <a:rPr lang="fr-FR" sz="1500" b="1" dirty="0" smtClean="0"/>
              <a:t>rencontres en établissements</a:t>
            </a:r>
            <a:r>
              <a:rPr lang="fr-FR" sz="1500" dirty="0" smtClean="0"/>
              <a:t>, en équipe, dans le cadre </a:t>
            </a:r>
            <a:r>
              <a:rPr lang="fr-FR" sz="1500" dirty="0" smtClean="0"/>
              <a:t>des FDL / </a:t>
            </a:r>
            <a:r>
              <a:rPr lang="fr-FR" sz="1500" dirty="0" smtClean="0"/>
              <a:t>FIL (Formations d’initiative locale) pour </a:t>
            </a:r>
            <a:r>
              <a:rPr lang="fr-FR" sz="1500" dirty="0" smtClean="0"/>
              <a:t>mettre en œuvre le</a:t>
            </a:r>
            <a:r>
              <a:rPr lang="fr-FR" sz="1500" dirty="0" smtClean="0"/>
              <a:t> </a:t>
            </a:r>
            <a:r>
              <a:rPr lang="fr-FR" sz="1500" dirty="0" smtClean="0"/>
              <a:t>PEAC.</a:t>
            </a:r>
          </a:p>
          <a:p>
            <a:r>
              <a:rPr lang="fr-FR" sz="1500" dirty="0" smtClean="0"/>
              <a:t>Des </a:t>
            </a:r>
            <a:r>
              <a:rPr lang="fr-FR" sz="1500" b="1" dirty="0" smtClean="0"/>
              <a:t>rencontres culturelles</a:t>
            </a:r>
            <a:r>
              <a:rPr lang="fr-FR" sz="1500" dirty="0" smtClean="0"/>
              <a:t>, sur invitation, le mercredi après-midi (ou un soir de semaine) à l’occasion d’une programmation culturelle (inscription en ligne auprès de la </a:t>
            </a:r>
            <a:r>
              <a:rPr lang="fr-FR" sz="1500" dirty="0" err="1" smtClean="0"/>
              <a:t>Daac</a:t>
            </a:r>
            <a:r>
              <a:rPr lang="fr-FR" sz="1500" dirty="0" smtClean="0"/>
              <a:t> via </a:t>
            </a:r>
            <a:r>
              <a:rPr lang="fr-FR" sz="1500" dirty="0" smtClean="0"/>
              <a:t>son </a:t>
            </a:r>
            <a:r>
              <a:rPr lang="fr-FR" sz="1500" dirty="0" smtClean="0"/>
              <a:t>adresse professionnelle).</a:t>
            </a:r>
            <a:endParaRPr lang="fr-FR" sz="1500" dirty="0"/>
          </a:p>
        </p:txBody>
      </p:sp>
    </p:spTree>
    <p:extLst>
      <p:ext uri="{BB962C8B-B14F-4D97-AF65-F5344CB8AC3E}">
        <p14:creationId xmlns:p14="http://schemas.microsoft.com/office/powerpoint/2010/main" val="32328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cett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xture grung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7000"/>
                <a:shade val="65000"/>
              </a:schemeClr>
              <a:schemeClr val="phClr">
                <a:tint val="10000"/>
                <a:satMod val="130000"/>
              </a:schemeClr>
            </a:duotone>
          </a:blip>
          <a:tile tx="0" ty="0" sx="60000" sy="59000" flip="none" algn="b"/>
        </a:blipFill>
        <a:blipFill rotWithShape="1">
          <a:blip xmlns:r="http://schemas.openxmlformats.org/officeDocument/2006/relationships" r:embed="rId1">
            <a:duotone>
              <a:schemeClr val="phClr">
                <a:shade val="30000"/>
                <a:satMod val="115000"/>
              </a:schemeClr>
              <a:schemeClr val="phClr">
                <a:tint val="34000"/>
              </a:schemeClr>
            </a:duotone>
          </a:blip>
          <a:tile tx="0" ty="0" sx="60000" sy="59000" flip="none" algn="b"/>
        </a:blipFill>
      </a:fillStyleLst>
      <a:lnStyleLst>
        <a:ln w="6350" cap="flat" cmpd="sng" algn="ctr">
          <a:solidFill>
            <a:schemeClr val="phClr">
              <a:tint val="7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416</TotalTime>
  <Words>477</Words>
  <Application>Microsoft Office PowerPoint</Application>
  <PresentationFormat>Grand écran</PresentationFormat>
  <Paragraphs>35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Georgia</vt:lpstr>
      <vt:lpstr>Wingdings 3</vt:lpstr>
      <vt:lpstr>Facette</vt:lpstr>
      <vt:lpstr>Présentation de la DAAC</vt:lpstr>
      <vt:lpstr> </vt:lpstr>
      <vt:lpstr>L’appel à projets de la Daac (collèges et lycées)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Séminaire de rentrée DAAC</dc:title>
  <dc:creator>Jean-Jacques Paysant</dc:creator>
  <cp:lastModifiedBy>Sylvain Bory</cp:lastModifiedBy>
  <cp:revision>33</cp:revision>
  <dcterms:created xsi:type="dcterms:W3CDTF">2022-09-05T03:31:05Z</dcterms:created>
  <dcterms:modified xsi:type="dcterms:W3CDTF">2025-09-10T13:29:41Z</dcterms:modified>
</cp:coreProperties>
</file>