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301" r:id="rId4"/>
    <p:sldId id="268" r:id="rId5"/>
    <p:sldId id="303" r:id="rId6"/>
    <p:sldId id="304" r:id="rId7"/>
    <p:sldId id="305" r:id="rId8"/>
    <p:sldId id="310" r:id="rId9"/>
    <p:sldId id="30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330C5-E50E-4365-B09D-552B57584D88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A8F5-779F-42B9-9C8C-FD747491F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84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2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3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4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5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6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1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7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4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8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1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5184" y="8684974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8" tIns="47774" rIns="95548" bIns="4777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2F8951-D67D-4C44-9479-A5BE54B4EB2D}" type="slidenum">
              <a:rPr lang="fr-FR" altLang="fr-FR" sz="1300">
                <a:solidFill>
                  <a:prstClr val="black"/>
                </a:solidFill>
              </a:rPr>
              <a:pPr algn="r" eaLnBrk="1" hangingPunct="1"/>
              <a:t>9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0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6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4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09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46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4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6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61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15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DC84-1D4D-4ECB-B098-5BDF60719C56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95B-93E0-4434-BC66-B006ACC15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0"/>
            <a:ext cx="914558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1380579" y="2852936"/>
            <a:ext cx="633635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sz="2800" b="1" dirty="0" err="1"/>
              <a:t>Ob’Art</a:t>
            </a:r>
            <a:r>
              <a:rPr lang="fr-FR" sz="2800" b="1" dirty="0"/>
              <a:t> Plaine Commune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dirty="0"/>
              <a:t>Réunion plénière académique</a:t>
            </a:r>
          </a:p>
          <a:p>
            <a:pPr algn="ctr"/>
            <a:r>
              <a:rPr lang="fr-FR" sz="2400" dirty="0"/>
              <a:t>Métiers d’art</a:t>
            </a:r>
          </a:p>
          <a:p>
            <a:pPr algn="ctr"/>
            <a:r>
              <a:rPr lang="fr-FR" sz="2400" dirty="0"/>
              <a:t>27 septembre 2024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LA FABRIQUE DU METRO</a:t>
            </a:r>
          </a:p>
        </p:txBody>
      </p:sp>
    </p:spTree>
    <p:extLst>
      <p:ext uri="{BB962C8B-B14F-4D97-AF65-F5344CB8AC3E}">
        <p14:creationId xmlns:p14="http://schemas.microsoft.com/office/powerpoint/2010/main" val="231784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DAC4FE-9F5A-4CDC-9129-49D8A3B1C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691877"/>
            <a:ext cx="5400600" cy="4218265"/>
          </a:xfrm>
          <a:prstGeom prst="rect">
            <a:avLst/>
          </a:prstGeom>
        </p:spPr>
      </p:pic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9036496" cy="503238"/>
          </a:xfrm>
        </p:spPr>
        <p:txBody>
          <a:bodyPr>
            <a:norm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Resituer Plaine Commune dans la métropole </a:t>
            </a:r>
            <a:endParaRPr lang="fr-FR" altLang="fr-FR" sz="2400" b="0" i="1" u="sng" dirty="0">
              <a:solidFill>
                <a:srgbClr val="77B82A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673844"/>
            <a:ext cx="1782115" cy="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ésentation du territoire | AL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3894"/>
            <a:ext cx="3877445" cy="36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811" y="1196752"/>
            <a:ext cx="3600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9 villes</a:t>
            </a:r>
          </a:p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50 km² </a:t>
            </a:r>
          </a:p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(50% de la surface de Paris)</a:t>
            </a:r>
          </a:p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440 000 habitants</a:t>
            </a:r>
          </a:p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190 000 emplois</a:t>
            </a:r>
          </a:p>
          <a:p>
            <a:pPr>
              <a:buClr>
                <a:srgbClr val="77B82A"/>
              </a:buClr>
              <a:defRPr/>
            </a:pPr>
            <a:r>
              <a:rPr lang="fr-FR" altLang="fr-FR" dirty="0">
                <a:solidFill>
                  <a:srgbClr val="39352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47 000 étudiants</a:t>
            </a:r>
          </a:p>
        </p:txBody>
      </p:sp>
    </p:spTree>
    <p:extLst>
      <p:ext uri="{BB962C8B-B14F-4D97-AF65-F5344CB8AC3E}">
        <p14:creationId xmlns:p14="http://schemas.microsoft.com/office/powerpoint/2010/main" val="321889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9036496" cy="503238"/>
          </a:xfrm>
        </p:spPr>
        <p:txBody>
          <a:bodyPr>
            <a:no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Des patrimoines matériels pluriels présents dans les 9 villes…</a:t>
            </a:r>
            <a:endParaRPr lang="fr-FR" altLang="fr-FR" sz="2400" b="0" i="1" u="sng" dirty="0">
              <a:solidFill>
                <a:srgbClr val="77B82A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673844"/>
            <a:ext cx="1782115" cy="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3"/>
            <a:ext cx="8712968" cy="58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9036496" cy="503238"/>
          </a:xfrm>
        </p:spPr>
        <p:txBody>
          <a:bodyPr>
            <a:norm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…mais aussi des patrimoines immatériels très riches</a:t>
            </a:r>
            <a:endParaRPr lang="fr-FR" altLang="fr-FR" sz="2400" b="0" i="1" u="sng" dirty="0">
              <a:solidFill>
                <a:srgbClr val="77B82A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673844"/>
            <a:ext cx="1782115" cy="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4013"/>
            <a:ext cx="30607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4" y="855157"/>
            <a:ext cx="30670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3140968"/>
            <a:ext cx="32448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75" y="4365104"/>
            <a:ext cx="3271838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6" y="4223643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5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261466"/>
            <a:ext cx="9036496" cy="503238"/>
          </a:xfrm>
        </p:spPr>
        <p:txBody>
          <a:bodyPr>
            <a:no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Plaine Commune, terreau fertile pour </a:t>
            </a:r>
            <a:b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</a:br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les métiers d’art et l’artisanat d’art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673844"/>
            <a:ext cx="1782115" cy="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5C2D52B4-7104-4EB5-B729-509BE8472123}"/>
              </a:ext>
            </a:extLst>
          </p:cNvPr>
          <p:cNvSpPr txBox="1">
            <a:spLocks/>
          </p:cNvSpPr>
          <p:nvPr/>
        </p:nvSpPr>
        <p:spPr>
          <a:xfrm>
            <a:off x="288559" y="1412776"/>
            <a:ext cx="8532948" cy="3748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rgbClr val="77B82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Artisanat d’art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Les savoir-faire artisanaux identifiés comme patrimoine immatériel français</a:t>
            </a:r>
            <a:endParaRPr lang="fr-FR" sz="2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Près de 120 artisans d’art, répartis principalement dans 3 villes du sud de Plaine Commune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Une trentaine de métiers d’art représentée sur le territoire</a:t>
            </a:r>
          </a:p>
          <a:p>
            <a:pPr algn="just"/>
            <a:endParaRPr lang="fr-FR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>
                <a:solidFill>
                  <a:srgbClr val="77B82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EPV (Entreprise Patrimoine Vivant)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9 entreprises EPV sur Plaine Commune (+ 3 en 2024)</a:t>
            </a:r>
          </a:p>
          <a:p>
            <a:pPr algn="just"/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à"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à"/>
            </a:pP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Un écosystème d’environ 1 000 emplois</a:t>
            </a:r>
          </a:p>
        </p:txBody>
      </p:sp>
    </p:spTree>
    <p:extLst>
      <p:ext uri="{BB962C8B-B14F-4D97-AF65-F5344CB8AC3E}">
        <p14:creationId xmlns:p14="http://schemas.microsoft.com/office/powerpoint/2010/main" val="145261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261466"/>
            <a:ext cx="9036496" cy="503238"/>
          </a:xfrm>
        </p:spPr>
        <p:txBody>
          <a:bodyPr>
            <a:no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Plaine Commune, terreau fertile pour </a:t>
            </a:r>
            <a:b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</a:br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les métiers d’art et l’artisanat d’art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673844"/>
            <a:ext cx="1782115" cy="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CB4028-80E1-4B17-ABA3-E036A4EE6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6" y="1118274"/>
            <a:ext cx="8316416" cy="57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261466"/>
            <a:ext cx="9036496" cy="503238"/>
          </a:xfrm>
        </p:spPr>
        <p:txBody>
          <a:bodyPr>
            <a:no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De nouvelles orientations </a:t>
            </a:r>
            <a:b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</a:br>
            <a:r>
              <a:rPr lang="fr-FR" altLang="fr-FR" sz="2000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partagées lors de la Conférence de l’exécutif territorial du 8 février 2023</a:t>
            </a:r>
            <a:endParaRPr lang="fr-FR" altLang="fr-FR" sz="2400" dirty="0">
              <a:solidFill>
                <a:srgbClr val="77B82A"/>
              </a:solidFill>
              <a:latin typeface="Franklin Gothic Demi" pitchFamily="34" charset="0"/>
              <a:ea typeface="ＭＳ Ｐゴシック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374EE-4B2F-4450-ABA2-DE51D04F9BEF}"/>
              </a:ext>
            </a:extLst>
          </p:cNvPr>
          <p:cNvSpPr/>
          <p:nvPr/>
        </p:nvSpPr>
        <p:spPr>
          <a:xfrm>
            <a:off x="107504" y="1982450"/>
            <a:ext cx="8856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axes de travail 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1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Révéler la richesse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territoire, médiatiser la présence de l’artisanat d’art pour nourrir la stratégie d’attractivité du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2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 à la structuration d’une filière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accompagner ces acteurs économiques singuliers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3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 en complémentarité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l’action des villes du territoire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1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 idx="4294967295"/>
          </p:nvPr>
        </p:nvSpPr>
        <p:spPr>
          <a:xfrm>
            <a:off x="107504" y="261466"/>
            <a:ext cx="9036496" cy="503238"/>
          </a:xfrm>
        </p:spPr>
        <p:txBody>
          <a:bodyPr>
            <a:noAutofit/>
          </a:bodyPr>
          <a:lstStyle/>
          <a:p>
            <a:pPr algn="l"/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Les actions déjà engagées par Plaine Commune</a:t>
            </a:r>
            <a:endParaRPr lang="fr-FR" altLang="fr-FR" sz="2400" dirty="0">
              <a:solidFill>
                <a:srgbClr val="77B82A"/>
              </a:solidFill>
              <a:latin typeface="Franklin Gothic Demi" pitchFamily="34" charset="0"/>
              <a:ea typeface="ＭＳ Ｐゴシック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374EE-4B2F-4450-ABA2-DE51D04F9BEF}"/>
              </a:ext>
            </a:extLst>
          </p:cNvPr>
          <p:cNvSpPr/>
          <p:nvPr/>
        </p:nvSpPr>
        <p:spPr>
          <a:xfrm>
            <a:off x="100753" y="1844824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postes à Plaine Commune dédiés aux sujets de création et d’artisanat d’art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Cheffe de projet patrimoine culturel immatériel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Chef.fe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projet ICC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JEMA : Plaine Commune positionné comme porteur de projet avec la création de parcours sur le territoire </a:t>
            </a:r>
            <a:b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Ob’Art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Plaine Commune : un partenariat avec Ateliers d’Art de France, et le soutien de la ville de Saint-Ouen-sur-Seine, en faveur de la promotion, de la valorisation et du développement de l’artisanat de métier d’art sur le territoire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42526E9-6AAB-4E9F-9F3E-AC1572B92EAA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9036496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400" u="sng" dirty="0" err="1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Ob’Art</a:t>
            </a:r>
            <a:r>
              <a:rPr lang="fr-FR" altLang="fr-FR" sz="2400" u="sng" dirty="0">
                <a:solidFill>
                  <a:srgbClr val="77B82A"/>
                </a:solidFill>
                <a:latin typeface="Franklin Gothic Demi" pitchFamily="34" charset="0"/>
                <a:ea typeface="ＭＳ Ｐゴシック" pitchFamily="34" charset="-128"/>
              </a:rPr>
              <a:t> Plaine Commune </a:t>
            </a:r>
            <a:endParaRPr lang="fr-FR" altLang="fr-FR" sz="2400" dirty="0">
              <a:solidFill>
                <a:srgbClr val="77B82A"/>
              </a:solidFill>
              <a:latin typeface="Franklin Gothic Demi" pitchFamily="34" charset="0"/>
              <a:ea typeface="ＭＳ Ｐゴシック" pitchFamily="34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70C0CD-8A12-48DF-B4C7-7F953FE59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0" y="764704"/>
            <a:ext cx="4032446" cy="58195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AE4804-8D70-4763-A535-76A280FACF56}"/>
              </a:ext>
            </a:extLst>
          </p:cNvPr>
          <p:cNvSpPr/>
          <p:nvPr/>
        </p:nvSpPr>
        <p:spPr>
          <a:xfrm>
            <a:off x="4870105" y="1305341"/>
            <a:ext cx="40324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salon dédié aux métiers d’art, en partenariat avec Ateliers d’Art de France et le soutien de la ville de Saint-Ouen-sur-Seine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exposants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conférences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scolaires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ateliers pour enfants (linogravure)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Serre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Wangari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Saint-Ouen-sur-Seine Métro – Mairie de Saint-Ouen (lignes 13 et 14) 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10 octobre : 11h-19h</a:t>
            </a:r>
          </a:p>
          <a:p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Vendredi 11 et samedi 12 octobre : 10h-20h </a:t>
            </a:r>
          </a:p>
          <a:p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Dimanche 13 octobre : 10h-18h </a:t>
            </a:r>
          </a:p>
        </p:txBody>
      </p:sp>
    </p:spTree>
    <p:extLst>
      <p:ext uri="{BB962C8B-B14F-4D97-AF65-F5344CB8AC3E}">
        <p14:creationId xmlns:p14="http://schemas.microsoft.com/office/powerpoint/2010/main" val="156063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385</Words>
  <Application>Microsoft Office PowerPoint</Application>
  <PresentationFormat>Affichage à l'écran (4:3)</PresentationFormat>
  <Paragraphs>65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Demi</vt:lpstr>
      <vt:lpstr>Wingdings</vt:lpstr>
      <vt:lpstr>Thème Office</vt:lpstr>
      <vt:lpstr>Présentation PowerPoint</vt:lpstr>
      <vt:lpstr>Resituer Plaine Commune dans la métropole </vt:lpstr>
      <vt:lpstr>Des patrimoines matériels pluriels présents dans les 9 villes…</vt:lpstr>
      <vt:lpstr>…mais aussi des patrimoines immatériels très riches</vt:lpstr>
      <vt:lpstr>Plaine Commune, terreau fertile pour  les métiers d’art et l’artisanat d’art</vt:lpstr>
      <vt:lpstr>Plaine Commune, terreau fertile pour  les métiers d’art et l’artisanat d’art</vt:lpstr>
      <vt:lpstr>De nouvelles orientations  partagées lors de la Conférence de l’exécutif territorial du 8 février 2023</vt:lpstr>
      <vt:lpstr>Les actions déjà engagées par Plaine Commune</vt:lpstr>
      <vt:lpstr>Présentation PowerPoint</vt:lpstr>
    </vt:vector>
  </TitlesOfParts>
  <Company>Plaine Commune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BONGAPENKA</dc:creator>
  <cp:lastModifiedBy>Diane DESPOIS</cp:lastModifiedBy>
  <cp:revision>81</cp:revision>
  <dcterms:created xsi:type="dcterms:W3CDTF">2022-07-21T13:59:40Z</dcterms:created>
  <dcterms:modified xsi:type="dcterms:W3CDTF">2024-09-24T16:12:38Z</dcterms:modified>
</cp:coreProperties>
</file>