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sldIdLst>
    <p:sldId id="349" r:id="rId5"/>
    <p:sldId id="367" r:id="rId6"/>
    <p:sldId id="414" r:id="rId7"/>
    <p:sldId id="350" r:id="rId8"/>
    <p:sldId id="368" r:id="rId9"/>
    <p:sldId id="422" r:id="rId10"/>
    <p:sldId id="423" r:id="rId11"/>
    <p:sldId id="383" r:id="rId12"/>
    <p:sldId id="384" r:id="rId13"/>
    <p:sldId id="407" r:id="rId14"/>
    <p:sldId id="424" r:id="rId15"/>
    <p:sldId id="408" r:id="rId16"/>
    <p:sldId id="431" r:id="rId17"/>
    <p:sldId id="436" r:id="rId18"/>
    <p:sldId id="442" r:id="rId19"/>
    <p:sldId id="441" r:id="rId20"/>
    <p:sldId id="437" r:id="rId21"/>
    <p:sldId id="440" r:id="rId22"/>
    <p:sldId id="439" r:id="rId23"/>
    <p:sldId id="267" r:id="rId24"/>
    <p:sldId id="258" r:id="rId25"/>
    <p:sldId id="428" r:id="rId26"/>
    <p:sldId id="259" r:id="rId27"/>
    <p:sldId id="429" r:id="rId28"/>
    <p:sldId id="263" r:id="rId29"/>
    <p:sldId id="443" r:id="rId30"/>
    <p:sldId id="261" r:id="rId31"/>
    <p:sldId id="430" r:id="rId32"/>
    <p:sldId id="432" r:id="rId33"/>
    <p:sldId id="417" r:id="rId34"/>
    <p:sldId id="425" r:id="rId35"/>
    <p:sldId id="406" r:id="rId36"/>
    <p:sldId id="419" r:id="rId37"/>
    <p:sldId id="420" r:id="rId38"/>
    <p:sldId id="434" r:id="rId39"/>
    <p:sldId id="433" r:id="rId40"/>
    <p:sldId id="410" r:id="rId41"/>
    <p:sldId id="426" r:id="rId42"/>
    <p:sldId id="409" r:id="rId43"/>
    <p:sldId id="435" r:id="rId44"/>
    <p:sldId id="411" r:id="rId45"/>
    <p:sldId id="388" r:id="rId46"/>
    <p:sldId id="269" r:id="rId47"/>
    <p:sldId id="421" r:id="rId48"/>
    <p:sldId id="444" r:id="rId49"/>
    <p:sldId id="412" r:id="rId5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que CHASSILIAN" initials="VC" lastIdx="24" clrIdx="0">
    <p:extLst>
      <p:ext uri="{19B8F6BF-5375-455C-9EA6-DF929625EA0E}">
        <p15:presenceInfo xmlns:p15="http://schemas.microsoft.com/office/powerpoint/2012/main" userId="S-1-5-21-1187633790-73944326-2550838724-181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09" d="100"/>
          <a:sy n="109" d="100"/>
        </p:scale>
        <p:origin x="12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8T22:00:47.964" idx="5">
    <p:pos x="10" y="10"/>
    <p:text>Véronique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08T22:00:54.838" idx="6">
    <p:pos x="10" y="10"/>
    <p:text>Véronique</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9-08T22:15:06.570" idx="6">
    <p:pos x="10" y="10"/>
    <p:text>Véronique</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9-08T22:01:13.114" idx="8">
    <p:pos x="10" y="10"/>
    <p:text>Véronique</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9-08T22:02:39.034" idx="17">
    <p:pos x="10" y="10"/>
    <p:text>Frédéric</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9-08T22:02:39.034" idx="17">
    <p:pos x="10" y="10"/>
    <p:text>Frédéric</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fr-FR"/>
              <a:t>Modifiez le style du titre</a:t>
            </a:r>
            <a:endParaRPr lang="en-US"/>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2AED8E5B-0D98-4FE1-9B26-D1041E3A89F9}" type="datetimeFigureOut">
              <a:rPr lang="en-US" dirty="0"/>
              <a:t>9/8/2023</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4FAB73BC-B049-4115-A692-8D63A059BFB8}" type="slidenum">
              <a:rPr lang="en-US" dirty="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B4159CD-DA3A-463F-AFEF-A68838A6859B}" type="datetimeFigureOut">
              <a:rPr lang="en-US" dirty="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312A925-E007-46C2-84AB-35EE10DCAD39}" type="datetimeFigureOut">
              <a:rPr lang="en-US" dirty="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73C2DCB-466C-4061-8D51-D3254DD77FA1}" type="datetimeFigureOut">
              <a:rPr lang="en-US" dirty="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fr-FR"/>
              <a:t>Modifiez le style du titre</a:t>
            </a:r>
            <a:endParaRPr lang="en-US"/>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642357F-39F6-401C-9FF8-3072724998F3}" type="datetimeFigureOut">
              <a:rPr lang="en-US" dirty="0"/>
              <a:t>9/8/2023</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4FAB73BC-B049-4115-A692-8D63A059BFB8}" type="slidenum">
              <a:rPr lang="en-US" dirty="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4D5DB09B-D413-414E-B13F-B1984CD8FF65}" type="datetimeFigureOut">
              <a:rPr lang="en-US" dirty="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6238F992-55E7-4B2D-A6F1-8C9243CBFE1B}" type="datetimeFigureOut">
              <a:rPr lang="en-US" dirty="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F0298110-BAA6-4256-A2E5-BB66A47D2616}" type="datetimeFigureOut">
              <a:rPr lang="en-US" dirty="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03892-3343-4E4E-B81B-70A099359AD2}" type="datetimeFigureOut">
              <a:rPr lang="en-US" dirty="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r-FR"/>
              <a:t>Modifiez le style du titre</a:t>
            </a:r>
            <a:endParaRPr lang="en-US"/>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00232F85-D33A-46AF-9088-5A7400C1018E}" type="datetimeFigureOut">
              <a:rPr lang="en-US" dirty="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r-FR"/>
              <a:t>Modifiez le style du titre</a:t>
            </a:r>
            <a:endParaRPr lang="en-US"/>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3EB3A624-F501-46A9-B8CA-4949E24E27C8}" type="datetimeFigureOut">
              <a:rPr lang="en-US" dirty="0"/>
              <a:t>9/8/2023</a:t>
            </a:fld>
            <a:endParaRPr lang="en-US"/>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0C4D3C1-679D-44D8-8A9C-D402CE4EF569}" type="datetimeFigureOut">
              <a:rPr lang="en-US" dirty="0"/>
              <a:t>9/8/2023</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mailto:cpe.college@ndozanam.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Accueil des parents d’</a:t>
            </a:r>
            <a:r>
              <a:rPr lang="fr-FR" sz="6000" dirty="0" err="1"/>
              <a:t>eleves</a:t>
            </a:r>
            <a:r>
              <a:rPr lang="fr-FR" sz="6000" dirty="0"/>
              <a:t> DE 3</a:t>
            </a:r>
            <a:r>
              <a:rPr lang="fr-FR" sz="5400" baseline="30000" dirty="0"/>
              <a:t>èmes</a:t>
            </a:r>
            <a:r>
              <a:rPr lang="fr-FR" sz="6000" dirty="0"/>
              <a:t>   </a:t>
            </a:r>
          </a:p>
        </p:txBody>
      </p:sp>
      <p:sp>
        <p:nvSpPr>
          <p:cNvPr id="4" name="Sous-titre 3"/>
          <p:cNvSpPr>
            <a:spLocks noGrp="1"/>
          </p:cNvSpPr>
          <p:nvPr>
            <p:ph type="subTitle" idx="1"/>
          </p:nvPr>
        </p:nvSpPr>
        <p:spPr/>
        <p:txBody>
          <a:bodyPr/>
          <a:lstStyle/>
          <a:p>
            <a:r>
              <a:rPr lang="fr-FR" sz="2000" b="1" dirty="0">
                <a:effectLst>
                  <a:outerShdw blurRad="38100" dist="38100" dir="2700000" algn="tl">
                    <a:srgbClr val="000000">
                      <a:alpha val="43137"/>
                    </a:srgbClr>
                  </a:outerShdw>
                </a:effectLst>
              </a:rPr>
              <a:t>Lundi 11 Septembre 2023</a:t>
            </a:r>
          </a:p>
        </p:txBody>
      </p:sp>
      <p:pic>
        <p:nvPicPr>
          <p:cNvPr id="3" name="Image 2">
            <a:extLst>
              <a:ext uri="{FF2B5EF4-FFF2-40B4-BE49-F238E27FC236}">
                <a16:creationId xmlns:a16="http://schemas.microsoft.com/office/drawing/2014/main" id="{D51D8809-0331-4A14-8519-05EEC50A372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112199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076425" y="238333"/>
            <a:ext cx="10058400" cy="1371600"/>
          </a:xfrm>
        </p:spPr>
        <p:txBody>
          <a:bodyPr>
            <a:normAutofit/>
          </a:bodyPr>
          <a:lstStyle/>
          <a:p>
            <a:pPr algn="ctr"/>
            <a:r>
              <a:rPr lang="fr-FR"/>
              <a:t>Organisation du collège </a:t>
            </a:r>
          </a:p>
        </p:txBody>
      </p:sp>
      <p:sp>
        <p:nvSpPr>
          <p:cNvPr id="8" name="Rectangle 7">
            <a:extLst>
              <a:ext uri="{FF2B5EF4-FFF2-40B4-BE49-F238E27FC236}">
                <a16:creationId xmlns:a16="http://schemas.microsoft.com/office/drawing/2014/main" id="{68DD0E3E-93BD-48AC-A11E-AC419DDB69D7}"/>
              </a:ext>
            </a:extLst>
          </p:cNvPr>
          <p:cNvSpPr/>
          <p:nvPr/>
        </p:nvSpPr>
        <p:spPr>
          <a:xfrm>
            <a:off x="4160820" y="3806025"/>
            <a:ext cx="610877" cy="978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8EDE354-676A-4494-A570-77D37081FBD1}"/>
              </a:ext>
            </a:extLst>
          </p:cNvPr>
          <p:cNvPicPr>
            <a:picLocks noChangeAspect="1"/>
          </p:cNvPicPr>
          <p:nvPr/>
        </p:nvPicPr>
        <p:blipFill>
          <a:blip r:embed="rId2"/>
          <a:stretch>
            <a:fillRect/>
          </a:stretch>
        </p:blipFill>
        <p:spPr>
          <a:xfrm>
            <a:off x="4160820" y="1405909"/>
            <a:ext cx="2933700" cy="4972050"/>
          </a:xfrm>
          <a:prstGeom prst="rect">
            <a:avLst/>
          </a:prstGeom>
        </p:spPr>
      </p:pic>
    </p:spTree>
    <p:extLst>
      <p:ext uri="{BB962C8B-B14F-4D97-AF65-F5344CB8AC3E}">
        <p14:creationId xmlns:p14="http://schemas.microsoft.com/office/powerpoint/2010/main" val="241637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413" y="315335"/>
            <a:ext cx="10058400" cy="1371600"/>
          </a:xfrm>
        </p:spPr>
        <p:txBody>
          <a:bodyPr/>
          <a:lstStyle/>
          <a:p>
            <a:pPr algn="ctr"/>
            <a:r>
              <a:rPr lang="fr-FR" dirty="0"/>
              <a:t>Structure du collège</a:t>
            </a:r>
          </a:p>
        </p:txBody>
      </p:sp>
      <p:sp>
        <p:nvSpPr>
          <p:cNvPr id="3" name="Espace réservé du contenu 2"/>
          <p:cNvSpPr>
            <a:spLocks noGrp="1"/>
          </p:cNvSpPr>
          <p:nvPr>
            <p:ph idx="1"/>
          </p:nvPr>
        </p:nvSpPr>
        <p:spPr>
          <a:xfrm>
            <a:off x="633662" y="1465551"/>
            <a:ext cx="10935903" cy="4819839"/>
          </a:xfrm>
        </p:spPr>
        <p:txBody>
          <a:bodyPr vert="horz" lIns="91440" tIns="45720" rIns="91440" bIns="45720" rtlCol="0" anchor="t">
            <a:noAutofit/>
          </a:bodyPr>
          <a:lstStyle/>
          <a:p>
            <a:pPr>
              <a:lnSpc>
                <a:spcPct val="220000"/>
              </a:lnSpc>
            </a:pPr>
            <a:r>
              <a:rPr lang="fr-FR" sz="2400" dirty="0">
                <a:latin typeface="+mj-lt"/>
              </a:rPr>
              <a:t>6° / 5° / 4° : 6 classes par niveau</a:t>
            </a:r>
          </a:p>
          <a:p>
            <a:pPr>
              <a:lnSpc>
                <a:spcPct val="220000"/>
              </a:lnSpc>
            </a:pPr>
            <a:r>
              <a:rPr lang="fr-FR" sz="2400" dirty="0">
                <a:latin typeface="+mj-lt"/>
              </a:rPr>
              <a:t>3° : 5 classes générales ; 1 classe Prépa Métiers </a:t>
            </a:r>
          </a:p>
          <a:p>
            <a:pPr>
              <a:lnSpc>
                <a:spcPct val="220000"/>
              </a:lnSpc>
            </a:pPr>
            <a:r>
              <a:rPr lang="fr-FR" sz="2400" dirty="0">
                <a:latin typeface="+mj-lt"/>
              </a:rPr>
              <a:t>Option bilangue : Allemand dès la 6</a:t>
            </a:r>
            <a:r>
              <a:rPr lang="fr-FR" sz="2400" baseline="30000" dirty="0">
                <a:latin typeface="+mj-lt"/>
              </a:rPr>
              <a:t>ème</a:t>
            </a:r>
          </a:p>
          <a:p>
            <a:pPr>
              <a:lnSpc>
                <a:spcPct val="220000"/>
              </a:lnSpc>
            </a:pPr>
            <a:r>
              <a:rPr lang="fr-FR" sz="2400" dirty="0"/>
              <a:t>Option sportive dès la 6</a:t>
            </a:r>
            <a:r>
              <a:rPr lang="fr-FR" sz="2400" baseline="30000" dirty="0"/>
              <a:t>ème</a:t>
            </a:r>
            <a:endParaRPr lang="fr-FR" sz="2400" dirty="0"/>
          </a:p>
          <a:p>
            <a:pPr>
              <a:lnSpc>
                <a:spcPct val="220000"/>
              </a:lnSpc>
            </a:pPr>
            <a:r>
              <a:rPr lang="fr-FR" sz="2400" dirty="0">
                <a:latin typeface="+mj-lt"/>
              </a:rPr>
              <a:t>Horaires aménagés avec l’école d’Art de la 6</a:t>
            </a:r>
            <a:r>
              <a:rPr lang="fr-FR" sz="2400" baseline="30000" dirty="0">
                <a:latin typeface="+mj-lt"/>
              </a:rPr>
              <a:t>ème</a:t>
            </a:r>
            <a:r>
              <a:rPr lang="fr-FR" sz="2400" dirty="0">
                <a:latin typeface="+mj-lt"/>
              </a:rPr>
              <a:t> à la 3</a:t>
            </a:r>
            <a:r>
              <a:rPr lang="fr-FR" sz="2400" baseline="30000" dirty="0">
                <a:latin typeface="+mj-lt"/>
              </a:rPr>
              <a:t>ème</a:t>
            </a:r>
            <a:r>
              <a:rPr lang="fr-FR" sz="2400" dirty="0">
                <a:latin typeface="+mj-lt"/>
              </a:rPr>
              <a:t> </a:t>
            </a:r>
          </a:p>
        </p:txBody>
      </p:sp>
    </p:spTree>
    <p:extLst>
      <p:ext uri="{BB962C8B-B14F-4D97-AF65-F5344CB8AC3E}">
        <p14:creationId xmlns:p14="http://schemas.microsoft.com/office/powerpoint/2010/main" val="11526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2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2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2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2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Présentation         </a:t>
            </a:r>
            <a:br>
              <a:rPr lang="fr-FR" sz="6000" dirty="0"/>
            </a:br>
            <a:r>
              <a:rPr lang="fr-FR" sz="6000" dirty="0"/>
              <a:t>de la vie scolaire</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
        <p:nvSpPr>
          <p:cNvPr id="4" name="Sous-titre 3">
            <a:extLst>
              <a:ext uri="{FF2B5EF4-FFF2-40B4-BE49-F238E27FC236}">
                <a16:creationId xmlns:a16="http://schemas.microsoft.com/office/drawing/2014/main" id="{FEC2CD75-25ED-4A61-B4F1-BFA89C368E5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66755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528" y="1285236"/>
            <a:ext cx="3551316" cy="4735088"/>
          </a:xfrm>
          <a:prstGeom prst="rect">
            <a:avLst/>
          </a:prstGeom>
        </p:spPr>
      </p:pic>
    </p:spTree>
    <p:extLst>
      <p:ext uri="{BB962C8B-B14F-4D97-AF65-F5344CB8AC3E}">
        <p14:creationId xmlns:p14="http://schemas.microsoft.com/office/powerpoint/2010/main" val="9104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20" y="1285236"/>
            <a:ext cx="3587852" cy="4709963"/>
          </a:xfrm>
          <a:prstGeom prst="rect">
            <a:avLst/>
          </a:prstGeom>
        </p:spPr>
      </p:pic>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Tree>
    <p:extLst>
      <p:ext uri="{BB962C8B-B14F-4D97-AF65-F5344CB8AC3E}">
        <p14:creationId xmlns:p14="http://schemas.microsoft.com/office/powerpoint/2010/main" val="21479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anim calcmode="lin" valueType="num">
                                      <p:cBhvr>
                                        <p:cTn id="12" dur="1500" fill="hold"/>
                                        <p:tgtEl>
                                          <p:spTgt spid="9"/>
                                        </p:tgtEl>
                                        <p:attrNameLst>
                                          <p:attrName>ppt_x</p:attrName>
                                        </p:attrNameLst>
                                      </p:cBhvr>
                                      <p:tavLst>
                                        <p:tav tm="0">
                                          <p:val>
                                            <p:strVal val="#ppt_x"/>
                                          </p:val>
                                        </p:tav>
                                        <p:tav tm="100000">
                                          <p:val>
                                            <p:strVal val="#ppt_x"/>
                                          </p:val>
                                        </p:tav>
                                      </p:tavLst>
                                    </p:anim>
                                    <p:anim calcmode="lin" valueType="num">
                                      <p:cBhvr>
                                        <p:cTn id="13"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b="7226"/>
          <a:stretch/>
        </p:blipFill>
        <p:spPr>
          <a:xfrm>
            <a:off x="7925433" y="1285236"/>
            <a:ext cx="3587852" cy="4623061"/>
          </a:xfrm>
          <a:prstGeom prst="rect">
            <a:avLst/>
          </a:prstGeom>
        </p:spPr>
      </p:pic>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
        <p:nvSpPr>
          <p:cNvPr id="17" name="ZoneTexte 16"/>
          <p:cNvSpPr txBox="1"/>
          <p:nvPr/>
        </p:nvSpPr>
        <p:spPr>
          <a:xfrm>
            <a:off x="913081" y="2835991"/>
            <a:ext cx="5227517" cy="369332"/>
          </a:xfrm>
          <a:prstGeom prst="rect">
            <a:avLst/>
          </a:prstGeom>
          <a:noFill/>
        </p:spPr>
        <p:txBody>
          <a:bodyPr wrap="square" rtlCol="0">
            <a:spAutoFit/>
          </a:bodyPr>
          <a:lstStyle/>
          <a:p>
            <a:r>
              <a:rPr lang="fr-FR" dirty="0"/>
              <a:t>Aurélien DUPASQUIER (référent 5°)</a:t>
            </a:r>
          </a:p>
        </p:txBody>
      </p:sp>
    </p:spTree>
    <p:extLst>
      <p:ext uri="{BB962C8B-B14F-4D97-AF65-F5344CB8AC3E}">
        <p14:creationId xmlns:p14="http://schemas.microsoft.com/office/powerpoint/2010/main" val="21683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
        <p:nvSpPr>
          <p:cNvPr id="17" name="ZoneTexte 16"/>
          <p:cNvSpPr txBox="1"/>
          <p:nvPr/>
        </p:nvSpPr>
        <p:spPr>
          <a:xfrm>
            <a:off x="913081" y="2835991"/>
            <a:ext cx="5227517" cy="369332"/>
          </a:xfrm>
          <a:prstGeom prst="rect">
            <a:avLst/>
          </a:prstGeom>
          <a:noFill/>
        </p:spPr>
        <p:txBody>
          <a:bodyPr wrap="square" rtlCol="0">
            <a:spAutoFit/>
          </a:bodyPr>
          <a:lstStyle/>
          <a:p>
            <a:r>
              <a:rPr lang="fr-FR" dirty="0"/>
              <a:t>Aurélien DUPASQUIER (référent 5°)</a:t>
            </a:r>
          </a:p>
        </p:txBody>
      </p:sp>
      <p:sp>
        <p:nvSpPr>
          <p:cNvPr id="18" name="ZoneTexte 17"/>
          <p:cNvSpPr txBox="1"/>
          <p:nvPr/>
        </p:nvSpPr>
        <p:spPr>
          <a:xfrm>
            <a:off x="392615" y="3290818"/>
            <a:ext cx="2117927" cy="369332"/>
          </a:xfrm>
          <a:prstGeom prst="rect">
            <a:avLst/>
          </a:prstGeom>
          <a:noFill/>
        </p:spPr>
        <p:txBody>
          <a:bodyPr wrap="square" rtlCol="0">
            <a:spAutoFit/>
          </a:bodyPr>
          <a:lstStyle/>
          <a:p>
            <a:r>
              <a:rPr lang="fr-FR" dirty="0"/>
              <a:t>Educateurs :</a:t>
            </a:r>
          </a:p>
        </p:txBody>
      </p:sp>
      <p:sp>
        <p:nvSpPr>
          <p:cNvPr id="19" name="ZoneTexte 18"/>
          <p:cNvSpPr txBox="1"/>
          <p:nvPr/>
        </p:nvSpPr>
        <p:spPr>
          <a:xfrm>
            <a:off x="966090" y="3672676"/>
            <a:ext cx="5768087" cy="369332"/>
          </a:xfrm>
          <a:prstGeom prst="rect">
            <a:avLst/>
          </a:prstGeom>
          <a:noFill/>
        </p:spPr>
        <p:txBody>
          <a:bodyPr wrap="square" rtlCol="0">
            <a:spAutoFit/>
          </a:bodyPr>
          <a:lstStyle/>
          <a:p>
            <a:r>
              <a:rPr lang="fr-FR" dirty="0"/>
              <a:t>Agathe CASU</a:t>
            </a:r>
          </a:p>
        </p:txBody>
      </p:sp>
      <p:pic>
        <p:nvPicPr>
          <p:cNvPr id="25" name="Image 24">
            <a:extLst>
              <a:ext uri="{FF2B5EF4-FFF2-40B4-BE49-F238E27FC236}">
                <a16:creationId xmlns:a16="http://schemas.microsoft.com/office/drawing/2014/main" id="{749BCA13-81E9-4A72-B68B-4709A635D57A}"/>
              </a:ext>
            </a:extLst>
          </p:cNvPr>
          <p:cNvPicPr>
            <a:picLocks noChangeAspect="1"/>
          </p:cNvPicPr>
          <p:nvPr/>
        </p:nvPicPr>
        <p:blipFill rotWithShape="1">
          <a:blip r:embed="rId2"/>
          <a:srcRect l="3929" r="7961"/>
          <a:stretch/>
        </p:blipFill>
        <p:spPr>
          <a:xfrm>
            <a:off x="7878528" y="1326668"/>
            <a:ext cx="3501157" cy="4733924"/>
          </a:xfrm>
          <a:prstGeom prst="rect">
            <a:avLst/>
          </a:prstGeom>
        </p:spPr>
      </p:pic>
    </p:spTree>
    <p:extLst>
      <p:ext uri="{BB962C8B-B14F-4D97-AF65-F5344CB8AC3E}">
        <p14:creationId xmlns:p14="http://schemas.microsoft.com/office/powerpoint/2010/main" val="4837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
        <p:nvSpPr>
          <p:cNvPr id="17" name="ZoneTexte 16"/>
          <p:cNvSpPr txBox="1"/>
          <p:nvPr/>
        </p:nvSpPr>
        <p:spPr>
          <a:xfrm>
            <a:off x="913081" y="2835991"/>
            <a:ext cx="5227517" cy="369332"/>
          </a:xfrm>
          <a:prstGeom prst="rect">
            <a:avLst/>
          </a:prstGeom>
          <a:noFill/>
        </p:spPr>
        <p:txBody>
          <a:bodyPr wrap="square" rtlCol="0">
            <a:spAutoFit/>
          </a:bodyPr>
          <a:lstStyle/>
          <a:p>
            <a:r>
              <a:rPr lang="fr-FR" dirty="0"/>
              <a:t>Aurélien DUPASQUIER (référent 5°)</a:t>
            </a:r>
          </a:p>
        </p:txBody>
      </p:sp>
      <p:sp>
        <p:nvSpPr>
          <p:cNvPr id="18" name="ZoneTexte 17"/>
          <p:cNvSpPr txBox="1"/>
          <p:nvPr/>
        </p:nvSpPr>
        <p:spPr>
          <a:xfrm>
            <a:off x="392615" y="3290818"/>
            <a:ext cx="2117927" cy="369332"/>
          </a:xfrm>
          <a:prstGeom prst="rect">
            <a:avLst/>
          </a:prstGeom>
          <a:noFill/>
        </p:spPr>
        <p:txBody>
          <a:bodyPr wrap="square" rtlCol="0">
            <a:spAutoFit/>
          </a:bodyPr>
          <a:lstStyle/>
          <a:p>
            <a:r>
              <a:rPr lang="fr-FR" dirty="0"/>
              <a:t>Educateurs :</a:t>
            </a:r>
          </a:p>
        </p:txBody>
      </p:sp>
      <p:sp>
        <p:nvSpPr>
          <p:cNvPr id="19" name="ZoneTexte 18"/>
          <p:cNvSpPr txBox="1"/>
          <p:nvPr/>
        </p:nvSpPr>
        <p:spPr>
          <a:xfrm>
            <a:off x="966090" y="3672676"/>
            <a:ext cx="5768087" cy="369332"/>
          </a:xfrm>
          <a:prstGeom prst="rect">
            <a:avLst/>
          </a:prstGeom>
          <a:noFill/>
        </p:spPr>
        <p:txBody>
          <a:bodyPr wrap="square" rtlCol="0">
            <a:spAutoFit/>
          </a:bodyPr>
          <a:lstStyle/>
          <a:p>
            <a:r>
              <a:rPr lang="fr-FR" dirty="0"/>
              <a:t>Agathe CASU</a:t>
            </a:r>
          </a:p>
        </p:txBody>
      </p:sp>
      <p:sp>
        <p:nvSpPr>
          <p:cNvPr id="20" name="ZoneTexte 19"/>
          <p:cNvSpPr txBox="1"/>
          <p:nvPr/>
        </p:nvSpPr>
        <p:spPr>
          <a:xfrm>
            <a:off x="966090" y="4181799"/>
            <a:ext cx="2457812" cy="369332"/>
          </a:xfrm>
          <a:prstGeom prst="rect">
            <a:avLst/>
          </a:prstGeom>
          <a:noFill/>
        </p:spPr>
        <p:txBody>
          <a:bodyPr wrap="square" rtlCol="0">
            <a:spAutoFit/>
          </a:bodyPr>
          <a:lstStyle/>
          <a:p>
            <a:r>
              <a:rPr lang="fr-FR" dirty="0"/>
              <a:t>Carine PELLETIER</a:t>
            </a:r>
          </a:p>
        </p:txBody>
      </p:sp>
      <p:pic>
        <p:nvPicPr>
          <p:cNvPr id="23" name="Image 22">
            <a:extLst>
              <a:ext uri="{FF2B5EF4-FFF2-40B4-BE49-F238E27FC236}">
                <a16:creationId xmlns:a16="http://schemas.microsoft.com/office/drawing/2014/main" id="{CC5BE44F-5209-47F5-85C7-2E80CE7A7611}"/>
              </a:ext>
            </a:extLst>
          </p:cNvPr>
          <p:cNvPicPr>
            <a:picLocks noChangeAspect="1"/>
          </p:cNvPicPr>
          <p:nvPr/>
        </p:nvPicPr>
        <p:blipFill>
          <a:blip r:embed="rId2"/>
          <a:stretch>
            <a:fillRect/>
          </a:stretch>
        </p:blipFill>
        <p:spPr>
          <a:xfrm>
            <a:off x="8144977" y="1186148"/>
            <a:ext cx="3308095" cy="4948004"/>
          </a:xfrm>
          <a:prstGeom prst="rect">
            <a:avLst/>
          </a:prstGeom>
        </p:spPr>
      </p:pic>
    </p:spTree>
    <p:extLst>
      <p:ext uri="{BB962C8B-B14F-4D97-AF65-F5344CB8AC3E}">
        <p14:creationId xmlns:p14="http://schemas.microsoft.com/office/powerpoint/2010/main" val="28084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pic>
        <p:nvPicPr>
          <p:cNvPr id="8" name="Image 7"/>
          <p:cNvPicPr>
            <a:picLocks noChangeAspect="1"/>
          </p:cNvPicPr>
          <p:nvPr/>
        </p:nvPicPr>
        <p:blipFill>
          <a:blip r:embed="rId2"/>
          <a:stretch>
            <a:fillRect/>
          </a:stretch>
        </p:blipFill>
        <p:spPr>
          <a:xfrm>
            <a:off x="8036363" y="1227120"/>
            <a:ext cx="3525113" cy="4700151"/>
          </a:xfrm>
          <a:prstGeom prst="rect">
            <a:avLst/>
          </a:prstGeom>
        </p:spPr>
      </p:pic>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
        <p:nvSpPr>
          <p:cNvPr id="17" name="ZoneTexte 16"/>
          <p:cNvSpPr txBox="1"/>
          <p:nvPr/>
        </p:nvSpPr>
        <p:spPr>
          <a:xfrm>
            <a:off x="913081" y="2835991"/>
            <a:ext cx="5227517" cy="369332"/>
          </a:xfrm>
          <a:prstGeom prst="rect">
            <a:avLst/>
          </a:prstGeom>
          <a:noFill/>
        </p:spPr>
        <p:txBody>
          <a:bodyPr wrap="square" rtlCol="0">
            <a:spAutoFit/>
          </a:bodyPr>
          <a:lstStyle/>
          <a:p>
            <a:r>
              <a:rPr lang="fr-FR" dirty="0"/>
              <a:t>Aurélien DUPASQUIER (référent 5°)</a:t>
            </a:r>
          </a:p>
        </p:txBody>
      </p:sp>
      <p:sp>
        <p:nvSpPr>
          <p:cNvPr id="18" name="ZoneTexte 17"/>
          <p:cNvSpPr txBox="1"/>
          <p:nvPr/>
        </p:nvSpPr>
        <p:spPr>
          <a:xfrm>
            <a:off x="392615" y="3290818"/>
            <a:ext cx="2117927" cy="369332"/>
          </a:xfrm>
          <a:prstGeom prst="rect">
            <a:avLst/>
          </a:prstGeom>
          <a:noFill/>
        </p:spPr>
        <p:txBody>
          <a:bodyPr wrap="square" rtlCol="0">
            <a:spAutoFit/>
          </a:bodyPr>
          <a:lstStyle/>
          <a:p>
            <a:r>
              <a:rPr lang="fr-FR" dirty="0"/>
              <a:t>Educateurs :</a:t>
            </a:r>
          </a:p>
        </p:txBody>
      </p:sp>
      <p:sp>
        <p:nvSpPr>
          <p:cNvPr id="19" name="ZoneTexte 18"/>
          <p:cNvSpPr txBox="1"/>
          <p:nvPr/>
        </p:nvSpPr>
        <p:spPr>
          <a:xfrm>
            <a:off x="966090" y="3672676"/>
            <a:ext cx="5768087" cy="369332"/>
          </a:xfrm>
          <a:prstGeom prst="rect">
            <a:avLst/>
          </a:prstGeom>
          <a:noFill/>
        </p:spPr>
        <p:txBody>
          <a:bodyPr wrap="square" rtlCol="0">
            <a:spAutoFit/>
          </a:bodyPr>
          <a:lstStyle/>
          <a:p>
            <a:r>
              <a:rPr lang="fr-FR" dirty="0"/>
              <a:t>Agathe CASU</a:t>
            </a:r>
          </a:p>
        </p:txBody>
      </p:sp>
      <p:sp>
        <p:nvSpPr>
          <p:cNvPr id="20" name="ZoneTexte 19"/>
          <p:cNvSpPr txBox="1"/>
          <p:nvPr/>
        </p:nvSpPr>
        <p:spPr>
          <a:xfrm>
            <a:off x="966090" y="4181799"/>
            <a:ext cx="2457812" cy="369332"/>
          </a:xfrm>
          <a:prstGeom prst="rect">
            <a:avLst/>
          </a:prstGeom>
          <a:noFill/>
        </p:spPr>
        <p:txBody>
          <a:bodyPr wrap="square" rtlCol="0">
            <a:spAutoFit/>
          </a:bodyPr>
          <a:lstStyle/>
          <a:p>
            <a:r>
              <a:rPr lang="fr-FR" dirty="0"/>
              <a:t>Carine PELLETIER</a:t>
            </a:r>
          </a:p>
        </p:txBody>
      </p:sp>
      <p:sp>
        <p:nvSpPr>
          <p:cNvPr id="22" name="ZoneTexte 21"/>
          <p:cNvSpPr txBox="1"/>
          <p:nvPr/>
        </p:nvSpPr>
        <p:spPr>
          <a:xfrm>
            <a:off x="966090" y="4715974"/>
            <a:ext cx="2666906" cy="369332"/>
          </a:xfrm>
          <a:prstGeom prst="rect">
            <a:avLst/>
          </a:prstGeom>
          <a:noFill/>
        </p:spPr>
        <p:txBody>
          <a:bodyPr wrap="square" rtlCol="0">
            <a:spAutoFit/>
          </a:bodyPr>
          <a:lstStyle/>
          <a:p>
            <a:r>
              <a:rPr lang="fr-FR" dirty="0"/>
              <a:t>Frédéric BERRY</a:t>
            </a:r>
          </a:p>
        </p:txBody>
      </p:sp>
    </p:spTree>
    <p:extLst>
      <p:ext uri="{BB962C8B-B14F-4D97-AF65-F5344CB8AC3E}">
        <p14:creationId xmlns:p14="http://schemas.microsoft.com/office/powerpoint/2010/main" val="26008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242251"/>
            <a:ext cx="9603275" cy="1042985"/>
          </a:xfrm>
        </p:spPr>
        <p:txBody>
          <a:bodyPr>
            <a:normAutofit/>
          </a:bodyPr>
          <a:lstStyle/>
          <a:p>
            <a:r>
              <a:rPr lang="fr-FR" dirty="0"/>
              <a:t>L’Equipe de VIE SCOLAIRE</a:t>
            </a:r>
          </a:p>
        </p:txBody>
      </p:sp>
      <p:sp>
        <p:nvSpPr>
          <p:cNvPr id="3" name="Espace réservé du contenu 2"/>
          <p:cNvSpPr>
            <a:spLocks noGrp="1"/>
          </p:cNvSpPr>
          <p:nvPr>
            <p:ph idx="1"/>
          </p:nvPr>
        </p:nvSpPr>
        <p:spPr>
          <a:xfrm>
            <a:off x="966090" y="5225097"/>
            <a:ext cx="3347384" cy="492774"/>
          </a:xfrm>
        </p:spPr>
        <p:txBody>
          <a:bodyPr>
            <a:normAutofit/>
          </a:bodyPr>
          <a:lstStyle/>
          <a:p>
            <a:pPr marL="0" indent="0">
              <a:buNone/>
            </a:pPr>
            <a:r>
              <a:rPr lang="fr-FR" sz="1800" dirty="0"/>
              <a:t>Ghislaine BENGUEDACHE </a:t>
            </a:r>
          </a:p>
        </p:txBody>
      </p:sp>
      <p:sp>
        <p:nvSpPr>
          <p:cNvPr id="14" name="ZoneTexte 13"/>
          <p:cNvSpPr txBox="1"/>
          <p:nvPr/>
        </p:nvSpPr>
        <p:spPr>
          <a:xfrm>
            <a:off x="913081" y="1892218"/>
            <a:ext cx="6884039" cy="369332"/>
          </a:xfrm>
          <a:prstGeom prst="rect">
            <a:avLst/>
          </a:prstGeom>
          <a:noFill/>
        </p:spPr>
        <p:txBody>
          <a:bodyPr wrap="square" rtlCol="0">
            <a:spAutoFit/>
          </a:bodyPr>
          <a:lstStyle/>
          <a:p>
            <a:r>
              <a:rPr lang="fr-FR" dirty="0"/>
              <a:t>Florence PELLETIER (responsable vie scolaire, référente 4°/3°)</a:t>
            </a:r>
          </a:p>
        </p:txBody>
      </p:sp>
      <p:sp>
        <p:nvSpPr>
          <p:cNvPr id="15" name="ZoneTexte 14"/>
          <p:cNvSpPr txBox="1"/>
          <p:nvPr/>
        </p:nvSpPr>
        <p:spPr>
          <a:xfrm>
            <a:off x="936168" y="2333013"/>
            <a:ext cx="3749998" cy="369332"/>
          </a:xfrm>
          <a:prstGeom prst="rect">
            <a:avLst/>
          </a:prstGeom>
          <a:noFill/>
        </p:spPr>
        <p:txBody>
          <a:bodyPr wrap="square" rtlCol="0">
            <a:spAutoFit/>
          </a:bodyPr>
          <a:lstStyle/>
          <a:p>
            <a:r>
              <a:rPr lang="fr-FR" dirty="0"/>
              <a:t>Anaïs DUFOUR (référente 6°)</a:t>
            </a:r>
          </a:p>
        </p:txBody>
      </p:sp>
      <p:sp>
        <p:nvSpPr>
          <p:cNvPr id="17" name="ZoneTexte 16"/>
          <p:cNvSpPr txBox="1"/>
          <p:nvPr/>
        </p:nvSpPr>
        <p:spPr>
          <a:xfrm>
            <a:off x="913081" y="2835991"/>
            <a:ext cx="5227517" cy="369332"/>
          </a:xfrm>
          <a:prstGeom prst="rect">
            <a:avLst/>
          </a:prstGeom>
          <a:noFill/>
        </p:spPr>
        <p:txBody>
          <a:bodyPr wrap="square" rtlCol="0">
            <a:spAutoFit/>
          </a:bodyPr>
          <a:lstStyle/>
          <a:p>
            <a:r>
              <a:rPr lang="fr-FR" dirty="0"/>
              <a:t>Aurélien DUPASQUIER (référent 5°)</a:t>
            </a:r>
          </a:p>
        </p:txBody>
      </p:sp>
      <p:sp>
        <p:nvSpPr>
          <p:cNvPr id="18" name="ZoneTexte 17"/>
          <p:cNvSpPr txBox="1"/>
          <p:nvPr/>
        </p:nvSpPr>
        <p:spPr>
          <a:xfrm>
            <a:off x="392615" y="3290818"/>
            <a:ext cx="2117927" cy="369332"/>
          </a:xfrm>
          <a:prstGeom prst="rect">
            <a:avLst/>
          </a:prstGeom>
          <a:noFill/>
        </p:spPr>
        <p:txBody>
          <a:bodyPr wrap="square" rtlCol="0">
            <a:spAutoFit/>
          </a:bodyPr>
          <a:lstStyle/>
          <a:p>
            <a:r>
              <a:rPr lang="fr-FR" dirty="0"/>
              <a:t>Educateurs :</a:t>
            </a:r>
          </a:p>
        </p:txBody>
      </p:sp>
      <p:sp>
        <p:nvSpPr>
          <p:cNvPr id="19" name="ZoneTexte 18"/>
          <p:cNvSpPr txBox="1"/>
          <p:nvPr/>
        </p:nvSpPr>
        <p:spPr>
          <a:xfrm>
            <a:off x="966090" y="3672676"/>
            <a:ext cx="5768087" cy="369332"/>
          </a:xfrm>
          <a:prstGeom prst="rect">
            <a:avLst/>
          </a:prstGeom>
          <a:noFill/>
        </p:spPr>
        <p:txBody>
          <a:bodyPr wrap="square" rtlCol="0">
            <a:spAutoFit/>
          </a:bodyPr>
          <a:lstStyle/>
          <a:p>
            <a:r>
              <a:rPr lang="fr-FR" dirty="0"/>
              <a:t>Agathe CASU</a:t>
            </a:r>
          </a:p>
        </p:txBody>
      </p:sp>
      <p:sp>
        <p:nvSpPr>
          <p:cNvPr id="20" name="ZoneTexte 19"/>
          <p:cNvSpPr txBox="1"/>
          <p:nvPr/>
        </p:nvSpPr>
        <p:spPr>
          <a:xfrm>
            <a:off x="966090" y="4181799"/>
            <a:ext cx="2457812" cy="369332"/>
          </a:xfrm>
          <a:prstGeom prst="rect">
            <a:avLst/>
          </a:prstGeom>
          <a:noFill/>
        </p:spPr>
        <p:txBody>
          <a:bodyPr wrap="square" rtlCol="0">
            <a:spAutoFit/>
          </a:bodyPr>
          <a:lstStyle/>
          <a:p>
            <a:r>
              <a:rPr lang="fr-FR" dirty="0"/>
              <a:t>Carine PELLETIER</a:t>
            </a:r>
          </a:p>
        </p:txBody>
      </p:sp>
      <p:sp>
        <p:nvSpPr>
          <p:cNvPr id="22" name="ZoneTexte 21"/>
          <p:cNvSpPr txBox="1"/>
          <p:nvPr/>
        </p:nvSpPr>
        <p:spPr>
          <a:xfrm>
            <a:off x="966090" y="4715974"/>
            <a:ext cx="2666906" cy="369332"/>
          </a:xfrm>
          <a:prstGeom prst="rect">
            <a:avLst/>
          </a:prstGeom>
          <a:noFill/>
        </p:spPr>
        <p:txBody>
          <a:bodyPr wrap="square" rtlCol="0">
            <a:spAutoFit/>
          </a:bodyPr>
          <a:lstStyle/>
          <a:p>
            <a:r>
              <a:rPr lang="fr-FR" dirty="0"/>
              <a:t>Frédéric BERRY</a:t>
            </a:r>
          </a:p>
        </p:txBody>
      </p:sp>
      <p:pic>
        <p:nvPicPr>
          <p:cNvPr id="21" name="Image 20">
            <a:extLst>
              <a:ext uri="{FF2B5EF4-FFF2-40B4-BE49-F238E27FC236}">
                <a16:creationId xmlns:a16="http://schemas.microsoft.com/office/drawing/2014/main" id="{218E79E4-015D-4625-9CE2-F963BC69C75F}"/>
              </a:ext>
            </a:extLst>
          </p:cNvPr>
          <p:cNvPicPr>
            <a:picLocks noChangeAspect="1"/>
          </p:cNvPicPr>
          <p:nvPr/>
        </p:nvPicPr>
        <p:blipFill>
          <a:blip r:embed="rId2"/>
          <a:stretch>
            <a:fillRect/>
          </a:stretch>
        </p:blipFill>
        <p:spPr>
          <a:xfrm>
            <a:off x="7797120" y="1293188"/>
            <a:ext cx="3835788" cy="4733924"/>
          </a:xfrm>
          <a:prstGeom prst="rect">
            <a:avLst/>
          </a:prstGeom>
        </p:spPr>
      </p:pic>
    </p:spTree>
    <p:extLst>
      <p:ext uri="{BB962C8B-B14F-4D97-AF65-F5344CB8AC3E}">
        <p14:creationId xmlns:p14="http://schemas.microsoft.com/office/powerpoint/2010/main" val="79502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900"/>
                                        <p:tgtEl>
                                          <p:spTgt spid="3">
                                            <p:txEl>
                                              <p:pRg st="0" end="0"/>
                                            </p:txEl>
                                          </p:spTgt>
                                        </p:tgtEl>
                                      </p:cBhvr>
                                    </p:animEffect>
                                  </p:childTnLst>
                                </p:cTn>
                              </p:par>
                              <p:par>
                                <p:cTn id="8" presetID="10" presetClass="entr" presetSubtype="0" fill="hold" nodeType="withEffect">
                                  <p:stCondLst>
                                    <p:cond delay="1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a:t>BIENVENUE </a:t>
            </a:r>
            <a:br>
              <a:rPr lang="fr-FR" sz="6000"/>
            </a:br>
            <a:r>
              <a:rPr lang="fr-FR" sz="6000"/>
              <a:t>&amp; BONNE RENTREE</a:t>
            </a:r>
          </a:p>
        </p:txBody>
      </p:sp>
      <p:sp>
        <p:nvSpPr>
          <p:cNvPr id="8" name="Sous-titre 3">
            <a:extLst>
              <a:ext uri="{FF2B5EF4-FFF2-40B4-BE49-F238E27FC236}">
                <a16:creationId xmlns:a16="http://schemas.microsoft.com/office/drawing/2014/main" id="{27A1A1B8-6A63-472B-80AE-619C176D3576}"/>
              </a:ext>
            </a:extLst>
          </p:cNvPr>
          <p:cNvSpPr>
            <a:spLocks noGrp="1"/>
          </p:cNvSpPr>
          <p:nvPr>
            <p:ph type="subTitle" idx="1"/>
          </p:nvPr>
        </p:nvSpPr>
        <p:spPr>
          <a:xfrm>
            <a:off x="1562100" y="4682062"/>
            <a:ext cx="9070848" cy="457201"/>
          </a:xfrm>
        </p:spPr>
        <p:txBody>
          <a:bodyPr/>
          <a:lstStyle/>
          <a:p>
            <a:r>
              <a:rPr lang="fr-FR" sz="2000" b="1" dirty="0">
                <a:effectLst>
                  <a:outerShdw blurRad="38100" dist="38100" dir="2700000" algn="tl">
                    <a:srgbClr val="000000">
                      <a:alpha val="43137"/>
                    </a:srgbClr>
                  </a:outerShdw>
                </a:effectLst>
              </a:rPr>
              <a:t>Lundi 11 Septembre 2023</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2373009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804519"/>
            <a:ext cx="9603275" cy="1050785"/>
          </a:xfrm>
        </p:spPr>
        <p:txBody>
          <a:bodyPr>
            <a:normAutofit fontScale="90000"/>
          </a:bodyPr>
          <a:lstStyle/>
          <a:p>
            <a:r>
              <a:rPr lang="fr-FR" dirty="0"/>
              <a:t>Fonctionnement de la vie scolaire</a:t>
            </a:r>
          </a:p>
        </p:txBody>
      </p:sp>
      <p:sp>
        <p:nvSpPr>
          <p:cNvPr id="3" name="Espace réservé du contenu 2"/>
          <p:cNvSpPr>
            <a:spLocks noGrp="1"/>
          </p:cNvSpPr>
          <p:nvPr>
            <p:ph idx="1"/>
          </p:nvPr>
        </p:nvSpPr>
        <p:spPr>
          <a:xfrm>
            <a:off x="554182" y="2103120"/>
            <a:ext cx="10926618" cy="629722"/>
          </a:xfrm>
        </p:spPr>
        <p:txBody>
          <a:bodyPr>
            <a:normAutofit/>
          </a:bodyPr>
          <a:lstStyle/>
          <a:p>
            <a:r>
              <a:rPr lang="fr-FR" sz="2400" dirty="0"/>
              <a:t>Le bureau d’accueil au RDC du bâtiment (entrée A) :</a:t>
            </a:r>
          </a:p>
        </p:txBody>
      </p:sp>
      <p:sp>
        <p:nvSpPr>
          <p:cNvPr id="4" name="Espace réservé du contenu 2">
            <a:extLst>
              <a:ext uri="{FF2B5EF4-FFF2-40B4-BE49-F238E27FC236}">
                <a16:creationId xmlns:a16="http://schemas.microsoft.com/office/drawing/2014/main" id="{2C9A3557-AF00-4207-9F92-90CF3F5A8642}"/>
              </a:ext>
            </a:extLst>
          </p:cNvPr>
          <p:cNvSpPr txBox="1">
            <a:spLocks/>
          </p:cNvSpPr>
          <p:nvPr/>
        </p:nvSpPr>
        <p:spPr>
          <a:xfrm>
            <a:off x="554182" y="3036756"/>
            <a:ext cx="10926618" cy="62972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Horaires d’ouverture aux élèves : 8h à 9h50  – 13h45 à14h40</a:t>
            </a:r>
          </a:p>
        </p:txBody>
      </p:sp>
      <p:sp>
        <p:nvSpPr>
          <p:cNvPr id="5" name="Espace réservé du contenu 2">
            <a:extLst>
              <a:ext uri="{FF2B5EF4-FFF2-40B4-BE49-F238E27FC236}">
                <a16:creationId xmlns:a16="http://schemas.microsoft.com/office/drawing/2014/main" id="{892C75F1-8208-4C4C-9A6F-914D599DFAAE}"/>
              </a:ext>
            </a:extLst>
          </p:cNvPr>
          <p:cNvSpPr txBox="1">
            <a:spLocks/>
          </p:cNvSpPr>
          <p:nvPr/>
        </p:nvSpPr>
        <p:spPr>
          <a:xfrm>
            <a:off x="554182" y="3970392"/>
            <a:ext cx="10926618" cy="55870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Tél pour absences et retards : 03.85.21.09.87</a:t>
            </a:r>
          </a:p>
        </p:txBody>
      </p:sp>
      <p:sp>
        <p:nvSpPr>
          <p:cNvPr id="6" name="Espace réservé du contenu 2">
            <a:extLst>
              <a:ext uri="{FF2B5EF4-FFF2-40B4-BE49-F238E27FC236}">
                <a16:creationId xmlns:a16="http://schemas.microsoft.com/office/drawing/2014/main" id="{C384AD5D-37B2-4F57-81E2-87D9B509EA6A}"/>
              </a:ext>
            </a:extLst>
          </p:cNvPr>
          <p:cNvSpPr txBox="1">
            <a:spLocks/>
          </p:cNvSpPr>
          <p:nvPr/>
        </p:nvSpPr>
        <p:spPr>
          <a:xfrm>
            <a:off x="554182" y="4829771"/>
            <a:ext cx="10926618" cy="629722"/>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Récupération des tickets d’absences, de retards mais aussi des mots pour absence de professeur.</a:t>
            </a:r>
          </a:p>
        </p:txBody>
      </p:sp>
    </p:spTree>
    <p:extLst>
      <p:ext uri="{BB962C8B-B14F-4D97-AF65-F5344CB8AC3E}">
        <p14:creationId xmlns:p14="http://schemas.microsoft.com/office/powerpoint/2010/main" val="420485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CARNET DE LIAISON</a:t>
            </a:r>
          </a:p>
        </p:txBody>
      </p:sp>
      <p:sp>
        <p:nvSpPr>
          <p:cNvPr id="3" name="Espace réservé du contenu 2"/>
          <p:cNvSpPr>
            <a:spLocks noGrp="1"/>
          </p:cNvSpPr>
          <p:nvPr>
            <p:ph idx="1"/>
          </p:nvPr>
        </p:nvSpPr>
        <p:spPr>
          <a:xfrm>
            <a:off x="706582" y="2027076"/>
            <a:ext cx="10058400" cy="3931920"/>
          </a:xfrm>
        </p:spPr>
        <p:txBody>
          <a:bodyPr/>
          <a:lstStyle/>
          <a:p>
            <a:r>
              <a:rPr lang="fr-FR" sz="2400" dirty="0"/>
              <a:t>Ticket d’absence (à rendre sous 48h)</a:t>
            </a:r>
          </a:p>
          <a:p>
            <a:endParaRPr lang="fr-FR" dirty="0"/>
          </a:p>
          <a:p>
            <a:r>
              <a:rPr lang="fr-FR" sz="2400" dirty="0"/>
              <a:t>Ticket de retard</a:t>
            </a:r>
          </a:p>
          <a:p>
            <a:endParaRPr lang="fr-FR" dirty="0"/>
          </a:p>
          <a:p>
            <a:r>
              <a:rPr lang="fr-FR" sz="2400" dirty="0"/>
              <a:t>Dispense ponctuelle d’EPS</a:t>
            </a:r>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707249">
            <a:off x="8311493" y="-1530243"/>
            <a:ext cx="2039458" cy="59254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47537">
            <a:off x="7005071" y="498559"/>
            <a:ext cx="2450942" cy="720733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3381">
            <a:off x="318655" y="4571025"/>
            <a:ext cx="5920127" cy="2050852"/>
          </a:xfrm>
          <a:prstGeom prst="rect">
            <a:avLst/>
          </a:prstGeom>
        </p:spPr>
      </p:pic>
    </p:spTree>
    <p:extLst>
      <p:ext uri="{BB962C8B-B14F-4D97-AF65-F5344CB8AC3E}">
        <p14:creationId xmlns:p14="http://schemas.microsoft.com/office/powerpoint/2010/main" val="34318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0-#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FICHE ENTREE SORTIE</a:t>
            </a:r>
          </a:p>
        </p:txBody>
      </p:sp>
      <p:sp>
        <p:nvSpPr>
          <p:cNvPr id="3" name="Espace réservé du contenu 2"/>
          <p:cNvSpPr>
            <a:spLocks noGrp="1"/>
          </p:cNvSpPr>
          <p:nvPr>
            <p:ph idx="1"/>
          </p:nvPr>
        </p:nvSpPr>
        <p:spPr>
          <a:xfrm>
            <a:off x="550431" y="1989228"/>
            <a:ext cx="10329604" cy="2953833"/>
          </a:xfrm>
        </p:spPr>
        <p:txBody>
          <a:bodyPr>
            <a:normAutofit/>
          </a:bodyPr>
          <a:lstStyle/>
          <a:p>
            <a:pPr algn="just"/>
            <a:r>
              <a:rPr lang="fr-FR" sz="2400" dirty="0"/>
              <a:t>Cette fiche permet aux élèves d’entrer et de sortir en attendant d’avoir leur carte de collégien.</a:t>
            </a:r>
          </a:p>
          <a:p>
            <a:pPr marL="0" indent="0" algn="just">
              <a:buNone/>
            </a:pPr>
            <a:endParaRPr lang="fr-FR" sz="2400" dirty="0"/>
          </a:p>
          <a:p>
            <a:pPr algn="just"/>
            <a:r>
              <a:rPr lang="fr-FR" sz="2400" dirty="0"/>
              <a:t>Elle est établie en fonction de l’emploi du temps de chaque classe. Les parents noteront les horaires d’arrivées et de sorties pour chaque jour. Ces horaires seront valables pour toute l’année scolaire.</a:t>
            </a:r>
          </a:p>
          <a:p>
            <a:pPr algn="just"/>
            <a:endParaRPr lang="fr-FR" dirty="0"/>
          </a:p>
        </p:txBody>
      </p:sp>
      <p:pic>
        <p:nvPicPr>
          <p:cNvPr id="4" name="Image 3">
            <a:extLst>
              <a:ext uri="{FF2B5EF4-FFF2-40B4-BE49-F238E27FC236}">
                <a16:creationId xmlns:a16="http://schemas.microsoft.com/office/drawing/2014/main" id="{B250B922-9902-4520-B2A6-6854830B4166}"/>
              </a:ext>
            </a:extLst>
          </p:cNvPr>
          <p:cNvPicPr>
            <a:picLocks noChangeAspect="1"/>
          </p:cNvPicPr>
          <p:nvPr/>
        </p:nvPicPr>
        <p:blipFill>
          <a:blip r:embed="rId2"/>
          <a:stretch>
            <a:fillRect/>
          </a:stretch>
        </p:blipFill>
        <p:spPr>
          <a:xfrm>
            <a:off x="3667606" y="0"/>
            <a:ext cx="4856788" cy="6858000"/>
          </a:xfrm>
          <a:prstGeom prst="rect">
            <a:avLst/>
          </a:prstGeom>
        </p:spPr>
      </p:pic>
      <p:pic>
        <p:nvPicPr>
          <p:cNvPr id="7" name="Image 6">
            <a:extLst>
              <a:ext uri="{FF2B5EF4-FFF2-40B4-BE49-F238E27FC236}">
                <a16:creationId xmlns:a16="http://schemas.microsoft.com/office/drawing/2014/main" id="{57243B88-3E5C-453D-9790-473286CA526C}"/>
              </a:ext>
            </a:extLst>
          </p:cNvPr>
          <p:cNvPicPr>
            <a:picLocks noChangeAspect="1"/>
          </p:cNvPicPr>
          <p:nvPr/>
        </p:nvPicPr>
        <p:blipFill>
          <a:blip r:embed="rId3"/>
          <a:stretch>
            <a:fillRect/>
          </a:stretch>
        </p:blipFill>
        <p:spPr>
          <a:xfrm>
            <a:off x="309562" y="2332053"/>
            <a:ext cx="11572875" cy="1714500"/>
          </a:xfrm>
          <a:prstGeom prst="rect">
            <a:avLst/>
          </a:prstGeom>
        </p:spPr>
      </p:pic>
    </p:spTree>
    <p:extLst>
      <p:ext uri="{BB962C8B-B14F-4D97-AF65-F5344CB8AC3E}">
        <p14:creationId xmlns:p14="http://schemas.microsoft.com/office/powerpoint/2010/main" val="205509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1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1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1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1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ABSENCE DE PROFESSEURS</a:t>
            </a:r>
          </a:p>
        </p:txBody>
      </p:sp>
      <p:sp>
        <p:nvSpPr>
          <p:cNvPr id="3" name="Espace réservé du contenu 2"/>
          <p:cNvSpPr>
            <a:spLocks noGrp="1"/>
          </p:cNvSpPr>
          <p:nvPr>
            <p:ph idx="1"/>
          </p:nvPr>
        </p:nvSpPr>
        <p:spPr>
          <a:xfrm>
            <a:off x="630315" y="1944209"/>
            <a:ext cx="10819563" cy="4429957"/>
          </a:xfrm>
        </p:spPr>
        <p:txBody>
          <a:bodyPr>
            <a:normAutofit/>
          </a:bodyPr>
          <a:lstStyle/>
          <a:p>
            <a:pPr marL="0" indent="0" algn="just">
              <a:spcBef>
                <a:spcPts val="1800"/>
              </a:spcBef>
              <a:buNone/>
            </a:pPr>
            <a:r>
              <a:rPr lang="fr-FR" sz="2200" dirty="0"/>
              <a:t>Lors d’une absence de professeur, l’établissement modifie l’EDT des élèves sur Ecole Directe. </a:t>
            </a:r>
          </a:p>
          <a:p>
            <a:pPr marL="0" indent="0" algn="just">
              <a:spcBef>
                <a:spcPts val="1800"/>
              </a:spcBef>
              <a:buNone/>
            </a:pPr>
            <a:r>
              <a:rPr lang="fr-FR" sz="2200" dirty="0"/>
              <a:t>L’élève pourra selon son EDT modifié, arriver plus tard ou sortir plus tôt,  si les parents ont validé </a:t>
            </a:r>
            <a:r>
              <a:rPr lang="fr-FR" sz="2200" dirty="0">
                <a:highlight>
                  <a:srgbClr val="00FF00"/>
                </a:highlight>
              </a:rPr>
              <a:t>l’option verte</a:t>
            </a:r>
            <a:r>
              <a:rPr lang="fr-FR" sz="2200" dirty="0"/>
              <a:t> au dos du carnet.</a:t>
            </a:r>
          </a:p>
          <a:p>
            <a:pPr marL="0" indent="0" algn="just">
              <a:spcBef>
                <a:spcPts val="1800"/>
              </a:spcBef>
              <a:buNone/>
            </a:pPr>
            <a:r>
              <a:rPr lang="fr-FR" sz="2200" dirty="0"/>
              <a:t>Pour l’élève qui n’a pas l’autorisation de  sortie, </a:t>
            </a:r>
            <a:r>
              <a:rPr lang="fr-FR" sz="2200" dirty="0">
                <a:solidFill>
                  <a:schemeClr val="bg1"/>
                </a:solidFill>
                <a:highlight>
                  <a:srgbClr val="FF0000"/>
                </a:highlight>
              </a:rPr>
              <a:t>option rouge</a:t>
            </a:r>
            <a:r>
              <a:rPr lang="fr-FR" sz="2200" dirty="0"/>
              <a:t>, les parents remplissent un billet sur la page dédiée du carnet.</a:t>
            </a:r>
          </a:p>
          <a:p>
            <a:pPr marL="0" indent="0" algn="just">
              <a:spcBef>
                <a:spcPts val="1800"/>
              </a:spcBef>
              <a:buNone/>
            </a:pPr>
            <a:r>
              <a:rPr lang="fr-FR" sz="2200" dirty="0"/>
              <a:t>Aucune autorisation de sortie demandée par téléphone ou par mail ne sera acceptée.</a:t>
            </a:r>
          </a:p>
          <a:p>
            <a:pPr marL="0" indent="0" algn="just">
              <a:spcBef>
                <a:spcPts val="1800"/>
              </a:spcBef>
              <a:buNone/>
            </a:pPr>
            <a:r>
              <a:rPr lang="fr-FR" sz="2200" dirty="0"/>
              <a:t>Les carnets sont ramassés chaque matin à la 1</a:t>
            </a:r>
            <a:r>
              <a:rPr lang="fr-FR" sz="2200" baseline="30000" dirty="0"/>
              <a:t>ère</a:t>
            </a:r>
            <a:r>
              <a:rPr lang="fr-FR" sz="2200" dirty="0"/>
              <a:t> heure de cours et déposés par un élève au bureau d’accueil de la vie scolaire.</a:t>
            </a:r>
          </a:p>
        </p:txBody>
      </p:sp>
      <p:pic>
        <p:nvPicPr>
          <p:cNvPr id="7" name="Image 6">
            <a:extLst>
              <a:ext uri="{FF2B5EF4-FFF2-40B4-BE49-F238E27FC236}">
                <a16:creationId xmlns:a16="http://schemas.microsoft.com/office/drawing/2014/main" id="{D8EE5C97-0E70-4524-AFD4-9C7F1C804A72}"/>
              </a:ext>
            </a:extLst>
          </p:cNvPr>
          <p:cNvPicPr>
            <a:picLocks noChangeAspect="1"/>
          </p:cNvPicPr>
          <p:nvPr/>
        </p:nvPicPr>
        <p:blipFill>
          <a:blip r:embed="rId2"/>
          <a:stretch>
            <a:fillRect/>
          </a:stretch>
        </p:blipFill>
        <p:spPr>
          <a:xfrm>
            <a:off x="1883046" y="0"/>
            <a:ext cx="8425907" cy="6858000"/>
          </a:xfrm>
          <a:prstGeom prst="rect">
            <a:avLst/>
          </a:prstGeom>
        </p:spPr>
      </p:pic>
      <p:pic>
        <p:nvPicPr>
          <p:cNvPr id="5" name="Image 4">
            <a:extLst>
              <a:ext uri="{FF2B5EF4-FFF2-40B4-BE49-F238E27FC236}">
                <a16:creationId xmlns:a16="http://schemas.microsoft.com/office/drawing/2014/main" id="{8A3EB74A-D94A-4E45-BC41-1E11115DA4CA}"/>
              </a:ext>
            </a:extLst>
          </p:cNvPr>
          <p:cNvPicPr>
            <a:picLocks noChangeAspect="1"/>
          </p:cNvPicPr>
          <p:nvPr/>
        </p:nvPicPr>
        <p:blipFill>
          <a:blip r:embed="rId3"/>
          <a:stretch>
            <a:fillRect/>
          </a:stretch>
        </p:blipFill>
        <p:spPr>
          <a:xfrm>
            <a:off x="1385896" y="0"/>
            <a:ext cx="9653344" cy="6861446"/>
          </a:xfrm>
          <a:prstGeom prst="rect">
            <a:avLst/>
          </a:prstGeom>
        </p:spPr>
      </p:pic>
    </p:spTree>
    <p:extLst>
      <p:ext uri="{BB962C8B-B14F-4D97-AF65-F5344CB8AC3E}">
        <p14:creationId xmlns:p14="http://schemas.microsoft.com/office/powerpoint/2010/main" val="31418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125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0"/>
                                        <p:tgtEl>
                                          <p:spTgt spid="3">
                                            <p:txEl>
                                              <p:pRg st="3" end="3"/>
                                            </p:txEl>
                                          </p:spTgt>
                                        </p:tgtEl>
                                      </p:cBhvr>
                                    </p:animEffect>
                                    <p:anim calcmode="lin" valueType="num">
                                      <p:cBhvr>
                                        <p:cTn id="4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CARTE DE COLLEGIEN</a:t>
            </a:r>
          </a:p>
        </p:txBody>
      </p:sp>
      <p:sp>
        <p:nvSpPr>
          <p:cNvPr id="3" name="Espace réservé du contenu 2"/>
          <p:cNvSpPr>
            <a:spLocks noGrp="1"/>
          </p:cNvSpPr>
          <p:nvPr>
            <p:ph idx="1"/>
          </p:nvPr>
        </p:nvSpPr>
        <p:spPr>
          <a:xfrm>
            <a:off x="992777" y="2015732"/>
            <a:ext cx="10611463" cy="4278536"/>
          </a:xfrm>
        </p:spPr>
        <p:txBody>
          <a:bodyPr>
            <a:normAutofit/>
          </a:bodyPr>
          <a:lstStyle/>
          <a:p>
            <a:pPr>
              <a:spcBef>
                <a:spcPts val="1200"/>
              </a:spcBef>
            </a:pPr>
            <a:r>
              <a:rPr lang="fr-FR" sz="2600" dirty="0"/>
              <a:t>Une carte par élève : Externe OU  DP (Demi Pensionnaire)           </a:t>
            </a:r>
          </a:p>
          <a:p>
            <a:pPr>
              <a:spcBef>
                <a:spcPts val="1200"/>
              </a:spcBef>
            </a:pPr>
            <a:r>
              <a:rPr lang="fr-FR" sz="2600" dirty="0"/>
              <a:t>2 fonctions :</a:t>
            </a:r>
          </a:p>
          <a:p>
            <a:pPr marL="0" indent="0">
              <a:spcBef>
                <a:spcPts val="1200"/>
              </a:spcBef>
              <a:buNone/>
            </a:pPr>
            <a:r>
              <a:rPr lang="fr-FR" sz="2600" dirty="0"/>
              <a:t>	- Repas (badge au restaurant scolaire)</a:t>
            </a:r>
          </a:p>
          <a:p>
            <a:pPr marL="0" indent="0">
              <a:spcBef>
                <a:spcPts val="1200"/>
              </a:spcBef>
              <a:buNone/>
            </a:pPr>
            <a:r>
              <a:rPr lang="fr-FR" sz="2600" dirty="0"/>
              <a:t>	- Horaires d’entrées et sorties (donnés sur la fiche entrées-sorties)</a:t>
            </a:r>
          </a:p>
          <a:p>
            <a:pPr>
              <a:spcBef>
                <a:spcPts val="1200"/>
              </a:spcBef>
            </a:pPr>
            <a:r>
              <a:rPr lang="fr-FR" sz="2600" dirty="0"/>
              <a:t>Une copie de la carte, validée par la vie scolaire sera collée sur la 1</a:t>
            </a:r>
            <a:r>
              <a:rPr lang="fr-FR" sz="2600" baseline="30000" dirty="0"/>
              <a:t>ère</a:t>
            </a:r>
            <a:r>
              <a:rPr lang="fr-FR" sz="2600" dirty="0"/>
              <a:t> page du carnet de suivi de l’élève</a:t>
            </a:r>
          </a:p>
          <a:p>
            <a:pPr>
              <a:spcBef>
                <a:spcPts val="1200"/>
              </a:spcBef>
            </a:pPr>
            <a:r>
              <a:rPr lang="fr-FR" sz="2600" dirty="0"/>
              <a:t>ATTENTION : pas de carte et pas de carnet = pas de sortie</a:t>
            </a:r>
          </a:p>
          <a:p>
            <a:endParaRPr lang="fr-FR" dirty="0"/>
          </a:p>
        </p:txBody>
      </p:sp>
      <p:pic>
        <p:nvPicPr>
          <p:cNvPr id="9" name="Image 8">
            <a:extLst>
              <a:ext uri="{FF2B5EF4-FFF2-40B4-BE49-F238E27FC236}">
                <a16:creationId xmlns:a16="http://schemas.microsoft.com/office/drawing/2014/main" id="{5B7F115D-A495-4759-861E-9CBC55A070ED}"/>
              </a:ext>
            </a:extLst>
          </p:cNvPr>
          <p:cNvPicPr>
            <a:picLocks noChangeAspect="1"/>
          </p:cNvPicPr>
          <p:nvPr/>
        </p:nvPicPr>
        <p:blipFill>
          <a:blip r:embed="rId2"/>
          <a:stretch>
            <a:fillRect/>
          </a:stretch>
        </p:blipFill>
        <p:spPr>
          <a:xfrm>
            <a:off x="845106" y="116114"/>
            <a:ext cx="10479405" cy="6625767"/>
          </a:xfrm>
          <a:prstGeom prst="rect">
            <a:avLst/>
          </a:prstGeom>
        </p:spPr>
      </p:pic>
      <p:pic>
        <p:nvPicPr>
          <p:cNvPr id="8" name="Image 7">
            <a:extLst>
              <a:ext uri="{FF2B5EF4-FFF2-40B4-BE49-F238E27FC236}">
                <a16:creationId xmlns:a16="http://schemas.microsoft.com/office/drawing/2014/main" id="{2A52F852-0BF9-47EB-A5B0-91DFBA48FAD6}"/>
              </a:ext>
            </a:extLst>
          </p:cNvPr>
          <p:cNvPicPr>
            <a:picLocks noChangeAspect="1"/>
          </p:cNvPicPr>
          <p:nvPr/>
        </p:nvPicPr>
        <p:blipFill>
          <a:blip r:embed="rId3"/>
          <a:stretch>
            <a:fillRect/>
          </a:stretch>
        </p:blipFill>
        <p:spPr>
          <a:xfrm>
            <a:off x="132058" y="1671466"/>
            <a:ext cx="5952751" cy="3621314"/>
          </a:xfrm>
          <a:prstGeom prst="rect">
            <a:avLst/>
          </a:prstGeom>
        </p:spPr>
      </p:pic>
      <p:pic>
        <p:nvPicPr>
          <p:cNvPr id="6" name="Image 5">
            <a:extLst>
              <a:ext uri="{FF2B5EF4-FFF2-40B4-BE49-F238E27FC236}">
                <a16:creationId xmlns:a16="http://schemas.microsoft.com/office/drawing/2014/main" id="{6A974FCE-0890-46EB-89D7-8589970193C3}"/>
              </a:ext>
            </a:extLst>
          </p:cNvPr>
          <p:cNvPicPr>
            <a:picLocks noChangeAspect="1"/>
          </p:cNvPicPr>
          <p:nvPr/>
        </p:nvPicPr>
        <p:blipFill>
          <a:blip r:embed="rId4"/>
          <a:stretch>
            <a:fillRect/>
          </a:stretch>
        </p:blipFill>
        <p:spPr>
          <a:xfrm>
            <a:off x="867489" y="95416"/>
            <a:ext cx="10479405" cy="6592040"/>
          </a:xfrm>
          <a:prstGeom prst="rect">
            <a:avLst/>
          </a:prstGeom>
        </p:spPr>
      </p:pic>
      <p:pic>
        <p:nvPicPr>
          <p:cNvPr id="7" name="Image 6">
            <a:extLst>
              <a:ext uri="{FF2B5EF4-FFF2-40B4-BE49-F238E27FC236}">
                <a16:creationId xmlns:a16="http://schemas.microsoft.com/office/drawing/2014/main" id="{7976670D-A642-47CA-AF62-1542507D9B24}"/>
              </a:ext>
            </a:extLst>
          </p:cNvPr>
          <p:cNvPicPr>
            <a:picLocks noChangeAspect="1"/>
          </p:cNvPicPr>
          <p:nvPr/>
        </p:nvPicPr>
        <p:blipFill>
          <a:blip r:embed="rId5"/>
          <a:stretch>
            <a:fillRect/>
          </a:stretch>
        </p:blipFill>
        <p:spPr>
          <a:xfrm>
            <a:off x="6277125" y="1642630"/>
            <a:ext cx="5782817" cy="3572737"/>
          </a:xfrm>
          <a:prstGeom prst="rect">
            <a:avLst/>
          </a:prstGeom>
        </p:spPr>
      </p:pic>
      <p:sp>
        <p:nvSpPr>
          <p:cNvPr id="5" name="ZoneTexte 4">
            <a:extLst>
              <a:ext uri="{FF2B5EF4-FFF2-40B4-BE49-F238E27FC236}">
                <a16:creationId xmlns:a16="http://schemas.microsoft.com/office/drawing/2014/main" id="{8EC63992-B9E7-4F87-87F7-7BBD15265BBD}"/>
              </a:ext>
            </a:extLst>
          </p:cNvPr>
          <p:cNvSpPr txBox="1"/>
          <p:nvPr/>
        </p:nvSpPr>
        <p:spPr>
          <a:xfrm>
            <a:off x="2086115" y="3041978"/>
            <a:ext cx="2193278" cy="523220"/>
          </a:xfrm>
          <a:prstGeom prst="rect">
            <a:avLst/>
          </a:prstGeom>
          <a:noFill/>
        </p:spPr>
        <p:txBody>
          <a:bodyPr wrap="square" rtlCol="0">
            <a:spAutoFit/>
          </a:bodyPr>
          <a:lstStyle/>
          <a:p>
            <a:r>
              <a:rPr lang="fr-FR" sz="2800" b="1" dirty="0">
                <a:solidFill>
                  <a:schemeClr val="bg1"/>
                </a:solidFill>
              </a:rPr>
              <a:t>EXTERNES</a:t>
            </a:r>
          </a:p>
        </p:txBody>
      </p:sp>
      <p:sp>
        <p:nvSpPr>
          <p:cNvPr id="4" name="ZoneTexte 3">
            <a:extLst>
              <a:ext uri="{FF2B5EF4-FFF2-40B4-BE49-F238E27FC236}">
                <a16:creationId xmlns:a16="http://schemas.microsoft.com/office/drawing/2014/main" id="{04AAFB88-6FA8-4D03-A82F-1100DB7F9225}"/>
              </a:ext>
            </a:extLst>
          </p:cNvPr>
          <p:cNvSpPr txBox="1"/>
          <p:nvPr/>
        </p:nvSpPr>
        <p:spPr>
          <a:xfrm>
            <a:off x="7258260" y="3044606"/>
            <a:ext cx="4422775" cy="523220"/>
          </a:xfrm>
          <a:prstGeom prst="rect">
            <a:avLst/>
          </a:prstGeom>
          <a:noFill/>
        </p:spPr>
        <p:txBody>
          <a:bodyPr wrap="square" rtlCol="0">
            <a:spAutoFit/>
          </a:bodyPr>
          <a:lstStyle/>
          <a:p>
            <a:r>
              <a:rPr lang="fr-FR" sz="2800" b="1" dirty="0">
                <a:solidFill>
                  <a:schemeClr val="bg1"/>
                </a:solidFill>
              </a:rPr>
              <a:t>DEMI PENSIONNAIRES</a:t>
            </a:r>
          </a:p>
        </p:txBody>
      </p:sp>
    </p:spTree>
    <p:extLst>
      <p:ext uri="{BB962C8B-B14F-4D97-AF65-F5344CB8AC3E}">
        <p14:creationId xmlns:p14="http://schemas.microsoft.com/office/powerpoint/2010/main" val="20365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ÉCOLE DIRECTE</a:t>
            </a:r>
          </a:p>
        </p:txBody>
      </p:sp>
      <p:sp>
        <p:nvSpPr>
          <p:cNvPr id="3" name="Espace réservé du contenu 2"/>
          <p:cNvSpPr>
            <a:spLocks noGrp="1"/>
          </p:cNvSpPr>
          <p:nvPr>
            <p:ph idx="1"/>
          </p:nvPr>
        </p:nvSpPr>
        <p:spPr>
          <a:xfrm>
            <a:off x="1451579" y="2015732"/>
            <a:ext cx="9603275" cy="3768379"/>
          </a:xfrm>
        </p:spPr>
        <p:txBody>
          <a:bodyPr>
            <a:noAutofit/>
          </a:bodyPr>
          <a:lstStyle/>
          <a:p>
            <a:r>
              <a:rPr lang="fr-FR" sz="2400" dirty="0"/>
              <a:t>A quoi ça sert ? </a:t>
            </a:r>
          </a:p>
          <a:p>
            <a:pPr marL="0" indent="0">
              <a:buNone/>
            </a:pPr>
            <a:endParaRPr lang="fr-FR" sz="2400" dirty="0"/>
          </a:p>
          <a:p>
            <a:r>
              <a:rPr lang="fr-FR" sz="2400" dirty="0"/>
              <a:t>Un code par famille : destiné uniquement aux parents.  EDT, notes, vie scolaire (</a:t>
            </a:r>
            <a:r>
              <a:rPr lang="fr-FR" sz="2400" i="1" dirty="0"/>
              <a:t>abs, retards, sanctions</a:t>
            </a:r>
            <a:r>
              <a:rPr lang="fr-FR" sz="2400" dirty="0"/>
              <a:t>), communication avec l’Etablissement </a:t>
            </a:r>
          </a:p>
          <a:p>
            <a:pPr marL="0" indent="0">
              <a:buNone/>
            </a:pPr>
            <a:endParaRPr lang="fr-FR" sz="2400" dirty="0"/>
          </a:p>
          <a:p>
            <a:r>
              <a:rPr lang="fr-FR" sz="2400" dirty="0"/>
              <a:t>Un code par élève : permet de visualiser les devoirs, l’EDT, les notes, la vie scolaire.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92" y="413011"/>
            <a:ext cx="10705216" cy="6031978"/>
          </a:xfrm>
          <a:prstGeom prst="rect">
            <a:avLst/>
          </a:prstGeom>
        </p:spPr>
      </p:pic>
    </p:spTree>
    <p:extLst>
      <p:ext uri="{BB962C8B-B14F-4D97-AF65-F5344CB8AC3E}">
        <p14:creationId xmlns:p14="http://schemas.microsoft.com/office/powerpoint/2010/main" val="32738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4BF4085-157C-4654-9F3E-FFD86BD573DA}"/>
              </a:ext>
            </a:extLst>
          </p:cNvPr>
          <p:cNvPicPr>
            <a:picLocks noChangeAspect="1"/>
          </p:cNvPicPr>
          <p:nvPr/>
        </p:nvPicPr>
        <p:blipFill>
          <a:blip r:embed="rId2"/>
          <a:stretch>
            <a:fillRect/>
          </a:stretch>
        </p:blipFill>
        <p:spPr>
          <a:xfrm>
            <a:off x="3674183" y="0"/>
            <a:ext cx="4843634" cy="6858000"/>
          </a:xfrm>
          <a:prstGeom prst="rect">
            <a:avLst/>
          </a:prstGeom>
        </p:spPr>
      </p:pic>
    </p:spTree>
    <p:extLst>
      <p:ext uri="{BB962C8B-B14F-4D97-AF65-F5344CB8AC3E}">
        <p14:creationId xmlns:p14="http://schemas.microsoft.com/office/powerpoint/2010/main" val="216917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CASIERS</a:t>
            </a:r>
          </a:p>
        </p:txBody>
      </p:sp>
      <p:sp>
        <p:nvSpPr>
          <p:cNvPr id="3" name="Espace réservé du contenu 2"/>
          <p:cNvSpPr>
            <a:spLocks noGrp="1"/>
          </p:cNvSpPr>
          <p:nvPr>
            <p:ph idx="1"/>
          </p:nvPr>
        </p:nvSpPr>
        <p:spPr>
          <a:xfrm>
            <a:off x="1066801" y="2015732"/>
            <a:ext cx="9988054" cy="2158703"/>
          </a:xfrm>
        </p:spPr>
        <p:txBody>
          <a:bodyPr>
            <a:normAutofit/>
          </a:bodyPr>
          <a:lstStyle/>
          <a:p>
            <a:pPr algn="just"/>
            <a:r>
              <a:rPr lang="fr-FR" sz="2400" dirty="0"/>
              <a:t>Chaque élève dispose d’un casier qu’il devra sécuriser par un cadenas à clé. </a:t>
            </a:r>
          </a:p>
          <a:p>
            <a:pPr marL="0" indent="0" algn="just">
              <a:buNone/>
            </a:pPr>
            <a:endParaRPr lang="fr-FR" sz="2400" dirty="0"/>
          </a:p>
          <a:p>
            <a:pPr algn="just"/>
            <a:r>
              <a:rPr lang="fr-FR" sz="2400" dirty="0"/>
              <a:t>Un double de clé doit être donné à la vie scolaire en cas d’oubli ou de perte.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13" y="202095"/>
            <a:ext cx="9698373" cy="6453809"/>
          </a:xfrm>
          <a:prstGeom prst="rect">
            <a:avLst/>
          </a:prstGeom>
        </p:spPr>
      </p:pic>
    </p:spTree>
    <p:extLst>
      <p:ext uri="{BB962C8B-B14F-4D97-AF65-F5344CB8AC3E}">
        <p14:creationId xmlns:p14="http://schemas.microsoft.com/office/powerpoint/2010/main" val="18912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434564"/>
            <a:ext cx="10058400" cy="1371600"/>
          </a:xfrm>
        </p:spPr>
        <p:txBody>
          <a:bodyPr/>
          <a:lstStyle/>
          <a:p>
            <a:r>
              <a:rPr lang="fr-FR" dirty="0"/>
              <a:t>REGLEMENT INTERIEUR</a:t>
            </a:r>
          </a:p>
        </p:txBody>
      </p:sp>
      <p:sp>
        <p:nvSpPr>
          <p:cNvPr id="4" name="ZoneTexte 3"/>
          <p:cNvSpPr txBox="1"/>
          <p:nvPr/>
        </p:nvSpPr>
        <p:spPr>
          <a:xfrm>
            <a:off x="377687" y="1511524"/>
            <a:ext cx="11436626" cy="549381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fr-FR" u="sng" dirty="0"/>
              <a:t>Le règlement intérieur</a:t>
            </a:r>
            <a:r>
              <a:rPr lang="fr-FR" dirty="0"/>
              <a:t> se trouve dans le carnet de liaison de l’élève. Il est à lire et à signer. </a:t>
            </a:r>
          </a:p>
          <a:p>
            <a:pPr marL="285750" indent="-285750" algn="just">
              <a:lnSpc>
                <a:spcPct val="150000"/>
              </a:lnSpc>
              <a:buFont typeface="Arial" panose="020B0604020202020204" pitchFamily="34" charset="0"/>
              <a:buChar char="•"/>
            </a:pPr>
            <a:r>
              <a:rPr lang="fr-FR" u="sng" dirty="0"/>
              <a:t>Téléphone portable et objets connectés (montres, enceintes, etc.)</a:t>
            </a:r>
            <a:r>
              <a:rPr lang="fr-FR" dirty="0"/>
              <a:t> : l’élève peut avoir un téléphone portable mais son utilisation est INTERDITE dans l’Etablissement. </a:t>
            </a:r>
          </a:p>
          <a:p>
            <a:pPr algn="just">
              <a:lnSpc>
                <a:spcPct val="150000"/>
              </a:lnSpc>
            </a:pPr>
            <a:r>
              <a:rPr lang="fr-FR" dirty="0"/>
              <a:t>	- Mise en garde quant aux réseaux sociaux.</a:t>
            </a:r>
          </a:p>
          <a:p>
            <a:pPr algn="just">
              <a:lnSpc>
                <a:spcPct val="150000"/>
              </a:lnSpc>
            </a:pPr>
            <a:r>
              <a:rPr lang="fr-FR" dirty="0"/>
              <a:t>	- Mise en garde quant à la publication de photos ou vidéos sans l’accord des personnes concernées : le droit à l’image. </a:t>
            </a:r>
          </a:p>
          <a:p>
            <a:pPr algn="just"/>
            <a:endParaRPr lang="fr-FR" dirty="0"/>
          </a:p>
          <a:p>
            <a:pPr marL="285750" indent="-285750" algn="just">
              <a:lnSpc>
                <a:spcPct val="150000"/>
              </a:lnSpc>
              <a:buFont typeface="Arial" panose="020B0604020202020204" pitchFamily="34" charset="0"/>
              <a:buChar char="•"/>
            </a:pPr>
            <a:r>
              <a:rPr lang="fr-FR" u="sng" dirty="0"/>
              <a:t>Les outils numériques </a:t>
            </a:r>
            <a:r>
              <a:rPr lang="fr-FR" dirty="0"/>
              <a:t>:</a:t>
            </a:r>
          </a:p>
          <a:p>
            <a:pPr lvl="1" algn="just">
              <a:lnSpc>
                <a:spcPct val="150000"/>
              </a:lnSpc>
            </a:pPr>
            <a:r>
              <a:rPr lang="fr-FR" dirty="0"/>
              <a:t>- Une Charte de bonne utilisation de l’IPAD a été donnée aux élèves par les PP.  Exemplaire à signer et à rendre. </a:t>
            </a:r>
          </a:p>
          <a:p>
            <a:pPr lvl="1" algn="just">
              <a:lnSpc>
                <a:spcPct val="150000"/>
              </a:lnSpc>
            </a:pPr>
            <a:r>
              <a:rPr lang="fr-FR" dirty="0"/>
              <a:t>- Une Charte informatique, (</a:t>
            </a:r>
            <a:r>
              <a:rPr lang="fr-FR" i="1" dirty="0"/>
              <a:t>pour tous les outils informatiques</a:t>
            </a:r>
            <a:r>
              <a:rPr lang="fr-FR" dirty="0"/>
              <a:t>) a été donnée aux familles, elle sera à lire et à signer.</a:t>
            </a:r>
          </a:p>
          <a:p>
            <a:pPr algn="just"/>
            <a:endParaRPr lang="fr-FR" dirty="0"/>
          </a:p>
          <a:p>
            <a:endParaRPr lang="fr-FR" dirty="0"/>
          </a:p>
        </p:txBody>
      </p:sp>
    </p:spTree>
    <p:extLst>
      <p:ext uri="{BB962C8B-B14F-4D97-AF65-F5344CB8AC3E}">
        <p14:creationId xmlns:p14="http://schemas.microsoft.com/office/powerpoint/2010/main" val="3859107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642594"/>
            <a:ext cx="10470776" cy="1371600"/>
          </a:xfrm>
        </p:spPr>
        <p:txBody>
          <a:bodyPr>
            <a:normAutofit fontScale="90000"/>
          </a:bodyPr>
          <a:lstStyle/>
          <a:p>
            <a:r>
              <a:rPr lang="fr-FR" dirty="0"/>
              <a:t>Coordonnées de la référente des 3</a:t>
            </a:r>
            <a:r>
              <a:rPr lang="fr-FR" baseline="30000" dirty="0"/>
              <a:t>èmes</a:t>
            </a:r>
          </a:p>
        </p:txBody>
      </p:sp>
      <p:sp>
        <p:nvSpPr>
          <p:cNvPr id="3" name="Espace réservé du contenu 2"/>
          <p:cNvSpPr>
            <a:spLocks noGrp="1"/>
          </p:cNvSpPr>
          <p:nvPr>
            <p:ph idx="1"/>
          </p:nvPr>
        </p:nvSpPr>
        <p:spPr>
          <a:xfrm>
            <a:off x="670559" y="2218932"/>
            <a:ext cx="10867017" cy="3450613"/>
          </a:xfrm>
        </p:spPr>
        <p:txBody>
          <a:bodyPr>
            <a:normAutofit fontScale="77500" lnSpcReduction="20000"/>
          </a:bodyPr>
          <a:lstStyle/>
          <a:p>
            <a:r>
              <a:rPr lang="fr-FR" sz="3600" b="1" dirty="0"/>
              <a:t>Mme PELLETIER</a:t>
            </a:r>
          </a:p>
          <a:p>
            <a:pPr marL="0" indent="0">
              <a:buNone/>
            </a:pPr>
            <a:r>
              <a:rPr lang="fr-FR" sz="3200" dirty="0"/>
              <a:t>03 85 21 09 87 (bureau de vie scolaire )</a:t>
            </a:r>
          </a:p>
          <a:p>
            <a:pPr marL="0" indent="0">
              <a:buNone/>
            </a:pPr>
            <a:r>
              <a:rPr lang="fr-FR" sz="3200" dirty="0"/>
              <a:t>03 85 21 09 80 (accueil du centre scolaire)</a:t>
            </a:r>
          </a:p>
          <a:p>
            <a:pPr marL="0" indent="0">
              <a:buNone/>
            </a:pPr>
            <a:r>
              <a:rPr lang="fr-FR" sz="3200" b="1" dirty="0">
                <a:solidFill>
                  <a:srgbClr val="FFFF00"/>
                </a:solidFill>
                <a:hlinkClick r:id="rId2">
                  <a:extLst>
                    <a:ext uri="{A12FA001-AC4F-418D-AE19-62706E023703}">
                      <ahyp:hlinkClr xmlns:ahyp="http://schemas.microsoft.com/office/drawing/2018/hyperlinkcolor" val="tx"/>
                    </a:ext>
                  </a:extLst>
                </a:hlinkClick>
              </a:rPr>
              <a:t>cpe.college@ndozanam.org</a:t>
            </a:r>
            <a:r>
              <a:rPr lang="fr-FR" sz="3200" b="1" dirty="0">
                <a:solidFill>
                  <a:srgbClr val="FFFF00"/>
                </a:solidFill>
              </a:rPr>
              <a:t> </a:t>
            </a:r>
            <a:r>
              <a:rPr lang="fr-FR" sz="3200" dirty="0"/>
              <a:t>OU </a:t>
            </a:r>
            <a:r>
              <a:rPr lang="fr-FR" sz="3200" b="1" dirty="0">
                <a:solidFill>
                  <a:srgbClr val="FFFF00"/>
                </a:solidFill>
              </a:rPr>
              <a:t>« vie scolaire » sur école directe</a:t>
            </a:r>
          </a:p>
          <a:p>
            <a:pPr marL="0" indent="0">
              <a:buNone/>
            </a:pPr>
            <a:endParaRPr lang="fr-FR" sz="3200" b="1" u="sng" dirty="0"/>
          </a:p>
          <a:p>
            <a:pPr marL="0" indent="0">
              <a:lnSpc>
                <a:spcPct val="140000"/>
              </a:lnSpc>
              <a:buNone/>
            </a:pPr>
            <a:r>
              <a:rPr lang="fr-FR" sz="3200" b="1" u="sng" dirty="0"/>
              <a:t>IMPORTANT</a:t>
            </a:r>
            <a:r>
              <a:rPr lang="fr-FR" sz="3200" dirty="0"/>
              <a:t> : pour toutes communications par mail ou par téléphone, </a:t>
            </a:r>
            <a:r>
              <a:rPr lang="fr-FR" sz="3200" dirty="0">
                <a:solidFill>
                  <a:schemeClr val="bg1"/>
                </a:solidFill>
                <a:highlight>
                  <a:srgbClr val="FFFF00"/>
                </a:highlight>
              </a:rPr>
              <a:t>veuillez préciser le nom prénom et la classe de votre enfant</a:t>
            </a:r>
            <a:r>
              <a:rPr lang="fr-FR" sz="3200" dirty="0">
                <a:highlight>
                  <a:srgbClr val="FFFF00"/>
                </a:highlight>
              </a:rPr>
              <a:t>.</a:t>
            </a:r>
          </a:p>
        </p:txBody>
      </p:sp>
    </p:spTree>
    <p:extLst>
      <p:ext uri="{BB962C8B-B14F-4D97-AF65-F5344CB8AC3E}">
        <p14:creationId xmlns:p14="http://schemas.microsoft.com/office/powerpoint/2010/main" val="159390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rgbClr val="B1DDFF"/>
              </a:gs>
              <a:gs pos="100000">
                <a:srgbClr val="CDE9FF"/>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9">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2"/>
          </a:solidFill>
          <a:ln w="6350" cap="flat" cmpd="sng" algn="ctr">
            <a:noFill/>
            <a:prstDash val="solid"/>
          </a:ln>
          <a:effectLst>
            <a:outerShdw blurRad="63500" algn="ctr" rotWithShape="0">
              <a:prstClr val="black">
                <a:alpha val="40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2"/>
            </a:solidFill>
            <a:prstDash val="solid"/>
            <a:miter lim="800000"/>
          </a:ln>
          <a:effectLst/>
        </p:spPr>
      </p:sp>
      <p:sp>
        <p:nvSpPr>
          <p:cNvPr id="2" name="Titre 1">
            <a:extLst>
              <a:ext uri="{FF2B5EF4-FFF2-40B4-BE49-F238E27FC236}">
                <a16:creationId xmlns:a16="http://schemas.microsoft.com/office/drawing/2014/main" id="{4CDA42E0-152D-453A-9194-11CCC50F801B}"/>
              </a:ext>
            </a:extLst>
          </p:cNvPr>
          <p:cNvSpPr>
            <a:spLocks noGrp="1"/>
          </p:cNvSpPr>
          <p:nvPr>
            <p:ph type="title"/>
          </p:nvPr>
        </p:nvSpPr>
        <p:spPr>
          <a:xfrm>
            <a:off x="3844616" y="881210"/>
            <a:ext cx="7417925" cy="1517035"/>
          </a:xfrm>
        </p:spPr>
        <p:txBody>
          <a:bodyPr>
            <a:normAutofit/>
          </a:bodyPr>
          <a:lstStyle/>
          <a:p>
            <a:r>
              <a:rPr lang="fr-FR">
                <a:solidFill>
                  <a:schemeClr val="tx1">
                    <a:lumMod val="75000"/>
                    <a:lumOff val="25000"/>
                  </a:schemeClr>
                </a:solidFill>
              </a:rPr>
              <a:t>Quelques mots pour me présenter...</a:t>
            </a:r>
          </a:p>
        </p:txBody>
      </p:sp>
      <p:sp>
        <p:nvSpPr>
          <p:cNvPr id="3" name="Espace réservé du contenu 2">
            <a:extLst>
              <a:ext uri="{FF2B5EF4-FFF2-40B4-BE49-F238E27FC236}">
                <a16:creationId xmlns:a16="http://schemas.microsoft.com/office/drawing/2014/main" id="{E4D06E3E-137D-4705-9A4E-3807F9E51D64}"/>
              </a:ext>
            </a:extLst>
          </p:cNvPr>
          <p:cNvSpPr>
            <a:spLocks noGrp="1"/>
          </p:cNvSpPr>
          <p:nvPr>
            <p:ph idx="1"/>
          </p:nvPr>
        </p:nvSpPr>
        <p:spPr>
          <a:xfrm>
            <a:off x="3844616" y="2626840"/>
            <a:ext cx="7245103" cy="3131777"/>
          </a:xfrm>
        </p:spPr>
        <p:txBody>
          <a:bodyPr vert="horz" lIns="91440" tIns="45720" rIns="91440" bIns="45720" rtlCol="0" anchor="t">
            <a:normAutofit/>
          </a:bodyPr>
          <a:lstStyle/>
          <a:p>
            <a:pPr algn="just"/>
            <a:r>
              <a:rPr lang="fr-FR">
                <a:solidFill>
                  <a:schemeClr val="tx1">
                    <a:lumMod val="75000"/>
                    <a:lumOff val="25000"/>
                  </a:schemeClr>
                </a:solidFill>
              </a:rPr>
              <a:t>Former des jeunes pour qu'ils grandissent, deviennent de belles personnes, qu'ils soient libres, bien dans leurs convictions et bien par rapport aux autres.</a:t>
            </a:r>
          </a:p>
          <a:p>
            <a:pPr algn="just"/>
            <a:r>
              <a:rPr lang="fr-FR">
                <a:solidFill>
                  <a:schemeClr val="tx1">
                    <a:lumMod val="75000"/>
                    <a:lumOff val="25000"/>
                  </a:schemeClr>
                </a:solidFill>
              </a:rPr>
              <a:t>Faire grandir la personne en portant un regard positif sur le jeune.</a:t>
            </a:r>
          </a:p>
          <a:p>
            <a:pPr algn="just"/>
            <a:r>
              <a:rPr lang="fr-FR">
                <a:solidFill>
                  <a:schemeClr val="tx1">
                    <a:lumMod val="75000"/>
                    <a:lumOff val="25000"/>
                  </a:schemeClr>
                </a:solidFill>
              </a:rPr>
              <a:t>Soigner les temps et les espaces dédiés à l'accueil, aux commencements et aux passages.</a:t>
            </a:r>
          </a:p>
        </p:txBody>
      </p:sp>
    </p:spTree>
    <p:extLst>
      <p:ext uri="{BB962C8B-B14F-4D97-AF65-F5344CB8AC3E}">
        <p14:creationId xmlns:p14="http://schemas.microsoft.com/office/powerpoint/2010/main" val="3345666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LA CLASSE DE 3</a:t>
            </a:r>
            <a:r>
              <a:rPr lang="fr-FR" sz="6000" baseline="30000" dirty="0"/>
              <a:t>ème</a:t>
            </a:r>
            <a:r>
              <a:rPr lang="fr-FR" sz="6000" dirty="0"/>
              <a:t> </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
        <p:nvSpPr>
          <p:cNvPr id="4" name="Sous-titre 3">
            <a:extLst>
              <a:ext uri="{FF2B5EF4-FFF2-40B4-BE49-F238E27FC236}">
                <a16:creationId xmlns:a16="http://schemas.microsoft.com/office/drawing/2014/main" id="{FEC2CD75-25ED-4A61-B4F1-BFA89C368E5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40793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7DEBB33D-EA44-493E-9C32-129AE1BB075F}"/>
              </a:ext>
            </a:extLst>
          </p:cNvPr>
          <p:cNvSpPr>
            <a:spLocks noGrp="1"/>
          </p:cNvSpPr>
          <p:nvPr>
            <p:ph type="title"/>
          </p:nvPr>
        </p:nvSpPr>
        <p:spPr>
          <a:xfrm>
            <a:off x="-442761" y="259018"/>
            <a:ext cx="12936352" cy="1371600"/>
          </a:xfrm>
        </p:spPr>
        <p:txBody>
          <a:bodyPr>
            <a:normAutofit/>
          </a:bodyPr>
          <a:lstStyle/>
          <a:p>
            <a:pPr algn="ctr"/>
            <a:r>
              <a:rPr lang="fr-FR" sz="4000"/>
              <a:t>Les orientations du projet éducatif</a:t>
            </a:r>
          </a:p>
        </p:txBody>
      </p:sp>
      <p:sp>
        <p:nvSpPr>
          <p:cNvPr id="7" name="ZoneTexte 6">
            <a:extLst>
              <a:ext uri="{FF2B5EF4-FFF2-40B4-BE49-F238E27FC236}">
                <a16:creationId xmlns:a16="http://schemas.microsoft.com/office/drawing/2014/main" id="{23D83EA7-15EA-4C16-A995-80586C343B76}"/>
              </a:ext>
            </a:extLst>
          </p:cNvPr>
          <p:cNvSpPr txBox="1"/>
          <p:nvPr/>
        </p:nvSpPr>
        <p:spPr>
          <a:xfrm>
            <a:off x="702851" y="1972140"/>
            <a:ext cx="10786300" cy="2246769"/>
          </a:xfrm>
          <a:prstGeom prst="rect">
            <a:avLst/>
          </a:prstGeom>
          <a:noFill/>
        </p:spPr>
        <p:txBody>
          <a:bodyPr wrap="square" rtlCol="0">
            <a:spAutoFit/>
          </a:bodyPr>
          <a:lstStyle/>
          <a:p>
            <a:pPr marL="285750" indent="-285750">
              <a:buFont typeface="Arial" panose="020B0604020202020204" pitchFamily="34" charset="0"/>
              <a:buChar char="•"/>
            </a:pPr>
            <a:r>
              <a:rPr lang="fr-FR" sz="2800" dirty="0"/>
              <a:t>Accompagner les élèves de façon différenciée </a:t>
            </a:r>
          </a:p>
          <a:p>
            <a:pPr marL="742950" lvl="1" indent="-285750">
              <a:buFont typeface="Arial" panose="020B0604020202020204" pitchFamily="34" charset="0"/>
              <a:buChar char="•"/>
            </a:pPr>
            <a:r>
              <a:rPr lang="fr-FR" sz="2800" dirty="0"/>
              <a:t>Dans leurs apprentissages</a:t>
            </a:r>
          </a:p>
          <a:p>
            <a:pPr marL="742950" lvl="1" indent="-285750">
              <a:buFont typeface="Arial" panose="020B0604020202020204" pitchFamily="34" charset="0"/>
              <a:buChar char="•"/>
            </a:pPr>
            <a:r>
              <a:rPr lang="fr-FR" sz="2800" dirty="0"/>
              <a:t>Dans leurs parcours d’orientation</a:t>
            </a:r>
          </a:p>
          <a:p>
            <a:pPr marL="742950" lvl="1" indent="-285750">
              <a:buFont typeface="Arial" panose="020B0604020202020204" pitchFamily="34" charset="0"/>
              <a:buChar char="•"/>
            </a:pPr>
            <a:r>
              <a:rPr lang="fr-FR" sz="2800" dirty="0"/>
              <a:t>Dans leurs choix</a:t>
            </a:r>
          </a:p>
          <a:p>
            <a:pPr marL="285750" indent="-285750">
              <a:buFont typeface="Arial" panose="020B0604020202020204" pitchFamily="34" charset="0"/>
              <a:buChar char="•"/>
            </a:pPr>
            <a:endParaRPr lang="fr-FR" sz="2800" dirty="0"/>
          </a:p>
        </p:txBody>
      </p:sp>
      <p:sp>
        <p:nvSpPr>
          <p:cNvPr id="9" name="ZoneTexte 8">
            <a:extLst>
              <a:ext uri="{FF2B5EF4-FFF2-40B4-BE49-F238E27FC236}">
                <a16:creationId xmlns:a16="http://schemas.microsoft.com/office/drawing/2014/main" id="{DE957B09-0068-4AA5-A25E-6F66F1222F9C}"/>
              </a:ext>
            </a:extLst>
          </p:cNvPr>
          <p:cNvSpPr txBox="1"/>
          <p:nvPr/>
        </p:nvSpPr>
        <p:spPr>
          <a:xfrm>
            <a:off x="702849" y="1273302"/>
            <a:ext cx="11132272" cy="523220"/>
          </a:xfrm>
          <a:prstGeom prst="rect">
            <a:avLst/>
          </a:prstGeom>
          <a:noFill/>
        </p:spPr>
        <p:txBody>
          <a:bodyPr wrap="square" rtlCol="0">
            <a:spAutoFit/>
          </a:bodyPr>
          <a:lstStyle/>
          <a:p>
            <a:pPr marL="285750" indent="-285750">
              <a:buFont typeface="Arial" panose="020B0604020202020204" pitchFamily="34" charset="0"/>
              <a:buChar char="•"/>
            </a:pPr>
            <a:r>
              <a:rPr lang="fr-FR" sz="2800" dirty="0"/>
              <a:t>Réenchanter l’école, </a:t>
            </a:r>
          </a:p>
        </p:txBody>
      </p:sp>
      <p:sp>
        <p:nvSpPr>
          <p:cNvPr id="10" name="ZoneTexte 9">
            <a:extLst>
              <a:ext uri="{FF2B5EF4-FFF2-40B4-BE49-F238E27FC236}">
                <a16:creationId xmlns:a16="http://schemas.microsoft.com/office/drawing/2014/main" id="{D0AD306A-056A-4D29-A9EE-86130F416260}"/>
              </a:ext>
            </a:extLst>
          </p:cNvPr>
          <p:cNvSpPr txBox="1"/>
          <p:nvPr/>
        </p:nvSpPr>
        <p:spPr>
          <a:xfrm>
            <a:off x="702849" y="3935748"/>
            <a:ext cx="11277237" cy="954107"/>
          </a:xfrm>
          <a:prstGeom prst="rect">
            <a:avLst/>
          </a:prstGeom>
          <a:noFill/>
        </p:spPr>
        <p:txBody>
          <a:bodyPr wrap="square" rtlCol="0">
            <a:spAutoFit/>
          </a:bodyPr>
          <a:lstStyle/>
          <a:p>
            <a:pPr marL="285750" indent="-285750">
              <a:buFont typeface="Arial" panose="020B0604020202020204" pitchFamily="34" charset="0"/>
              <a:buChar char="•"/>
            </a:pPr>
            <a:r>
              <a:rPr lang="fr-FR" sz="2800" dirty="0"/>
              <a:t>Être heureux dans son collège et dans sa relation aux autres</a:t>
            </a:r>
          </a:p>
          <a:p>
            <a:pPr marL="285750" indent="-285750">
              <a:buFont typeface="Arial" panose="020B0604020202020204" pitchFamily="34" charset="0"/>
              <a:buChar char="•"/>
            </a:pPr>
            <a:endParaRPr lang="fr-FR" sz="2800" dirty="0"/>
          </a:p>
        </p:txBody>
      </p:sp>
      <p:sp>
        <p:nvSpPr>
          <p:cNvPr id="11" name="ZoneTexte 10">
            <a:extLst>
              <a:ext uri="{FF2B5EF4-FFF2-40B4-BE49-F238E27FC236}">
                <a16:creationId xmlns:a16="http://schemas.microsoft.com/office/drawing/2014/main" id="{2F229E9C-D632-4F95-B93E-41A08D078F69}"/>
              </a:ext>
            </a:extLst>
          </p:cNvPr>
          <p:cNvSpPr txBox="1"/>
          <p:nvPr/>
        </p:nvSpPr>
        <p:spPr>
          <a:xfrm>
            <a:off x="702850" y="5843963"/>
            <a:ext cx="11277237" cy="954107"/>
          </a:xfrm>
          <a:prstGeom prst="rect">
            <a:avLst/>
          </a:prstGeom>
          <a:noFill/>
        </p:spPr>
        <p:txBody>
          <a:bodyPr wrap="square" rtlCol="0">
            <a:spAutoFit/>
          </a:bodyPr>
          <a:lstStyle/>
          <a:p>
            <a:pPr marL="285750" indent="-285750">
              <a:buFont typeface="Arial" panose="020B0604020202020204" pitchFamily="34" charset="0"/>
              <a:buChar char="•"/>
            </a:pPr>
            <a:r>
              <a:rPr lang="fr-FR" sz="2800"/>
              <a:t>La responsabilité en partage</a:t>
            </a:r>
          </a:p>
          <a:p>
            <a:pPr marL="285750" indent="-285750">
              <a:buFont typeface="Arial" panose="020B0604020202020204" pitchFamily="34" charset="0"/>
              <a:buChar char="•"/>
            </a:pPr>
            <a:endParaRPr lang="fr-FR" sz="2800"/>
          </a:p>
        </p:txBody>
      </p:sp>
      <p:sp>
        <p:nvSpPr>
          <p:cNvPr id="12" name="ZoneTexte 11">
            <a:extLst>
              <a:ext uri="{FF2B5EF4-FFF2-40B4-BE49-F238E27FC236}">
                <a16:creationId xmlns:a16="http://schemas.microsoft.com/office/drawing/2014/main" id="{0A3165F4-EA53-4904-9CFF-6B56B4D9433B}"/>
              </a:ext>
            </a:extLst>
          </p:cNvPr>
          <p:cNvSpPr txBox="1"/>
          <p:nvPr/>
        </p:nvSpPr>
        <p:spPr>
          <a:xfrm>
            <a:off x="702849" y="4599361"/>
            <a:ext cx="11277237" cy="954107"/>
          </a:xfrm>
          <a:prstGeom prst="rect">
            <a:avLst/>
          </a:prstGeom>
          <a:noFill/>
        </p:spPr>
        <p:txBody>
          <a:bodyPr wrap="square" rtlCol="0">
            <a:spAutoFit/>
          </a:bodyPr>
          <a:lstStyle/>
          <a:p>
            <a:pPr marL="285750" indent="-285750">
              <a:buFont typeface="Arial" panose="020B0604020202020204" pitchFamily="34" charset="0"/>
              <a:buChar char="•"/>
            </a:pPr>
            <a:r>
              <a:rPr lang="fr-FR" sz="2800" dirty="0"/>
              <a:t>Prendre soin des autres et de l’environnement</a:t>
            </a:r>
          </a:p>
          <a:p>
            <a:pPr marL="285750" indent="-285750">
              <a:buFont typeface="Arial" panose="020B0604020202020204" pitchFamily="34" charset="0"/>
              <a:buChar char="•"/>
            </a:pPr>
            <a:endParaRPr lang="fr-FR" sz="2800" dirty="0"/>
          </a:p>
        </p:txBody>
      </p:sp>
      <p:sp>
        <p:nvSpPr>
          <p:cNvPr id="16" name="ZoneTexte 15">
            <a:extLst>
              <a:ext uri="{FF2B5EF4-FFF2-40B4-BE49-F238E27FC236}">
                <a16:creationId xmlns:a16="http://schemas.microsoft.com/office/drawing/2014/main" id="{435E4139-520C-44AB-A613-A9FB343C0C80}"/>
              </a:ext>
            </a:extLst>
          </p:cNvPr>
          <p:cNvSpPr txBox="1"/>
          <p:nvPr/>
        </p:nvSpPr>
        <p:spPr>
          <a:xfrm>
            <a:off x="702849" y="5262974"/>
            <a:ext cx="11277237" cy="954107"/>
          </a:xfrm>
          <a:prstGeom prst="rect">
            <a:avLst/>
          </a:prstGeom>
          <a:noFill/>
        </p:spPr>
        <p:txBody>
          <a:bodyPr wrap="square" rtlCol="0">
            <a:spAutoFit/>
          </a:bodyPr>
          <a:lstStyle/>
          <a:p>
            <a:pPr marL="285750" indent="-285750">
              <a:buFont typeface="Arial" panose="020B0604020202020204" pitchFamily="34" charset="0"/>
              <a:buChar char="•"/>
            </a:pPr>
            <a:r>
              <a:rPr lang="fr-FR" sz="2800" dirty="0"/>
              <a:t>S’ouvrir aux autres et au monde</a:t>
            </a:r>
          </a:p>
          <a:p>
            <a:pPr marL="285750" indent="-285750">
              <a:buFont typeface="Arial" panose="020B0604020202020204" pitchFamily="34" charset="0"/>
              <a:buChar char="•"/>
            </a:pPr>
            <a:endParaRPr lang="fr-FR" sz="2800" dirty="0"/>
          </a:p>
        </p:txBody>
      </p:sp>
    </p:spTree>
    <p:extLst>
      <p:ext uri="{BB962C8B-B14F-4D97-AF65-F5344CB8AC3E}">
        <p14:creationId xmlns:p14="http://schemas.microsoft.com/office/powerpoint/2010/main" val="8385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Grp="1" noChangeArrowheads="1"/>
          </p:cNvSpPr>
          <p:nvPr>
            <p:ph type="title"/>
          </p:nvPr>
        </p:nvSpPr>
        <p:spPr bwMode="auto">
          <a:xfrm>
            <a:off x="737172" y="386428"/>
            <a:ext cx="10717656" cy="84932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Être bien dans son collège</a:t>
            </a:r>
          </a:p>
        </p:txBody>
      </p:sp>
      <p:sp>
        <p:nvSpPr>
          <p:cNvPr id="11" name="Rectangle 10">
            <a:extLst>
              <a:ext uri="{FF2B5EF4-FFF2-40B4-BE49-F238E27FC236}">
                <a16:creationId xmlns:a16="http://schemas.microsoft.com/office/drawing/2014/main" id="{44C583B5-9887-467E-BB36-62E90A699E90}"/>
              </a:ext>
            </a:extLst>
          </p:cNvPr>
          <p:cNvSpPr/>
          <p:nvPr/>
        </p:nvSpPr>
        <p:spPr>
          <a:xfrm>
            <a:off x="853298" y="2211559"/>
            <a:ext cx="11219458" cy="4154984"/>
          </a:xfrm>
          <a:prstGeom prst="rect">
            <a:avLst/>
          </a:prstGeom>
        </p:spPr>
        <p:txBody>
          <a:bodyPr wrap="square">
            <a:spAutoFit/>
          </a:bodyPr>
          <a:lstStyle/>
          <a:p>
            <a:pPr marL="342900" indent="-342900">
              <a:buFontTx/>
              <a:buChar char="-"/>
            </a:pPr>
            <a:r>
              <a:rPr lang="fr-FR" sz="2400" dirty="0">
                <a:latin typeface="+mj-lt"/>
                <a:ea typeface="Calibri" panose="020F0502020204030204" pitchFamily="34" charset="0"/>
                <a:cs typeface="Times New Roman" panose="02020603050405020304" pitchFamily="18" charset="0"/>
              </a:rPr>
              <a:t>Activités sur la pause méridienne (12h-13h30) :</a:t>
            </a:r>
          </a:p>
          <a:p>
            <a:pPr marL="800100" lvl="1" indent="-342900">
              <a:buFontTx/>
              <a:buChar char="-"/>
            </a:pPr>
            <a:r>
              <a:rPr lang="fr-FR" sz="2400" dirty="0">
                <a:ea typeface="Calibri" panose="020F0502020204030204" pitchFamily="34" charset="0"/>
                <a:cs typeface="Times New Roman" panose="02020603050405020304" pitchFamily="18" charset="0"/>
              </a:rPr>
              <a:t>Théâtre, </a:t>
            </a:r>
          </a:p>
          <a:p>
            <a:pPr marL="800100" lvl="1" indent="-342900">
              <a:buFontTx/>
              <a:buChar char="-"/>
            </a:pPr>
            <a:r>
              <a:rPr lang="fr-FR" sz="2400" dirty="0">
                <a:ea typeface="Calibri" panose="020F0502020204030204" pitchFamily="34" charset="0"/>
                <a:cs typeface="Times New Roman" panose="02020603050405020304" pitchFamily="18" charset="0"/>
              </a:rPr>
              <a:t>Chorale, </a:t>
            </a:r>
          </a:p>
          <a:p>
            <a:pPr marL="800100" lvl="1" indent="-342900">
              <a:buFontTx/>
              <a:buChar char="-"/>
            </a:pPr>
            <a:r>
              <a:rPr lang="fr-FR" sz="2400" dirty="0">
                <a:ea typeface="Calibri" panose="020F0502020204030204" pitchFamily="34" charset="0"/>
                <a:cs typeface="Times New Roman" panose="02020603050405020304" pitchFamily="18" charset="0"/>
              </a:rPr>
              <a:t>Club Astronomie,</a:t>
            </a:r>
          </a:p>
          <a:p>
            <a:pPr marL="800100" lvl="1" indent="-342900">
              <a:buFontTx/>
              <a:buChar char="-"/>
            </a:pPr>
            <a:r>
              <a:rPr lang="fr-FR" sz="2400" dirty="0">
                <a:ea typeface="Calibri" panose="020F0502020204030204" pitchFamily="34" charset="0"/>
                <a:cs typeface="Times New Roman" panose="02020603050405020304" pitchFamily="18" charset="0"/>
              </a:rPr>
              <a:t>Club Informatique pour les filles,</a:t>
            </a:r>
          </a:p>
          <a:p>
            <a:pPr marL="800100" lvl="1" indent="-342900">
              <a:buFontTx/>
              <a:buChar char="-"/>
            </a:pPr>
            <a:r>
              <a:rPr lang="fr-FR" sz="2400" dirty="0">
                <a:ea typeface="Calibri" panose="020F0502020204030204" pitchFamily="34" charset="0"/>
                <a:cs typeface="Times New Roman" panose="02020603050405020304" pitchFamily="18" charset="0"/>
              </a:rPr>
              <a:t>Club Sciences,</a:t>
            </a:r>
          </a:p>
          <a:p>
            <a:pPr marL="800100" lvl="1" indent="-342900">
              <a:buFontTx/>
              <a:buChar char="-"/>
            </a:pPr>
            <a:r>
              <a:rPr lang="fr-FR" sz="2400" dirty="0">
                <a:ea typeface="Calibri" panose="020F0502020204030204" pitchFamily="34" charset="0"/>
                <a:cs typeface="Times New Roman" panose="02020603050405020304" pitchFamily="18" charset="0"/>
              </a:rPr>
              <a:t>Club Presse, </a:t>
            </a:r>
          </a:p>
          <a:p>
            <a:pPr marL="800100" lvl="1" indent="-342900">
              <a:buFontTx/>
              <a:buChar char="-"/>
            </a:pPr>
            <a:r>
              <a:rPr lang="fr-FR" sz="2400" dirty="0">
                <a:ea typeface="Calibri" panose="020F0502020204030204" pitchFamily="34" charset="0"/>
                <a:cs typeface="Times New Roman" panose="02020603050405020304" pitchFamily="18" charset="0"/>
              </a:rPr>
              <a:t>Club Lecture,</a:t>
            </a:r>
          </a:p>
          <a:p>
            <a:pPr marL="800100" lvl="1" indent="-342900">
              <a:buFontTx/>
              <a:buChar char="-"/>
            </a:pPr>
            <a:r>
              <a:rPr lang="fr-FR" sz="2400" dirty="0">
                <a:ea typeface="Calibri" panose="020F0502020204030204" pitchFamily="34" charset="0"/>
                <a:cs typeface="Times New Roman" panose="02020603050405020304" pitchFamily="18" charset="0"/>
              </a:rPr>
              <a:t>Club Eco-délégués,</a:t>
            </a:r>
          </a:p>
          <a:p>
            <a:pPr marL="800100" lvl="1" indent="-342900">
              <a:buFontTx/>
              <a:buChar char="-"/>
            </a:pPr>
            <a:r>
              <a:rPr lang="fr-FR" sz="2400" dirty="0"/>
              <a:t>Association Sportive,</a:t>
            </a:r>
          </a:p>
          <a:p>
            <a:pPr marL="800100" lvl="1" indent="-342900">
              <a:buFontTx/>
              <a:buChar char="-"/>
            </a:pPr>
            <a:r>
              <a:rPr lang="fr-FR" sz="2400" dirty="0"/>
              <a:t>Ateliers des talents animés par les collégiens et les parents</a:t>
            </a:r>
          </a:p>
        </p:txBody>
      </p:sp>
      <p:sp>
        <p:nvSpPr>
          <p:cNvPr id="19" name="Rectangle 18">
            <a:extLst>
              <a:ext uri="{FF2B5EF4-FFF2-40B4-BE49-F238E27FC236}">
                <a16:creationId xmlns:a16="http://schemas.microsoft.com/office/drawing/2014/main" id="{BB3E052A-A8A3-4E67-B9B3-36058CD5C8A5}"/>
              </a:ext>
            </a:extLst>
          </p:cNvPr>
          <p:cNvSpPr/>
          <p:nvPr/>
        </p:nvSpPr>
        <p:spPr>
          <a:xfrm>
            <a:off x="853298" y="1314398"/>
            <a:ext cx="10131320" cy="461665"/>
          </a:xfrm>
          <a:prstGeom prst="rect">
            <a:avLst/>
          </a:prstGeom>
        </p:spPr>
        <p:txBody>
          <a:bodyPr wrap="square">
            <a:spAutoFit/>
          </a:bodyPr>
          <a:lstStyle/>
          <a:p>
            <a:pPr marL="342900" indent="-342900">
              <a:buFontTx/>
              <a:buChar char="-"/>
            </a:pPr>
            <a:r>
              <a:rPr lang="fr-FR" sz="2400" dirty="0">
                <a:latin typeface="+mj-lt"/>
                <a:ea typeface="Calibri" panose="020F0502020204030204" pitchFamily="34" charset="0"/>
                <a:cs typeface="Times New Roman" panose="02020603050405020304" pitchFamily="18" charset="0"/>
              </a:rPr>
              <a:t>Une cour réaménagée </a:t>
            </a:r>
            <a:r>
              <a:rPr lang="fr-FR" sz="2400" dirty="0">
                <a:ea typeface="Calibri" panose="020F0502020204030204" pitchFamily="34" charset="0"/>
                <a:cs typeface="Times New Roman" panose="02020603050405020304" pitchFamily="18" charset="0"/>
              </a:rPr>
              <a:t>…</a:t>
            </a:r>
            <a:r>
              <a:rPr lang="fr-FR" sz="2400" dirty="0">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382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734" y="435718"/>
            <a:ext cx="11484543" cy="1371600"/>
          </a:xfrm>
        </p:spPr>
        <p:txBody>
          <a:bodyPr>
            <a:normAutofit/>
          </a:bodyPr>
          <a:lstStyle/>
          <a:p>
            <a:pPr algn="ctr"/>
            <a:r>
              <a:rPr lang="fr-FR" dirty="0"/>
              <a:t>LA CLASSE DE 3</a:t>
            </a:r>
            <a:r>
              <a:rPr lang="fr-FR" baseline="30000" dirty="0"/>
              <a:t>ème</a:t>
            </a:r>
            <a:r>
              <a:rPr lang="fr-FR" dirty="0"/>
              <a:t> </a:t>
            </a:r>
          </a:p>
        </p:txBody>
      </p:sp>
      <p:sp>
        <p:nvSpPr>
          <p:cNvPr id="12" name="Espace réservé du contenu 2"/>
          <p:cNvSpPr txBox="1">
            <a:spLocks/>
          </p:cNvSpPr>
          <p:nvPr/>
        </p:nvSpPr>
        <p:spPr>
          <a:xfrm>
            <a:off x="628048" y="2168522"/>
            <a:ext cx="10935903" cy="596767"/>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Une année charnière et décisive ponctuée par deux échéances importantes</a:t>
            </a:r>
          </a:p>
          <a:p>
            <a:endParaRPr lang="fr-FR" sz="2400" dirty="0">
              <a:latin typeface="+mj-lt"/>
            </a:endParaRPr>
          </a:p>
        </p:txBody>
      </p:sp>
      <p:sp>
        <p:nvSpPr>
          <p:cNvPr id="11" name="Espace réservé du contenu 2"/>
          <p:cNvSpPr txBox="1">
            <a:spLocks/>
          </p:cNvSpPr>
          <p:nvPr/>
        </p:nvSpPr>
        <p:spPr>
          <a:xfrm>
            <a:off x="632043" y="1617596"/>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Dans la continuité de la 4</a:t>
            </a:r>
            <a:r>
              <a:rPr lang="fr-FR" sz="2200" baseline="30000" dirty="0">
                <a:latin typeface="+mj-lt"/>
              </a:rPr>
              <a:t>ème</a:t>
            </a:r>
            <a:r>
              <a:rPr lang="fr-FR" sz="2200" dirty="0">
                <a:latin typeface="+mj-lt"/>
              </a:rPr>
              <a:t>, la classe de 3</a:t>
            </a:r>
            <a:r>
              <a:rPr lang="fr-FR" sz="2200" baseline="30000" dirty="0">
                <a:latin typeface="+mj-lt"/>
              </a:rPr>
              <a:t>ème</a:t>
            </a:r>
            <a:r>
              <a:rPr lang="fr-FR" sz="2200" dirty="0">
                <a:latin typeface="+mj-lt"/>
              </a:rPr>
              <a:t> achève le cycle 4</a:t>
            </a:r>
          </a:p>
        </p:txBody>
      </p:sp>
      <p:sp>
        <p:nvSpPr>
          <p:cNvPr id="14" name="Espace réservé du contenu 2"/>
          <p:cNvSpPr txBox="1">
            <a:spLocks/>
          </p:cNvSpPr>
          <p:nvPr/>
        </p:nvSpPr>
        <p:spPr>
          <a:xfrm>
            <a:off x="632044" y="3496692"/>
            <a:ext cx="11210233" cy="57065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En fin d’année, un choix éclairé sera à faire :</a:t>
            </a:r>
          </a:p>
        </p:txBody>
      </p:sp>
      <p:sp>
        <p:nvSpPr>
          <p:cNvPr id="15" name="Espace réservé du contenu 2"/>
          <p:cNvSpPr txBox="1">
            <a:spLocks/>
          </p:cNvSpPr>
          <p:nvPr/>
        </p:nvSpPr>
        <p:spPr>
          <a:xfrm>
            <a:off x="1123952" y="3869198"/>
            <a:ext cx="11210233" cy="57065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a:buFont typeface="Wingdings" panose="05000000000000000000" pitchFamily="2" charset="2"/>
              <a:buChar char="ü"/>
            </a:pPr>
            <a:r>
              <a:rPr lang="fr-FR" sz="2400" dirty="0">
                <a:latin typeface="+mj-lt"/>
              </a:rPr>
              <a:t> </a:t>
            </a:r>
            <a:r>
              <a:rPr lang="fr-FR" sz="2200" dirty="0">
                <a:latin typeface="+mj-lt"/>
              </a:rPr>
              <a:t>Poursuivre en voie générale et technologique</a:t>
            </a:r>
          </a:p>
        </p:txBody>
      </p:sp>
      <p:sp>
        <p:nvSpPr>
          <p:cNvPr id="16" name="Espace réservé du contenu 2"/>
          <p:cNvSpPr txBox="1">
            <a:spLocks/>
          </p:cNvSpPr>
          <p:nvPr/>
        </p:nvSpPr>
        <p:spPr>
          <a:xfrm>
            <a:off x="1123951" y="4275587"/>
            <a:ext cx="11210233" cy="57065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a:buFont typeface="Wingdings" panose="05000000000000000000" pitchFamily="2" charset="2"/>
              <a:buChar char="ü"/>
            </a:pPr>
            <a:r>
              <a:rPr lang="fr-FR" sz="2400" dirty="0">
                <a:latin typeface="+mj-lt"/>
              </a:rPr>
              <a:t> </a:t>
            </a:r>
            <a:r>
              <a:rPr lang="fr-FR" sz="2200" dirty="0">
                <a:latin typeface="+mj-lt"/>
              </a:rPr>
              <a:t>Poursuivre en voie professionnelle</a:t>
            </a:r>
          </a:p>
        </p:txBody>
      </p:sp>
      <p:sp>
        <p:nvSpPr>
          <p:cNvPr id="17" name="Espace réservé du contenu 2">
            <a:extLst>
              <a:ext uri="{FF2B5EF4-FFF2-40B4-BE49-F238E27FC236}">
                <a16:creationId xmlns:a16="http://schemas.microsoft.com/office/drawing/2014/main" id="{5D26D88F-69C6-4FB2-A73F-3CDB469DD1D5}"/>
              </a:ext>
            </a:extLst>
          </p:cNvPr>
          <p:cNvSpPr txBox="1">
            <a:spLocks/>
          </p:cNvSpPr>
          <p:nvPr/>
        </p:nvSpPr>
        <p:spPr>
          <a:xfrm>
            <a:off x="1123951" y="2620349"/>
            <a:ext cx="11484543" cy="822587"/>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a:buFont typeface="Wingdings" panose="05000000000000000000" pitchFamily="2" charset="2"/>
              <a:buChar char="ü"/>
            </a:pPr>
            <a:r>
              <a:rPr lang="fr-FR" sz="2400" dirty="0">
                <a:latin typeface="+mj-lt"/>
              </a:rPr>
              <a:t> l’orientation (qui se travaille tout au long de l’année)</a:t>
            </a:r>
          </a:p>
          <a:p>
            <a:pPr>
              <a:buFont typeface="Wingdings" panose="05000000000000000000" pitchFamily="2" charset="2"/>
              <a:buChar char="ü"/>
            </a:pPr>
            <a:r>
              <a:rPr lang="fr-FR" sz="2400" dirty="0">
                <a:latin typeface="+mj-lt"/>
              </a:rPr>
              <a:t> le DNB (Brevet des collèges)</a:t>
            </a:r>
            <a:endParaRPr lang="fr-FR" sz="2000" dirty="0">
              <a:latin typeface="+mj-lt"/>
            </a:endParaRPr>
          </a:p>
        </p:txBody>
      </p:sp>
      <p:sp>
        <p:nvSpPr>
          <p:cNvPr id="19" name="Espace réservé du contenu 2">
            <a:extLst>
              <a:ext uri="{FF2B5EF4-FFF2-40B4-BE49-F238E27FC236}">
                <a16:creationId xmlns:a16="http://schemas.microsoft.com/office/drawing/2014/main" id="{FD98DF9D-1BAC-4D43-9528-A7BCB7CEA2D8}"/>
              </a:ext>
            </a:extLst>
          </p:cNvPr>
          <p:cNvSpPr txBox="1">
            <a:spLocks/>
          </p:cNvSpPr>
          <p:nvPr/>
        </p:nvSpPr>
        <p:spPr>
          <a:xfrm>
            <a:off x="628048" y="4847626"/>
            <a:ext cx="10804991"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Deux brevets blancs :</a:t>
            </a:r>
          </a:p>
        </p:txBody>
      </p:sp>
      <p:sp>
        <p:nvSpPr>
          <p:cNvPr id="20" name="Espace réservé du contenu 2">
            <a:extLst>
              <a:ext uri="{FF2B5EF4-FFF2-40B4-BE49-F238E27FC236}">
                <a16:creationId xmlns:a16="http://schemas.microsoft.com/office/drawing/2014/main" id="{843BB2EF-EE4B-4B83-897B-EBC8DE666C2B}"/>
              </a:ext>
            </a:extLst>
          </p:cNvPr>
          <p:cNvSpPr txBox="1">
            <a:spLocks/>
          </p:cNvSpPr>
          <p:nvPr/>
        </p:nvSpPr>
        <p:spPr>
          <a:xfrm>
            <a:off x="1123951" y="5373143"/>
            <a:ext cx="11484543" cy="822587"/>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a:buFont typeface="Wingdings" panose="05000000000000000000" pitchFamily="2" charset="2"/>
              <a:buChar char="ü"/>
            </a:pPr>
            <a:r>
              <a:rPr lang="fr-FR" sz="2400" dirty="0">
                <a:latin typeface="+mj-lt"/>
              </a:rPr>
              <a:t> le 1</a:t>
            </a:r>
            <a:r>
              <a:rPr lang="fr-FR" sz="2400" baseline="30000" dirty="0">
                <a:latin typeface="+mj-lt"/>
              </a:rPr>
              <a:t>er</a:t>
            </a:r>
            <a:r>
              <a:rPr lang="fr-FR" sz="2400" dirty="0">
                <a:latin typeface="+mj-lt"/>
              </a:rPr>
              <a:t> : </a:t>
            </a:r>
            <a:r>
              <a:rPr lang="fr-FR" sz="2400" dirty="0"/>
              <a:t>lundi 18 et mardi 19 décembre 2023</a:t>
            </a:r>
            <a:endParaRPr lang="fr-FR" sz="2400" dirty="0">
              <a:latin typeface="+mj-lt"/>
            </a:endParaRPr>
          </a:p>
          <a:p>
            <a:pPr>
              <a:buFont typeface="Wingdings" panose="05000000000000000000" pitchFamily="2" charset="2"/>
              <a:buChar char="ü"/>
            </a:pPr>
            <a:r>
              <a:rPr lang="fr-FR" sz="2400" dirty="0">
                <a:latin typeface="+mj-lt"/>
              </a:rPr>
              <a:t> le 2</a:t>
            </a:r>
            <a:r>
              <a:rPr lang="fr-FR" sz="2400" baseline="30000" dirty="0">
                <a:latin typeface="+mj-lt"/>
              </a:rPr>
              <a:t>e</a:t>
            </a:r>
            <a:r>
              <a:rPr lang="fr-FR" sz="2400" dirty="0">
                <a:latin typeface="+mj-lt"/>
              </a:rPr>
              <a:t> : </a:t>
            </a:r>
            <a:r>
              <a:rPr lang="fr-FR" sz="2400" dirty="0"/>
              <a:t>jeudi 11 et vendredi 12 avril 2024</a:t>
            </a:r>
          </a:p>
        </p:txBody>
      </p:sp>
    </p:spTree>
    <p:extLst>
      <p:ext uri="{BB962C8B-B14F-4D97-AF65-F5344CB8AC3E}">
        <p14:creationId xmlns:p14="http://schemas.microsoft.com/office/powerpoint/2010/main" val="23542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build="p"/>
      <p:bldP spid="14" grpId="0"/>
      <p:bldP spid="15" grpId="0"/>
      <p:bldP spid="16" grpId="0"/>
      <p:bldP spid="17"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734" y="435718"/>
            <a:ext cx="11484543" cy="1371600"/>
          </a:xfrm>
        </p:spPr>
        <p:txBody>
          <a:bodyPr>
            <a:normAutofit/>
          </a:bodyPr>
          <a:lstStyle/>
          <a:p>
            <a:pPr algn="ctr"/>
            <a:r>
              <a:rPr lang="fr-FR" dirty="0"/>
              <a:t>LA CLASSE DE 3</a:t>
            </a:r>
            <a:r>
              <a:rPr lang="fr-FR" baseline="30000" dirty="0"/>
              <a:t>ème</a:t>
            </a:r>
            <a:r>
              <a:rPr lang="fr-FR" dirty="0"/>
              <a:t> </a:t>
            </a:r>
          </a:p>
        </p:txBody>
      </p:sp>
      <p:sp>
        <p:nvSpPr>
          <p:cNvPr id="12" name="Espace réservé du contenu 2"/>
          <p:cNvSpPr txBox="1">
            <a:spLocks/>
          </p:cNvSpPr>
          <p:nvPr/>
        </p:nvSpPr>
        <p:spPr>
          <a:xfrm>
            <a:off x="632052" y="2839313"/>
            <a:ext cx="10935903" cy="596767"/>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Un accompagnement individualisé réalisé par les professeurs principaux</a:t>
            </a:r>
            <a:endParaRPr lang="fr-FR" sz="2000" dirty="0"/>
          </a:p>
          <a:p>
            <a:endParaRPr lang="fr-FR" sz="2400" dirty="0">
              <a:latin typeface="+mj-lt"/>
            </a:endParaRPr>
          </a:p>
        </p:txBody>
      </p:sp>
      <p:sp>
        <p:nvSpPr>
          <p:cNvPr id="11" name="Espace réservé du contenu 2"/>
          <p:cNvSpPr txBox="1">
            <a:spLocks/>
          </p:cNvSpPr>
          <p:nvPr/>
        </p:nvSpPr>
        <p:spPr>
          <a:xfrm>
            <a:off x="624051" y="2216848"/>
            <a:ext cx="10935903" cy="596767"/>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t>Un stage d’observation en entreprise : 15 au 19 janvier 2024 (rapport 12 février + oral 15 mars)</a:t>
            </a:r>
          </a:p>
        </p:txBody>
      </p:sp>
      <p:sp>
        <p:nvSpPr>
          <p:cNvPr id="14" name="Espace réservé du contenu 2"/>
          <p:cNvSpPr txBox="1">
            <a:spLocks/>
          </p:cNvSpPr>
          <p:nvPr/>
        </p:nvSpPr>
        <p:spPr>
          <a:xfrm>
            <a:off x="624051" y="3468795"/>
            <a:ext cx="11210233" cy="57065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Le projet Orientation avec IMPALA </a:t>
            </a:r>
          </a:p>
        </p:txBody>
      </p:sp>
      <p:sp>
        <p:nvSpPr>
          <p:cNvPr id="18" name="Espace réservé du contenu 2">
            <a:extLst>
              <a:ext uri="{FF2B5EF4-FFF2-40B4-BE49-F238E27FC236}">
                <a16:creationId xmlns:a16="http://schemas.microsoft.com/office/drawing/2014/main" id="{9DC81054-EF97-4E6D-B1B1-0008FBB968A2}"/>
              </a:ext>
            </a:extLst>
          </p:cNvPr>
          <p:cNvSpPr txBox="1">
            <a:spLocks/>
          </p:cNvSpPr>
          <p:nvPr/>
        </p:nvSpPr>
        <p:spPr>
          <a:xfrm>
            <a:off x="632052" y="4066767"/>
            <a:ext cx="10935903"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L’évaluation des </a:t>
            </a:r>
            <a:r>
              <a:rPr lang="fr-FR" sz="2200" dirty="0"/>
              <a:t>compétences</a:t>
            </a:r>
            <a:r>
              <a:rPr lang="fr-FR" sz="2200" dirty="0">
                <a:latin typeface="+mj-lt"/>
              </a:rPr>
              <a:t> numériques – certification PIX</a:t>
            </a:r>
          </a:p>
        </p:txBody>
      </p:sp>
      <p:sp>
        <p:nvSpPr>
          <p:cNvPr id="19" name="Espace réservé du contenu 2">
            <a:extLst>
              <a:ext uri="{FF2B5EF4-FFF2-40B4-BE49-F238E27FC236}">
                <a16:creationId xmlns:a16="http://schemas.microsoft.com/office/drawing/2014/main" id="{FD98DF9D-1BAC-4D43-9528-A7BCB7CEA2D8}"/>
              </a:ext>
            </a:extLst>
          </p:cNvPr>
          <p:cNvSpPr txBox="1">
            <a:spLocks/>
          </p:cNvSpPr>
          <p:nvPr/>
        </p:nvSpPr>
        <p:spPr>
          <a:xfrm>
            <a:off x="624053" y="1621911"/>
            <a:ext cx="10804991"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Ateliers linguistiques – </a:t>
            </a:r>
            <a:r>
              <a:rPr lang="fr-FR" sz="2200" dirty="0"/>
              <a:t>Anglais</a:t>
            </a:r>
            <a:r>
              <a:rPr lang="fr-FR" sz="2200" dirty="0">
                <a:latin typeface="+mj-lt"/>
              </a:rPr>
              <a:t> &amp; Allemand &amp; Espagnol</a:t>
            </a:r>
          </a:p>
        </p:txBody>
      </p:sp>
      <p:sp>
        <p:nvSpPr>
          <p:cNvPr id="9" name="Espace réservé du contenu 2">
            <a:extLst>
              <a:ext uri="{FF2B5EF4-FFF2-40B4-BE49-F238E27FC236}">
                <a16:creationId xmlns:a16="http://schemas.microsoft.com/office/drawing/2014/main" id="{7E5A53D4-167B-4B06-8322-6AA985AFE222}"/>
              </a:ext>
            </a:extLst>
          </p:cNvPr>
          <p:cNvSpPr txBox="1">
            <a:spLocks/>
          </p:cNvSpPr>
          <p:nvPr/>
        </p:nvSpPr>
        <p:spPr>
          <a:xfrm>
            <a:off x="634665" y="5912425"/>
            <a:ext cx="11559956" cy="57065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Oral DNB : mercredi 29 mai, Entrainement à l’oral : jeudi 23 et vend. 24 mai</a:t>
            </a:r>
          </a:p>
        </p:txBody>
      </p:sp>
      <p:sp>
        <p:nvSpPr>
          <p:cNvPr id="10" name="Espace réservé du contenu 2">
            <a:extLst>
              <a:ext uri="{FF2B5EF4-FFF2-40B4-BE49-F238E27FC236}">
                <a16:creationId xmlns:a16="http://schemas.microsoft.com/office/drawing/2014/main" id="{AC020AAE-BE4D-4B0A-BAA3-B71CCBB0E0FD}"/>
              </a:ext>
            </a:extLst>
          </p:cNvPr>
          <p:cNvSpPr txBox="1">
            <a:spLocks/>
          </p:cNvSpPr>
          <p:nvPr/>
        </p:nvSpPr>
        <p:spPr>
          <a:xfrm>
            <a:off x="632052" y="4710572"/>
            <a:ext cx="10935903"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Test de positionnement en Anglais </a:t>
            </a:r>
            <a:r>
              <a:rPr lang="fr-FR" sz="2200" dirty="0" err="1">
                <a:latin typeface="+mj-lt"/>
              </a:rPr>
              <a:t>Ev@lang</a:t>
            </a:r>
            <a:endParaRPr lang="fr-FR" sz="2200" dirty="0">
              <a:latin typeface="+mj-lt"/>
            </a:endParaRPr>
          </a:p>
        </p:txBody>
      </p:sp>
      <p:sp>
        <p:nvSpPr>
          <p:cNvPr id="13" name="Espace réservé du contenu 2">
            <a:extLst>
              <a:ext uri="{FF2B5EF4-FFF2-40B4-BE49-F238E27FC236}">
                <a16:creationId xmlns:a16="http://schemas.microsoft.com/office/drawing/2014/main" id="{E76FA4CF-8B6F-41E5-A2F9-2DAF2F1BEE3D}"/>
              </a:ext>
            </a:extLst>
          </p:cNvPr>
          <p:cNvSpPr txBox="1">
            <a:spLocks/>
          </p:cNvSpPr>
          <p:nvPr/>
        </p:nvSpPr>
        <p:spPr>
          <a:xfrm>
            <a:off x="632052" y="5350602"/>
            <a:ext cx="10935903"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Passage de l’Attestation Scolaire de Sécurité Routière de niveau 2</a:t>
            </a:r>
          </a:p>
        </p:txBody>
      </p:sp>
    </p:spTree>
    <p:extLst>
      <p:ext uri="{BB962C8B-B14F-4D97-AF65-F5344CB8AC3E}">
        <p14:creationId xmlns:p14="http://schemas.microsoft.com/office/powerpoint/2010/main" val="1200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build="p"/>
      <p:bldP spid="14" grpId="0"/>
      <p:bldP spid="18" grpId="0"/>
      <p:bldP spid="19" grpId="0"/>
      <p:bldP spid="9" grpId="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734" y="204494"/>
            <a:ext cx="11484543" cy="1371600"/>
          </a:xfrm>
        </p:spPr>
        <p:txBody>
          <a:bodyPr>
            <a:normAutofit/>
          </a:bodyPr>
          <a:lstStyle/>
          <a:p>
            <a:pPr algn="ctr"/>
            <a:r>
              <a:rPr lang="fr-FR"/>
              <a:t>CALENDRIER DE L’ANNEE</a:t>
            </a:r>
          </a:p>
        </p:txBody>
      </p:sp>
      <p:sp>
        <p:nvSpPr>
          <p:cNvPr id="5" name="Espace réservé du contenu 2"/>
          <p:cNvSpPr txBox="1">
            <a:spLocks/>
          </p:cNvSpPr>
          <p:nvPr/>
        </p:nvSpPr>
        <p:spPr>
          <a:xfrm>
            <a:off x="632050" y="1295740"/>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3 Trimestres : Arrêt des notes le 1 décembre 23, 15 mars 24 </a:t>
            </a:r>
            <a:r>
              <a:rPr lang="fr-FR" sz="2400">
                <a:latin typeface="+mj-lt"/>
              </a:rPr>
              <a:t>et 31 mai </a:t>
            </a:r>
            <a:r>
              <a:rPr lang="fr-FR" sz="2400" dirty="0">
                <a:latin typeface="+mj-lt"/>
              </a:rPr>
              <a:t>24</a:t>
            </a:r>
          </a:p>
        </p:txBody>
      </p:sp>
      <p:sp>
        <p:nvSpPr>
          <p:cNvPr id="6" name="Espace réservé du contenu 2"/>
          <p:cNvSpPr txBox="1">
            <a:spLocks/>
          </p:cNvSpPr>
          <p:nvPr/>
        </p:nvSpPr>
        <p:spPr>
          <a:xfrm>
            <a:off x="617536" y="2587614"/>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Conseils de classe suite aux arrêts des notes</a:t>
            </a:r>
          </a:p>
        </p:txBody>
      </p:sp>
      <p:sp>
        <p:nvSpPr>
          <p:cNvPr id="7" name="Espace réservé du contenu 2"/>
          <p:cNvSpPr txBox="1">
            <a:spLocks/>
          </p:cNvSpPr>
          <p:nvPr/>
        </p:nvSpPr>
        <p:spPr>
          <a:xfrm>
            <a:off x="617537" y="3282721"/>
            <a:ext cx="11224740" cy="201628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Conseils de classe : </a:t>
            </a:r>
          </a:p>
          <a:p>
            <a:pPr lvl="2"/>
            <a:r>
              <a:rPr lang="fr-FR" sz="2400" dirty="0">
                <a:latin typeface="+mj-lt"/>
              </a:rPr>
              <a:t>Lundi 04/12 pour les 3PMAB, Mardi 05/12 pour les 3CDE </a:t>
            </a:r>
            <a:r>
              <a:rPr lang="fr-FR" sz="2400" dirty="0"/>
              <a:t>en soirée</a:t>
            </a:r>
            <a:r>
              <a:rPr lang="fr-FR" sz="2400" dirty="0">
                <a:latin typeface="+mj-lt"/>
              </a:rPr>
              <a:t>,</a:t>
            </a:r>
          </a:p>
          <a:p>
            <a:pPr lvl="2"/>
            <a:r>
              <a:rPr lang="fr-FR" sz="2400" dirty="0">
                <a:latin typeface="+mj-lt"/>
              </a:rPr>
              <a:t>Lundi 18/03 </a:t>
            </a:r>
            <a:r>
              <a:rPr lang="fr-FR" sz="2400" dirty="0"/>
              <a:t>pour les 3PMAB</a:t>
            </a:r>
            <a:r>
              <a:rPr lang="fr-FR" sz="2400" dirty="0">
                <a:latin typeface="+mj-lt"/>
              </a:rPr>
              <a:t>, Mardi 19/03 </a:t>
            </a:r>
            <a:r>
              <a:rPr lang="fr-FR" sz="2400" dirty="0"/>
              <a:t>pour les 3CDE en soirée,</a:t>
            </a:r>
            <a:endParaRPr lang="fr-FR" sz="2400" dirty="0">
              <a:latin typeface="+mj-lt"/>
            </a:endParaRPr>
          </a:p>
          <a:p>
            <a:pPr lvl="2"/>
            <a:r>
              <a:rPr lang="fr-FR" sz="2400" dirty="0">
                <a:latin typeface="+mj-lt"/>
              </a:rPr>
              <a:t>Lundi 03/06 </a:t>
            </a:r>
            <a:r>
              <a:rPr lang="fr-FR" sz="2400" dirty="0"/>
              <a:t>pour les 3PMAB, Mardi 04/06 pour les 3CDE </a:t>
            </a:r>
            <a:r>
              <a:rPr lang="fr-FR" sz="2400" dirty="0">
                <a:latin typeface="+mj-lt"/>
              </a:rPr>
              <a:t>en soirée.</a:t>
            </a:r>
          </a:p>
        </p:txBody>
      </p:sp>
      <p:sp>
        <p:nvSpPr>
          <p:cNvPr id="10" name="Espace réservé du contenu 2"/>
          <p:cNvSpPr txBox="1">
            <a:spLocks/>
          </p:cNvSpPr>
          <p:nvPr/>
        </p:nvSpPr>
        <p:spPr>
          <a:xfrm>
            <a:off x="617537" y="1892507"/>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Un relevé intermédiaire mi-octobre (bilan par le professeur principal) </a:t>
            </a:r>
          </a:p>
        </p:txBody>
      </p:sp>
      <p:sp>
        <p:nvSpPr>
          <p:cNvPr id="11" name="Espace réservé du contenu 2"/>
          <p:cNvSpPr txBox="1">
            <a:spLocks/>
          </p:cNvSpPr>
          <p:nvPr/>
        </p:nvSpPr>
        <p:spPr>
          <a:xfrm>
            <a:off x="628048" y="5183388"/>
            <a:ext cx="11214229" cy="1470118"/>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Rencontre parents-professeurs à partir de 17h, </a:t>
            </a:r>
          </a:p>
          <a:p>
            <a:pPr lvl="2"/>
            <a:r>
              <a:rPr lang="fr-FR" sz="2400" dirty="0">
                <a:latin typeface="+mj-lt"/>
              </a:rPr>
              <a:t>le lundi 11/12 pour les 3ACE  et le mardi 12/12 pour les 3BD</a:t>
            </a:r>
          </a:p>
        </p:txBody>
      </p:sp>
    </p:spTree>
    <p:extLst>
      <p:ext uri="{BB962C8B-B14F-4D97-AF65-F5344CB8AC3E}">
        <p14:creationId xmlns:p14="http://schemas.microsoft.com/office/powerpoint/2010/main" val="28015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3727" y="348325"/>
            <a:ext cx="11484543" cy="1371600"/>
          </a:xfrm>
        </p:spPr>
        <p:txBody>
          <a:bodyPr>
            <a:normAutofit/>
          </a:bodyPr>
          <a:lstStyle/>
          <a:p>
            <a:pPr algn="ctr"/>
            <a:r>
              <a:rPr lang="fr-FR" dirty="0"/>
              <a:t>CALENDRIER DE L’ANNEE</a:t>
            </a:r>
          </a:p>
        </p:txBody>
      </p:sp>
      <p:sp>
        <p:nvSpPr>
          <p:cNvPr id="3" name="Espace réservé du contenu 2"/>
          <p:cNvSpPr>
            <a:spLocks noGrp="1"/>
          </p:cNvSpPr>
          <p:nvPr>
            <p:ph idx="1"/>
          </p:nvPr>
        </p:nvSpPr>
        <p:spPr>
          <a:xfrm>
            <a:off x="624042" y="3162753"/>
            <a:ext cx="10935903" cy="596767"/>
          </a:xfrm>
        </p:spPr>
        <p:txBody>
          <a:bodyPr>
            <a:normAutofit fontScale="92500"/>
          </a:bodyPr>
          <a:lstStyle/>
          <a:p>
            <a:r>
              <a:rPr lang="fr-FR" sz="2200" dirty="0">
                <a:latin typeface="+mj-lt"/>
              </a:rPr>
              <a:t>Présentation des options, des DNL et de l’international au lycée jeudi 11 janvier 2024</a:t>
            </a:r>
          </a:p>
        </p:txBody>
      </p:sp>
      <p:sp>
        <p:nvSpPr>
          <p:cNvPr id="8" name="Espace réservé du contenu 2"/>
          <p:cNvSpPr txBox="1">
            <a:spLocks/>
          </p:cNvSpPr>
          <p:nvPr/>
        </p:nvSpPr>
        <p:spPr>
          <a:xfrm>
            <a:off x="624042" y="1866019"/>
            <a:ext cx="11328727" cy="137160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Pas de cours : </a:t>
            </a:r>
          </a:p>
          <a:p>
            <a:pPr lvl="2"/>
            <a:r>
              <a:rPr lang="fr-FR" sz="2000" dirty="0">
                <a:latin typeface="+mj-lt"/>
              </a:rPr>
              <a:t>le vendredi 22 décembre 2023, journée des fraternités éducatives,</a:t>
            </a:r>
          </a:p>
          <a:p>
            <a:pPr lvl="2"/>
            <a:r>
              <a:rPr lang="fr-FR" sz="2000" dirty="0">
                <a:latin typeface="+mj-lt"/>
              </a:rPr>
              <a:t>une journée pédagogique au deuxième trimestre</a:t>
            </a:r>
          </a:p>
        </p:txBody>
      </p:sp>
      <p:sp>
        <p:nvSpPr>
          <p:cNvPr id="10" name="Espace réservé du contenu 2"/>
          <p:cNvSpPr txBox="1">
            <a:spLocks/>
          </p:cNvSpPr>
          <p:nvPr/>
        </p:nvSpPr>
        <p:spPr>
          <a:xfrm>
            <a:off x="632057" y="5771012"/>
            <a:ext cx="8659101" cy="5255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Courts séjours ou sorties classes : dates à venir</a:t>
            </a:r>
          </a:p>
        </p:txBody>
      </p:sp>
      <p:sp>
        <p:nvSpPr>
          <p:cNvPr id="11" name="Espace réservé du contenu 2"/>
          <p:cNvSpPr txBox="1">
            <a:spLocks/>
          </p:cNvSpPr>
          <p:nvPr/>
        </p:nvSpPr>
        <p:spPr>
          <a:xfrm>
            <a:off x="624040" y="4767106"/>
            <a:ext cx="10935903" cy="596767"/>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Mardi Gras : le mardi 13 février </a:t>
            </a:r>
          </a:p>
        </p:txBody>
      </p:sp>
      <p:sp>
        <p:nvSpPr>
          <p:cNvPr id="9" name="Espace réservé du contenu 2">
            <a:extLst>
              <a:ext uri="{FF2B5EF4-FFF2-40B4-BE49-F238E27FC236}">
                <a16:creationId xmlns:a16="http://schemas.microsoft.com/office/drawing/2014/main" id="{DEFAE2D0-094C-41C8-A772-D3CAD4249855}"/>
              </a:ext>
            </a:extLst>
          </p:cNvPr>
          <p:cNvSpPr txBox="1">
            <a:spLocks/>
          </p:cNvSpPr>
          <p:nvPr/>
        </p:nvSpPr>
        <p:spPr>
          <a:xfrm>
            <a:off x="624040" y="3666545"/>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Assemblée Générale de présentation du Lycée Ozanam le 11 janvier à 19h</a:t>
            </a:r>
          </a:p>
        </p:txBody>
      </p:sp>
      <p:sp>
        <p:nvSpPr>
          <p:cNvPr id="12" name="Espace réservé du contenu 2">
            <a:extLst>
              <a:ext uri="{FF2B5EF4-FFF2-40B4-BE49-F238E27FC236}">
                <a16:creationId xmlns:a16="http://schemas.microsoft.com/office/drawing/2014/main" id="{AC4D9CD7-5516-47A0-BB44-07C58931302D}"/>
              </a:ext>
            </a:extLst>
          </p:cNvPr>
          <p:cNvSpPr txBox="1">
            <a:spLocks/>
          </p:cNvSpPr>
          <p:nvPr/>
        </p:nvSpPr>
        <p:spPr>
          <a:xfrm>
            <a:off x="624049" y="1426924"/>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t>Cross : mardi 17 octobre après-midi</a:t>
            </a:r>
          </a:p>
        </p:txBody>
      </p:sp>
      <p:sp>
        <p:nvSpPr>
          <p:cNvPr id="13" name="Espace réservé du contenu 2">
            <a:extLst>
              <a:ext uri="{FF2B5EF4-FFF2-40B4-BE49-F238E27FC236}">
                <a16:creationId xmlns:a16="http://schemas.microsoft.com/office/drawing/2014/main" id="{EA823AA1-F282-45AE-835C-24DDF7C424CE}"/>
              </a:ext>
            </a:extLst>
          </p:cNvPr>
          <p:cNvSpPr txBox="1">
            <a:spLocks/>
          </p:cNvSpPr>
          <p:nvPr/>
        </p:nvSpPr>
        <p:spPr>
          <a:xfrm>
            <a:off x="624038" y="4217031"/>
            <a:ext cx="10935903" cy="5967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Journée Portes Ouvertes du Lycée Ozanam le samedi 27 janvier de 9h à 13h</a:t>
            </a:r>
          </a:p>
        </p:txBody>
      </p:sp>
      <p:sp>
        <p:nvSpPr>
          <p:cNvPr id="14" name="Espace réservé du contenu 2">
            <a:extLst>
              <a:ext uri="{FF2B5EF4-FFF2-40B4-BE49-F238E27FC236}">
                <a16:creationId xmlns:a16="http://schemas.microsoft.com/office/drawing/2014/main" id="{E832A1BC-6763-4D05-B6C2-A1F2CB42C167}"/>
              </a:ext>
            </a:extLst>
          </p:cNvPr>
          <p:cNvSpPr txBox="1">
            <a:spLocks/>
          </p:cNvSpPr>
          <p:nvPr/>
        </p:nvSpPr>
        <p:spPr>
          <a:xfrm>
            <a:off x="632057" y="5271309"/>
            <a:ext cx="10935903" cy="596767"/>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Forum des métiers : le vendredi 16 février après-midi</a:t>
            </a:r>
          </a:p>
        </p:txBody>
      </p:sp>
    </p:spTree>
    <p:extLst>
      <p:ext uri="{BB962C8B-B14F-4D97-AF65-F5344CB8AC3E}">
        <p14:creationId xmlns:p14="http://schemas.microsoft.com/office/powerpoint/2010/main" val="898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P spid="11" grpId="0" build="p"/>
      <p:bldP spid="9" grpId="0" build="p"/>
      <p:bldP spid="12" grpId="0" build="p"/>
      <p:bldP spid="13" grpId="0" build="p"/>
      <p:bldP spid="1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a:t>LE PROJET PASTORAL</a:t>
            </a:r>
          </a:p>
        </p:txBody>
      </p:sp>
      <p:sp>
        <p:nvSpPr>
          <p:cNvPr id="8" name="Sous-titre 3">
            <a:extLst>
              <a:ext uri="{FF2B5EF4-FFF2-40B4-BE49-F238E27FC236}">
                <a16:creationId xmlns:a16="http://schemas.microsoft.com/office/drawing/2014/main" id="{27A1A1B8-6A63-472B-80AE-619C176D3576}"/>
              </a:ext>
            </a:extLst>
          </p:cNvPr>
          <p:cNvSpPr>
            <a:spLocks noGrp="1"/>
          </p:cNvSpPr>
          <p:nvPr>
            <p:ph type="subTitle" idx="1"/>
          </p:nvPr>
        </p:nvSpPr>
        <p:spPr>
          <a:xfrm>
            <a:off x="1562100" y="4682062"/>
            <a:ext cx="9070848" cy="457201"/>
          </a:xfrm>
        </p:spPr>
        <p:txBody>
          <a:bodyPr/>
          <a:lstStyle/>
          <a:p>
            <a:endParaRPr lang="fr-FR" sz="2000" b="1">
              <a:effectLst>
                <a:outerShdw blurRad="38100" dist="38100" dir="2700000" algn="tl">
                  <a:srgbClr val="000000">
                    <a:alpha val="43137"/>
                  </a:srgbClr>
                </a:outerShdw>
              </a:effectLst>
            </a:endParaRP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675196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413" y="315335"/>
            <a:ext cx="10058400" cy="1371600"/>
          </a:xfrm>
        </p:spPr>
        <p:txBody>
          <a:bodyPr/>
          <a:lstStyle/>
          <a:p>
            <a:pPr algn="ctr"/>
            <a:r>
              <a:rPr lang="fr-FR"/>
              <a:t>Projet Pastoral de l’Etablissement</a:t>
            </a:r>
          </a:p>
        </p:txBody>
      </p:sp>
      <p:sp>
        <p:nvSpPr>
          <p:cNvPr id="3" name="Espace réservé du contenu 2"/>
          <p:cNvSpPr>
            <a:spLocks noGrp="1"/>
          </p:cNvSpPr>
          <p:nvPr>
            <p:ph idx="1"/>
          </p:nvPr>
        </p:nvSpPr>
        <p:spPr>
          <a:xfrm>
            <a:off x="622436" y="2496348"/>
            <a:ext cx="10935903" cy="1296900"/>
          </a:xfrm>
        </p:spPr>
        <p:txBody>
          <a:bodyPr>
            <a:noAutofit/>
          </a:bodyPr>
          <a:lstStyle/>
          <a:p>
            <a:r>
              <a:rPr lang="fr-FR" sz="2400" dirty="0">
                <a:latin typeface="+mj-lt"/>
              </a:rPr>
              <a:t>Jean-Baptiste TAREL, adjoint en Pastorale et animateur en Pastorale au collège pour le niveau 6</a:t>
            </a:r>
            <a:r>
              <a:rPr lang="fr-FR" sz="2400" baseline="30000" dirty="0">
                <a:latin typeface="+mj-lt"/>
              </a:rPr>
              <a:t>ème</a:t>
            </a:r>
            <a:r>
              <a:rPr lang="fr-FR" sz="2400" dirty="0">
                <a:latin typeface="+mj-lt"/>
              </a:rPr>
              <a:t> , Mathilde BALLIVET animatrice en Pastorale pour les niveaux 5</a:t>
            </a:r>
            <a:r>
              <a:rPr lang="fr-FR" sz="2400" baseline="30000" dirty="0">
                <a:latin typeface="+mj-lt"/>
              </a:rPr>
              <a:t>ème</a:t>
            </a:r>
            <a:r>
              <a:rPr lang="fr-FR" sz="2400" dirty="0">
                <a:latin typeface="+mj-lt"/>
              </a:rPr>
              <a:t>, 4</a:t>
            </a:r>
            <a:r>
              <a:rPr lang="fr-FR" sz="2400" baseline="30000" dirty="0">
                <a:latin typeface="+mj-lt"/>
              </a:rPr>
              <a:t>ème</a:t>
            </a:r>
            <a:r>
              <a:rPr lang="fr-FR" sz="2400" dirty="0">
                <a:latin typeface="+mj-lt"/>
              </a:rPr>
              <a:t> et 3</a:t>
            </a:r>
            <a:r>
              <a:rPr lang="fr-FR" sz="2400" baseline="30000" dirty="0">
                <a:latin typeface="+mj-lt"/>
              </a:rPr>
              <a:t>ème</a:t>
            </a:r>
            <a:r>
              <a:rPr lang="fr-FR" sz="2400" dirty="0">
                <a:latin typeface="+mj-lt"/>
              </a:rPr>
              <a:t>.</a:t>
            </a:r>
          </a:p>
        </p:txBody>
      </p:sp>
      <p:sp>
        <p:nvSpPr>
          <p:cNvPr id="4" name="Espace réservé du contenu 2"/>
          <p:cNvSpPr txBox="1">
            <a:spLocks/>
          </p:cNvSpPr>
          <p:nvPr/>
        </p:nvSpPr>
        <p:spPr>
          <a:xfrm>
            <a:off x="633661" y="3922864"/>
            <a:ext cx="11330541" cy="211504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Calendrier des célébrations (ouvertes à tous) :</a:t>
            </a:r>
          </a:p>
          <a:p>
            <a:pPr lvl="1"/>
            <a:r>
              <a:rPr lang="fr-FR" sz="2200" dirty="0">
                <a:latin typeface="+mj-lt"/>
              </a:rPr>
              <a:t>Messes 1</a:t>
            </a:r>
            <a:r>
              <a:rPr lang="fr-FR" sz="2200" baseline="30000" dirty="0">
                <a:latin typeface="+mj-lt"/>
              </a:rPr>
              <a:t>er</a:t>
            </a:r>
            <a:r>
              <a:rPr lang="fr-FR" sz="2200" dirty="0">
                <a:latin typeface="+mj-lt"/>
              </a:rPr>
              <a:t> trimestre 2023 : </a:t>
            </a:r>
          </a:p>
          <a:p>
            <a:pPr marL="274320" lvl="1" indent="0">
              <a:buNone/>
            </a:pPr>
            <a:r>
              <a:rPr lang="fr-FR" sz="2200" dirty="0"/>
              <a:t>   - de Rentrée le 28/09 à 15h50</a:t>
            </a:r>
          </a:p>
          <a:p>
            <a:pPr marL="274320" lvl="1" indent="0">
              <a:buNone/>
            </a:pPr>
            <a:r>
              <a:rPr lang="fr-FR" sz="2200" dirty="0"/>
              <a:t>   - des Témoins le 10/11 à 09h</a:t>
            </a:r>
          </a:p>
          <a:p>
            <a:pPr marL="274320" lvl="1" indent="0">
              <a:buNone/>
            </a:pPr>
            <a:r>
              <a:rPr lang="fr-FR" sz="2200" dirty="0"/>
              <a:t>   - pour Noël le 18/12 à 15h50</a:t>
            </a:r>
          </a:p>
          <a:p>
            <a:pPr lvl="1"/>
            <a:r>
              <a:rPr lang="fr-FR" sz="2200" dirty="0">
                <a:latin typeface="+mj-lt"/>
              </a:rPr>
              <a:t>Bénédiction Mariale le 8 décembre</a:t>
            </a:r>
          </a:p>
        </p:txBody>
      </p:sp>
      <p:sp>
        <p:nvSpPr>
          <p:cNvPr id="5" name="Espace réservé du contenu 2"/>
          <p:cNvSpPr txBox="1">
            <a:spLocks/>
          </p:cNvSpPr>
          <p:nvPr/>
        </p:nvSpPr>
        <p:spPr>
          <a:xfrm>
            <a:off x="633661" y="1780674"/>
            <a:ext cx="10935903" cy="1070916"/>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latin typeface="+mj-lt"/>
              </a:rPr>
              <a:t>Une Pastorale transversale à l’ensemble de nos projets </a:t>
            </a:r>
          </a:p>
        </p:txBody>
      </p:sp>
    </p:spTree>
    <p:extLst>
      <p:ext uri="{BB962C8B-B14F-4D97-AF65-F5344CB8AC3E}">
        <p14:creationId xmlns:p14="http://schemas.microsoft.com/office/powerpoint/2010/main" val="390483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L’Animation PASTORALE EN 3</a:t>
            </a:r>
            <a:r>
              <a:rPr lang="fr-FR" sz="6000" baseline="30000" dirty="0"/>
              <a:t>ème</a:t>
            </a:r>
            <a:r>
              <a:rPr lang="fr-FR" sz="6000" dirty="0"/>
              <a:t> </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256238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9769" y="430844"/>
            <a:ext cx="11236050" cy="1371600"/>
          </a:xfrm>
        </p:spPr>
        <p:txBody>
          <a:bodyPr>
            <a:normAutofit fontScale="90000"/>
          </a:bodyPr>
          <a:lstStyle/>
          <a:p>
            <a:pPr algn="ctr"/>
            <a:r>
              <a:rPr lang="fr-FR"/>
              <a:t>Ensemble scolaire Notre-Dame Ozanam</a:t>
            </a:r>
            <a:br>
              <a:rPr lang="fr-FR"/>
            </a:br>
            <a:r>
              <a:rPr lang="fr-FR" sz="3100"/>
              <a:t>Ecole – Collège – Lycée – BTS - Centre de Formation</a:t>
            </a:r>
          </a:p>
        </p:txBody>
      </p:sp>
      <p:sp>
        <p:nvSpPr>
          <p:cNvPr id="3" name="Espace réservé du contenu 2"/>
          <p:cNvSpPr>
            <a:spLocks noGrp="1"/>
          </p:cNvSpPr>
          <p:nvPr>
            <p:ph idx="1"/>
          </p:nvPr>
        </p:nvSpPr>
        <p:spPr>
          <a:xfrm>
            <a:off x="1066797" y="4137503"/>
            <a:ext cx="9906003" cy="601579"/>
          </a:xfrm>
        </p:spPr>
        <p:txBody>
          <a:bodyPr>
            <a:normAutofit/>
          </a:bodyPr>
          <a:lstStyle/>
          <a:p>
            <a:r>
              <a:rPr lang="fr-FR" sz="2400"/>
              <a:t>Sous tutelle Diocésaine -&gt; Projet de l’enseignement catholique</a:t>
            </a:r>
          </a:p>
        </p:txBody>
      </p:sp>
      <p:sp>
        <p:nvSpPr>
          <p:cNvPr id="4" name="Espace réservé du contenu 2"/>
          <p:cNvSpPr txBox="1">
            <a:spLocks/>
          </p:cNvSpPr>
          <p:nvPr/>
        </p:nvSpPr>
        <p:spPr>
          <a:xfrm>
            <a:off x="1066797" y="2075507"/>
            <a:ext cx="4304097" cy="61120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Sous contrat avec l’Etat</a:t>
            </a:r>
          </a:p>
        </p:txBody>
      </p:sp>
      <p:sp>
        <p:nvSpPr>
          <p:cNvPr id="5" name="Espace réservé du contenu 2"/>
          <p:cNvSpPr txBox="1">
            <a:spLocks/>
          </p:cNvSpPr>
          <p:nvPr/>
        </p:nvSpPr>
        <p:spPr>
          <a:xfrm>
            <a:off x="1066797" y="5435442"/>
            <a:ext cx="10599022" cy="61120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Mission d’Eglise donnée par l’Evêque aux chefs d’établissements</a:t>
            </a:r>
          </a:p>
        </p:txBody>
      </p:sp>
      <p:sp>
        <p:nvSpPr>
          <p:cNvPr id="7" name="Espace réservé du contenu 2"/>
          <p:cNvSpPr txBox="1">
            <a:spLocks/>
          </p:cNvSpPr>
          <p:nvPr/>
        </p:nvSpPr>
        <p:spPr>
          <a:xfrm>
            <a:off x="1743453" y="4665930"/>
            <a:ext cx="10862916"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marL="0" indent="0">
              <a:buNone/>
            </a:pPr>
            <a:r>
              <a:rPr lang="fr-FR"/>
              <a:t>Le directeur  diocésain : Philippe Gonin </a:t>
            </a:r>
          </a:p>
        </p:txBody>
      </p:sp>
      <p:sp>
        <p:nvSpPr>
          <p:cNvPr id="8" name="Espace réservé du contenu 2">
            <a:extLst>
              <a:ext uri="{FF2B5EF4-FFF2-40B4-BE49-F238E27FC236}">
                <a16:creationId xmlns:a16="http://schemas.microsoft.com/office/drawing/2014/main" id="{F5AC40E9-639A-4ACF-B6BD-8B6A6F96ABA9}"/>
              </a:ext>
            </a:extLst>
          </p:cNvPr>
          <p:cNvSpPr txBox="1">
            <a:spLocks/>
          </p:cNvSpPr>
          <p:nvPr/>
        </p:nvSpPr>
        <p:spPr>
          <a:xfrm>
            <a:off x="1066797" y="2931345"/>
            <a:ext cx="10599022" cy="61120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Etablissement de l’enseignement catholique « Ouvert à tous »</a:t>
            </a:r>
          </a:p>
        </p:txBody>
      </p:sp>
      <p:sp>
        <p:nvSpPr>
          <p:cNvPr id="9" name="Espace réservé du contenu 2">
            <a:extLst>
              <a:ext uri="{FF2B5EF4-FFF2-40B4-BE49-F238E27FC236}">
                <a16:creationId xmlns:a16="http://schemas.microsoft.com/office/drawing/2014/main" id="{E16891D4-A06F-40C1-BAFA-A875280AA6A9}"/>
              </a:ext>
            </a:extLst>
          </p:cNvPr>
          <p:cNvSpPr txBox="1">
            <a:spLocks/>
          </p:cNvSpPr>
          <p:nvPr/>
        </p:nvSpPr>
        <p:spPr>
          <a:xfrm>
            <a:off x="1743453" y="3462321"/>
            <a:ext cx="10862916"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marL="0" indent="0">
              <a:buNone/>
            </a:pPr>
            <a:r>
              <a:rPr lang="fr-FR"/>
              <a:t>Le secrétaire général : Philippe Delorme </a:t>
            </a:r>
          </a:p>
        </p:txBody>
      </p:sp>
      <p:sp>
        <p:nvSpPr>
          <p:cNvPr id="10" name="Espace réservé du contenu 2">
            <a:extLst>
              <a:ext uri="{FF2B5EF4-FFF2-40B4-BE49-F238E27FC236}">
                <a16:creationId xmlns:a16="http://schemas.microsoft.com/office/drawing/2014/main" id="{EF2F9E77-49FC-48E2-BC98-B4A30EC26EF8}"/>
              </a:ext>
            </a:extLst>
          </p:cNvPr>
          <p:cNvSpPr txBox="1">
            <a:spLocks/>
          </p:cNvSpPr>
          <p:nvPr/>
        </p:nvSpPr>
        <p:spPr>
          <a:xfrm>
            <a:off x="1743453" y="5913789"/>
            <a:ext cx="10862916"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marL="0" indent="0">
              <a:buNone/>
            </a:pPr>
            <a:r>
              <a:rPr lang="fr-FR"/>
              <a:t>L’Evêque du diocèse d’Autun : Monseigneur Benoit Rivière </a:t>
            </a:r>
          </a:p>
        </p:txBody>
      </p:sp>
    </p:spTree>
    <p:extLst>
      <p:ext uri="{BB962C8B-B14F-4D97-AF65-F5344CB8AC3E}">
        <p14:creationId xmlns:p14="http://schemas.microsoft.com/office/powerpoint/2010/main" val="35756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2A18188-87CD-4A8A-AA65-CA3BA7C105B1}"/>
              </a:ext>
            </a:extLst>
          </p:cNvPr>
          <p:cNvSpPr/>
          <p:nvPr/>
        </p:nvSpPr>
        <p:spPr>
          <a:xfrm>
            <a:off x="540077" y="1952148"/>
            <a:ext cx="3614678" cy="11571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dirty="0"/>
              <a:t>1. Culture religieuse</a:t>
            </a:r>
          </a:p>
        </p:txBody>
      </p:sp>
      <p:sp>
        <p:nvSpPr>
          <p:cNvPr id="5" name="Rectangle : coins arrondis 4">
            <a:extLst>
              <a:ext uri="{FF2B5EF4-FFF2-40B4-BE49-F238E27FC236}">
                <a16:creationId xmlns:a16="http://schemas.microsoft.com/office/drawing/2014/main" id="{E4C5325E-2911-4994-B8DF-C2F4BD24456C}"/>
              </a:ext>
            </a:extLst>
          </p:cNvPr>
          <p:cNvSpPr/>
          <p:nvPr/>
        </p:nvSpPr>
        <p:spPr>
          <a:xfrm>
            <a:off x="4398895" y="1957726"/>
            <a:ext cx="4116276" cy="1170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2. La catéchèse</a:t>
            </a:r>
          </a:p>
        </p:txBody>
      </p:sp>
      <p:sp>
        <p:nvSpPr>
          <p:cNvPr id="11" name="Rectangle : coins arrondis 10">
            <a:extLst>
              <a:ext uri="{FF2B5EF4-FFF2-40B4-BE49-F238E27FC236}">
                <a16:creationId xmlns:a16="http://schemas.microsoft.com/office/drawing/2014/main" id="{DD68954E-8F91-46DF-ADB9-E2152EBC98EF}"/>
              </a:ext>
            </a:extLst>
          </p:cNvPr>
          <p:cNvSpPr/>
          <p:nvPr/>
        </p:nvSpPr>
        <p:spPr>
          <a:xfrm>
            <a:off x="5108108" y="3251095"/>
            <a:ext cx="3407063" cy="73840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dirty="0"/>
              <a:t>Démarche volontaire sur la pause méridienne</a:t>
            </a:r>
          </a:p>
        </p:txBody>
      </p:sp>
      <p:cxnSp>
        <p:nvCxnSpPr>
          <p:cNvPr id="18" name="Connecteur : en angle 17">
            <a:extLst>
              <a:ext uri="{FF2B5EF4-FFF2-40B4-BE49-F238E27FC236}">
                <a16:creationId xmlns:a16="http://schemas.microsoft.com/office/drawing/2014/main" id="{4927D963-8195-45F5-AE89-6045AB4E9B8A}"/>
              </a:ext>
            </a:extLst>
          </p:cNvPr>
          <p:cNvCxnSpPr>
            <a:cxnSpLocks/>
          </p:cNvCxnSpPr>
          <p:nvPr/>
        </p:nvCxnSpPr>
        <p:spPr>
          <a:xfrm rot="16200000" flipH="1">
            <a:off x="4713778" y="3297938"/>
            <a:ext cx="431132" cy="21358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905C4313-C64D-4325-BADA-426FDAC945F4}"/>
              </a:ext>
            </a:extLst>
          </p:cNvPr>
          <p:cNvSpPr txBox="1"/>
          <p:nvPr/>
        </p:nvSpPr>
        <p:spPr>
          <a:xfrm>
            <a:off x="1866474" y="1077694"/>
            <a:ext cx="7517223" cy="707886"/>
          </a:xfrm>
          <a:prstGeom prst="rect">
            <a:avLst/>
          </a:prstGeom>
          <a:noFill/>
        </p:spPr>
        <p:txBody>
          <a:bodyPr wrap="square" rtlCol="0">
            <a:spAutoFit/>
          </a:bodyPr>
          <a:lstStyle/>
          <a:p>
            <a:r>
              <a:rPr lang="fr-FR" sz="4000" dirty="0"/>
              <a:t>Pour les 4</a:t>
            </a:r>
            <a:r>
              <a:rPr lang="fr-FR" sz="4000" baseline="30000" dirty="0"/>
              <a:t>èmes</a:t>
            </a:r>
            <a:r>
              <a:rPr lang="fr-FR" sz="4000" dirty="0"/>
              <a:t> et  les 3</a:t>
            </a:r>
            <a:r>
              <a:rPr lang="fr-FR" sz="4000" baseline="30000" dirty="0"/>
              <a:t>èmes</a:t>
            </a:r>
            <a:r>
              <a:rPr lang="fr-FR" sz="4000" dirty="0"/>
              <a:t> </a:t>
            </a:r>
          </a:p>
        </p:txBody>
      </p:sp>
      <p:sp>
        <p:nvSpPr>
          <p:cNvPr id="20" name="Flèche : droite 19">
            <a:extLst>
              <a:ext uri="{FF2B5EF4-FFF2-40B4-BE49-F238E27FC236}">
                <a16:creationId xmlns:a16="http://schemas.microsoft.com/office/drawing/2014/main" id="{F2F39A3F-4A04-4774-AA80-42A2BFA9A0BA}"/>
              </a:ext>
            </a:extLst>
          </p:cNvPr>
          <p:cNvSpPr/>
          <p:nvPr/>
        </p:nvSpPr>
        <p:spPr>
          <a:xfrm>
            <a:off x="1351569" y="1301755"/>
            <a:ext cx="514905" cy="2597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E68D5DDF-57F3-47AB-BFBF-CCCB725C36C4}"/>
              </a:ext>
            </a:extLst>
          </p:cNvPr>
          <p:cNvSpPr/>
          <p:nvPr/>
        </p:nvSpPr>
        <p:spPr>
          <a:xfrm>
            <a:off x="8759293" y="1116750"/>
            <a:ext cx="2892630" cy="2547891"/>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rtlCol="0" anchor="ctr"/>
          <a:lstStyle/>
          <a:p>
            <a:pPr algn="ctr"/>
            <a:r>
              <a:rPr lang="fr-FR" sz="2400" dirty="0"/>
              <a:t>3</a:t>
            </a:r>
            <a:r>
              <a:rPr lang="fr-FR" sz="2400" b="1" dirty="0"/>
              <a:t>. Proposition de l’établissement : </a:t>
            </a:r>
            <a:r>
              <a:rPr lang="fr-FR" b="1" dirty="0"/>
              <a:t>messes, bol de riz, etc.</a:t>
            </a:r>
          </a:p>
        </p:txBody>
      </p:sp>
      <p:pic>
        <p:nvPicPr>
          <p:cNvPr id="12" name="Image 11">
            <a:extLst>
              <a:ext uri="{FF2B5EF4-FFF2-40B4-BE49-F238E27FC236}">
                <a16:creationId xmlns:a16="http://schemas.microsoft.com/office/drawing/2014/main" id="{FEBA26AE-BA82-4013-BA95-3D1947FF93CB}"/>
              </a:ext>
            </a:extLst>
          </p:cNvPr>
          <p:cNvPicPr>
            <a:picLocks noChangeAspect="1"/>
          </p:cNvPicPr>
          <p:nvPr/>
        </p:nvPicPr>
        <p:blipFill rotWithShape="1">
          <a:blip r:embed="rId2">
            <a:extLst>
              <a:ext uri="{28A0092B-C50C-407E-A947-70E740481C1C}">
                <a14:useLocalDpi xmlns:a14="http://schemas.microsoft.com/office/drawing/2010/main" val="0"/>
              </a:ext>
            </a:extLst>
          </a:blip>
          <a:srcRect t="24208"/>
          <a:stretch/>
        </p:blipFill>
        <p:spPr>
          <a:xfrm>
            <a:off x="8999490" y="3858932"/>
            <a:ext cx="2412235" cy="2437693"/>
          </a:xfrm>
          <a:prstGeom prst="rect">
            <a:avLst/>
          </a:prstGeom>
        </p:spPr>
      </p:pic>
      <p:sp>
        <p:nvSpPr>
          <p:cNvPr id="21" name="ZoneTexte 20">
            <a:extLst>
              <a:ext uri="{FF2B5EF4-FFF2-40B4-BE49-F238E27FC236}">
                <a16:creationId xmlns:a16="http://schemas.microsoft.com/office/drawing/2014/main" id="{FBC2E530-9C47-4EC6-9EC0-53E1433D6CC0}"/>
              </a:ext>
            </a:extLst>
          </p:cNvPr>
          <p:cNvSpPr txBox="1"/>
          <p:nvPr/>
        </p:nvSpPr>
        <p:spPr>
          <a:xfrm>
            <a:off x="6726002" y="5042743"/>
            <a:ext cx="2116452" cy="369332"/>
          </a:xfrm>
          <a:prstGeom prst="rect">
            <a:avLst/>
          </a:prstGeom>
          <a:noFill/>
        </p:spPr>
        <p:txBody>
          <a:bodyPr wrap="square" rtlCol="0">
            <a:spAutoFit/>
          </a:bodyPr>
          <a:lstStyle/>
          <a:p>
            <a:r>
              <a:rPr lang="fr-FR" dirty="0"/>
              <a:t>Mme BALLIVET</a:t>
            </a:r>
          </a:p>
        </p:txBody>
      </p:sp>
      <p:sp>
        <p:nvSpPr>
          <p:cNvPr id="2" name="Titre 1">
            <a:extLst>
              <a:ext uri="{FF2B5EF4-FFF2-40B4-BE49-F238E27FC236}">
                <a16:creationId xmlns:a16="http://schemas.microsoft.com/office/drawing/2014/main" id="{58C657CE-248F-48B5-9579-2A73BB3F869D}"/>
              </a:ext>
            </a:extLst>
          </p:cNvPr>
          <p:cNvSpPr>
            <a:spLocks noGrp="1"/>
          </p:cNvSpPr>
          <p:nvPr>
            <p:ph type="title"/>
          </p:nvPr>
        </p:nvSpPr>
        <p:spPr>
          <a:xfrm>
            <a:off x="664342" y="590346"/>
            <a:ext cx="7331476" cy="462711"/>
          </a:xfrm>
        </p:spPr>
        <p:txBody>
          <a:bodyPr>
            <a:normAutofit fontScale="90000"/>
          </a:bodyPr>
          <a:lstStyle/>
          <a:p>
            <a:r>
              <a:rPr lang="fr-FR" dirty="0"/>
              <a:t>La </a:t>
            </a:r>
            <a:r>
              <a:rPr lang="fr-FR" b="1" dirty="0"/>
              <a:t>pastorale</a:t>
            </a:r>
            <a:r>
              <a:rPr lang="fr-FR" dirty="0"/>
              <a:t> au collège</a:t>
            </a:r>
          </a:p>
        </p:txBody>
      </p:sp>
      <p:sp>
        <p:nvSpPr>
          <p:cNvPr id="28" name="Rectangle : coins arrondis 27">
            <a:extLst>
              <a:ext uri="{FF2B5EF4-FFF2-40B4-BE49-F238E27FC236}">
                <a16:creationId xmlns:a16="http://schemas.microsoft.com/office/drawing/2014/main" id="{4A8C2521-865A-425D-9FCD-BF1492ED6340}"/>
              </a:ext>
            </a:extLst>
          </p:cNvPr>
          <p:cNvSpPr/>
          <p:nvPr/>
        </p:nvSpPr>
        <p:spPr>
          <a:xfrm>
            <a:off x="876009" y="3198615"/>
            <a:ext cx="3462225" cy="90500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fr-FR" dirty="0"/>
              <a:t>Obligatoire 1 séance par </a:t>
            </a:r>
          </a:p>
          <a:p>
            <a:pPr algn="ctr"/>
            <a:r>
              <a:rPr lang="fr-FR" dirty="0"/>
              <a:t>½ groupe tous les 15 jours au </a:t>
            </a:r>
          </a:p>
          <a:p>
            <a:pPr algn="ctr"/>
            <a:r>
              <a:rPr lang="fr-FR" dirty="0"/>
              <a:t>2</a:t>
            </a:r>
            <a:r>
              <a:rPr lang="fr-FR" baseline="30000" dirty="0"/>
              <a:t>e</a:t>
            </a:r>
            <a:r>
              <a:rPr lang="fr-FR" dirty="0"/>
              <a:t> semestre (22/01/2024)</a:t>
            </a:r>
          </a:p>
        </p:txBody>
      </p:sp>
      <p:sp>
        <p:nvSpPr>
          <p:cNvPr id="29" name="Rectangle : coins arrondis 28">
            <a:extLst>
              <a:ext uri="{FF2B5EF4-FFF2-40B4-BE49-F238E27FC236}">
                <a16:creationId xmlns:a16="http://schemas.microsoft.com/office/drawing/2014/main" id="{0D37EF3B-89ED-4FC5-89D1-6D20931C27D5}"/>
              </a:ext>
            </a:extLst>
          </p:cNvPr>
          <p:cNvSpPr/>
          <p:nvPr/>
        </p:nvSpPr>
        <p:spPr>
          <a:xfrm>
            <a:off x="936670" y="4440310"/>
            <a:ext cx="3462225" cy="773006"/>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fr-FR" sz="2400" dirty="0"/>
              <a:t>4</a:t>
            </a:r>
            <a:r>
              <a:rPr lang="fr-FR" sz="2400" baseline="30000" dirty="0"/>
              <a:t>ème</a:t>
            </a:r>
            <a:r>
              <a:rPr lang="fr-FR" sz="2400" dirty="0"/>
              <a:t> : </a:t>
            </a:r>
          </a:p>
          <a:p>
            <a:pPr algn="ctr"/>
            <a:r>
              <a:rPr lang="fr-FR" sz="2400" dirty="0"/>
              <a:t>L’art religieux</a:t>
            </a:r>
          </a:p>
        </p:txBody>
      </p:sp>
      <p:sp>
        <p:nvSpPr>
          <p:cNvPr id="30" name="Rectangle : coins arrondis 29">
            <a:extLst>
              <a:ext uri="{FF2B5EF4-FFF2-40B4-BE49-F238E27FC236}">
                <a16:creationId xmlns:a16="http://schemas.microsoft.com/office/drawing/2014/main" id="{B7FFF976-0EF9-40F0-A3CA-82CE662B2A19}"/>
              </a:ext>
            </a:extLst>
          </p:cNvPr>
          <p:cNvSpPr/>
          <p:nvPr/>
        </p:nvSpPr>
        <p:spPr>
          <a:xfrm>
            <a:off x="936670" y="5436125"/>
            <a:ext cx="3462225" cy="800050"/>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fr-FR" sz="2400" dirty="0"/>
              <a:t>3</a:t>
            </a:r>
            <a:r>
              <a:rPr lang="fr-FR" sz="2400" baseline="30000" dirty="0"/>
              <a:t>ème</a:t>
            </a:r>
            <a:r>
              <a:rPr lang="fr-FR" sz="2400" dirty="0"/>
              <a:t> : </a:t>
            </a:r>
          </a:p>
          <a:p>
            <a:pPr algn="ctr"/>
            <a:r>
              <a:rPr lang="fr-FR" sz="2400" dirty="0"/>
              <a:t>L’écologie intégrale</a:t>
            </a:r>
          </a:p>
        </p:txBody>
      </p:sp>
      <p:grpSp>
        <p:nvGrpSpPr>
          <p:cNvPr id="31" name="Groupe 30">
            <a:extLst>
              <a:ext uri="{FF2B5EF4-FFF2-40B4-BE49-F238E27FC236}">
                <a16:creationId xmlns:a16="http://schemas.microsoft.com/office/drawing/2014/main" id="{FAF36BD7-CCF7-4206-A350-C8EBBE4E0A90}"/>
              </a:ext>
            </a:extLst>
          </p:cNvPr>
          <p:cNvGrpSpPr/>
          <p:nvPr/>
        </p:nvGrpSpPr>
        <p:grpSpPr>
          <a:xfrm>
            <a:off x="634636" y="3189163"/>
            <a:ext cx="327184" cy="2688384"/>
            <a:chOff x="423169" y="2957521"/>
            <a:chExt cx="461638" cy="2986220"/>
          </a:xfrm>
        </p:grpSpPr>
        <p:cxnSp>
          <p:nvCxnSpPr>
            <p:cNvPr id="33" name="Connecteur : en angle 32">
              <a:extLst>
                <a:ext uri="{FF2B5EF4-FFF2-40B4-BE49-F238E27FC236}">
                  <a16:creationId xmlns:a16="http://schemas.microsoft.com/office/drawing/2014/main" id="{F3800F97-73B1-4D28-B935-4A5AC62D715D}"/>
                </a:ext>
              </a:extLst>
            </p:cNvPr>
            <p:cNvCxnSpPr>
              <a:cxnSpLocks/>
            </p:cNvCxnSpPr>
            <p:nvPr/>
          </p:nvCxnSpPr>
          <p:spPr>
            <a:xfrm rot="16200000" flipH="1">
              <a:off x="421237" y="2959453"/>
              <a:ext cx="462543" cy="458679"/>
            </a:xfrm>
            <a:prstGeom prst="bentConnector3">
              <a:avLst>
                <a:gd name="adj1" fmla="val 99902"/>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 en angle 33">
              <a:extLst>
                <a:ext uri="{FF2B5EF4-FFF2-40B4-BE49-F238E27FC236}">
                  <a16:creationId xmlns:a16="http://schemas.microsoft.com/office/drawing/2014/main" id="{06038783-AD8D-4DA2-B695-201490FB4CEB}"/>
                </a:ext>
              </a:extLst>
            </p:cNvPr>
            <p:cNvCxnSpPr>
              <a:cxnSpLocks/>
            </p:cNvCxnSpPr>
            <p:nvPr/>
          </p:nvCxnSpPr>
          <p:spPr>
            <a:xfrm rot="16200000" flipH="1">
              <a:off x="-57095" y="5004797"/>
              <a:ext cx="1419208" cy="458680"/>
            </a:xfrm>
            <a:prstGeom prst="bentConnector3">
              <a:avLst>
                <a:gd name="adj1" fmla="val 99417"/>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 en angle 34">
              <a:extLst>
                <a:ext uri="{FF2B5EF4-FFF2-40B4-BE49-F238E27FC236}">
                  <a16:creationId xmlns:a16="http://schemas.microsoft.com/office/drawing/2014/main" id="{AAA75A17-6E30-44C8-AF1F-721643232935}"/>
                </a:ext>
              </a:extLst>
            </p:cNvPr>
            <p:cNvCxnSpPr>
              <a:cxnSpLocks/>
            </p:cNvCxnSpPr>
            <p:nvPr/>
          </p:nvCxnSpPr>
          <p:spPr>
            <a:xfrm rot="16200000" flipH="1">
              <a:off x="75407" y="3715133"/>
              <a:ext cx="1157162" cy="461638"/>
            </a:xfrm>
            <a:prstGeom prst="bentConnector3">
              <a:avLst>
                <a:gd name="adj1" fmla="val 100635"/>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Image 2">
            <a:extLst>
              <a:ext uri="{FF2B5EF4-FFF2-40B4-BE49-F238E27FC236}">
                <a16:creationId xmlns:a16="http://schemas.microsoft.com/office/drawing/2014/main" id="{69C0FBBA-B8E9-42E0-AE9B-3011813BF715}"/>
              </a:ext>
            </a:extLst>
          </p:cNvPr>
          <p:cNvPicPr>
            <a:picLocks noChangeAspect="1"/>
          </p:cNvPicPr>
          <p:nvPr/>
        </p:nvPicPr>
        <p:blipFill>
          <a:blip r:embed="rId3"/>
          <a:stretch>
            <a:fillRect/>
          </a:stretch>
        </p:blipFill>
        <p:spPr>
          <a:xfrm>
            <a:off x="4880456" y="4041028"/>
            <a:ext cx="1688510" cy="2372762"/>
          </a:xfrm>
          <a:prstGeom prst="rect">
            <a:avLst/>
          </a:prstGeom>
        </p:spPr>
      </p:pic>
    </p:spTree>
    <p:extLst>
      <p:ext uri="{BB962C8B-B14F-4D97-AF65-F5344CB8AC3E}">
        <p14:creationId xmlns:p14="http://schemas.microsoft.com/office/powerpoint/2010/main" val="691832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61707" y="2396063"/>
            <a:ext cx="9068586" cy="2590800"/>
          </a:xfrm>
        </p:spPr>
        <p:txBody>
          <a:bodyPr/>
          <a:lstStyle/>
          <a:p>
            <a:r>
              <a:rPr lang="fr-FR" sz="6000" dirty="0"/>
              <a:t>L’APEL</a:t>
            </a:r>
            <a:br>
              <a:rPr lang="fr-FR" sz="6000" dirty="0"/>
            </a:br>
            <a:r>
              <a:rPr lang="fr-FR" sz="6000" dirty="0"/>
              <a:t>Association des parents d’</a:t>
            </a:r>
            <a:r>
              <a:rPr lang="fr-FR" sz="6000" dirty="0" err="1"/>
              <a:t>eleves</a:t>
            </a:r>
            <a:endParaRPr lang="fr-FR" sz="6000" dirty="0"/>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2798726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413" y="315335"/>
            <a:ext cx="10058400" cy="1371600"/>
          </a:xfrm>
        </p:spPr>
        <p:txBody>
          <a:bodyPr/>
          <a:lstStyle/>
          <a:p>
            <a:pPr algn="ctr"/>
            <a:r>
              <a:rPr lang="fr-FR"/>
              <a:t>L’APEL</a:t>
            </a:r>
          </a:p>
        </p:txBody>
      </p:sp>
      <p:sp>
        <p:nvSpPr>
          <p:cNvPr id="3" name="Espace réservé du contenu 2"/>
          <p:cNvSpPr>
            <a:spLocks noGrp="1"/>
          </p:cNvSpPr>
          <p:nvPr>
            <p:ph idx="1"/>
          </p:nvPr>
        </p:nvSpPr>
        <p:spPr>
          <a:xfrm>
            <a:off x="1072413" y="1997158"/>
            <a:ext cx="10935903" cy="1296900"/>
          </a:xfrm>
        </p:spPr>
        <p:txBody>
          <a:bodyPr>
            <a:noAutofit/>
          </a:bodyPr>
          <a:lstStyle/>
          <a:p>
            <a:r>
              <a:rPr lang="fr-FR" sz="2400" dirty="0">
                <a:latin typeface="+mj-lt"/>
              </a:rPr>
              <a:t>participer à un évènement (goûter, cross, kermesse, …)</a:t>
            </a:r>
          </a:p>
          <a:p>
            <a:pPr>
              <a:spcBef>
                <a:spcPts val="0"/>
              </a:spcBef>
            </a:pPr>
            <a:r>
              <a:rPr lang="fr-FR" sz="2400" dirty="0">
                <a:latin typeface="+mj-lt"/>
              </a:rPr>
              <a:t>participer à une vente</a:t>
            </a:r>
          </a:p>
        </p:txBody>
      </p:sp>
      <p:sp>
        <p:nvSpPr>
          <p:cNvPr id="4" name="Espace réservé du contenu 2"/>
          <p:cNvSpPr txBox="1">
            <a:spLocks/>
          </p:cNvSpPr>
          <p:nvPr/>
        </p:nvSpPr>
        <p:spPr>
          <a:xfrm>
            <a:off x="633662" y="3122954"/>
            <a:ext cx="10849502" cy="211504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Grâce aux bénéfices de ces ventes, </a:t>
            </a:r>
          </a:p>
          <a:p>
            <a:pPr lvl="1"/>
            <a:r>
              <a:rPr lang="fr-FR" sz="2200" dirty="0">
                <a:latin typeface="+mj-lt"/>
              </a:rPr>
              <a:t>l’APEL minimise la participation des familles, lors de séjours ou de projets classes (pour les familles y adhérant),</a:t>
            </a:r>
          </a:p>
          <a:p>
            <a:pPr lvl="1"/>
            <a:r>
              <a:rPr lang="fr-FR" sz="2400" dirty="0">
                <a:latin typeface="+mj-lt"/>
              </a:rPr>
              <a:t>l’APEL  investit dans du matériel (tableaux interactifs, tables de jeux, tables extérieures, …)</a:t>
            </a:r>
            <a:endParaRPr lang="fr-FR" sz="2200" dirty="0">
              <a:latin typeface="+mj-lt"/>
            </a:endParaRPr>
          </a:p>
        </p:txBody>
      </p:sp>
      <p:sp>
        <p:nvSpPr>
          <p:cNvPr id="5" name="Espace réservé du contenu 2"/>
          <p:cNvSpPr txBox="1">
            <a:spLocks/>
          </p:cNvSpPr>
          <p:nvPr/>
        </p:nvSpPr>
        <p:spPr>
          <a:xfrm>
            <a:off x="633662" y="1579068"/>
            <a:ext cx="10935903" cy="1070916"/>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latin typeface="+mj-lt"/>
              </a:rPr>
              <a:t>a besoin de parents bénévoles pour …</a:t>
            </a:r>
          </a:p>
        </p:txBody>
      </p:sp>
      <p:sp>
        <p:nvSpPr>
          <p:cNvPr id="6" name="Espace réservé du contenu 2"/>
          <p:cNvSpPr txBox="1">
            <a:spLocks/>
          </p:cNvSpPr>
          <p:nvPr/>
        </p:nvSpPr>
        <p:spPr>
          <a:xfrm>
            <a:off x="633662" y="5278932"/>
            <a:ext cx="11134268" cy="91099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200" dirty="0">
                <a:latin typeface="+mj-lt"/>
              </a:rPr>
              <a:t>a besoin de parents correspondants pour assister aux conseils de classe de la classe de votre enfant et être le « porte-parole » des parents de la classe. </a:t>
            </a:r>
          </a:p>
        </p:txBody>
      </p:sp>
    </p:spTree>
    <p:extLst>
      <p:ext uri="{BB962C8B-B14F-4D97-AF65-F5344CB8AC3E}">
        <p14:creationId xmlns:p14="http://schemas.microsoft.com/office/powerpoint/2010/main" val="23989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PARENTS CORRESPONDANTS</a:t>
            </a:r>
          </a:p>
        </p:txBody>
      </p:sp>
      <p:sp>
        <p:nvSpPr>
          <p:cNvPr id="3" name="Espace réservé du contenu 2"/>
          <p:cNvSpPr>
            <a:spLocks noGrp="1"/>
          </p:cNvSpPr>
          <p:nvPr>
            <p:ph idx="1"/>
          </p:nvPr>
        </p:nvSpPr>
        <p:spPr/>
        <p:txBody>
          <a:bodyPr>
            <a:normAutofit/>
          </a:bodyPr>
          <a:lstStyle/>
          <a:p>
            <a:pPr algn="just"/>
            <a:r>
              <a:rPr lang="fr-FR" sz="2400" dirty="0"/>
              <a:t>Le parent correspondant est un acteur indispensable de la vie de l'établissement : il a vocation à créer du lien entre les parents de la classe et l'établissement. Il facilite la communication et contribue à établir un climat de confiance. </a:t>
            </a:r>
          </a:p>
          <a:p>
            <a:pPr marL="0" indent="0" algn="just">
              <a:buNone/>
            </a:pPr>
            <a:endParaRPr lang="fr-FR" sz="2400" dirty="0"/>
          </a:p>
          <a:p>
            <a:pPr algn="just"/>
            <a:r>
              <a:rPr lang="fr-FR" sz="2400" b="1" dirty="0"/>
              <a:t>Il représente les parents aux trois conseils de classe</a:t>
            </a:r>
            <a:r>
              <a:rPr lang="fr-FR" sz="2400" dirty="0"/>
              <a:t>, auxquels il participe dans leur intégralité.</a:t>
            </a:r>
          </a:p>
          <a:p>
            <a:pPr marL="0" indent="0" algn="just">
              <a:buNone/>
            </a:pPr>
            <a:endParaRPr lang="fr-FR" sz="2400" dirty="0"/>
          </a:p>
          <a:p>
            <a:pPr algn="just"/>
            <a:r>
              <a:rPr lang="fr-FR" sz="2400" dirty="0"/>
              <a:t>L’</a:t>
            </a:r>
            <a:r>
              <a:rPr lang="fr-FR" sz="2400" i="1" dirty="0"/>
              <a:t>APEL</a:t>
            </a:r>
            <a:r>
              <a:rPr lang="fr-FR" sz="2400" dirty="0"/>
              <a:t> assure la formation des parents correspondants</a:t>
            </a:r>
          </a:p>
        </p:txBody>
      </p:sp>
    </p:spTree>
    <p:extLst>
      <p:ext uri="{BB962C8B-B14F-4D97-AF65-F5344CB8AC3E}">
        <p14:creationId xmlns:p14="http://schemas.microsoft.com/office/powerpoint/2010/main" val="3733726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29306" y="2489573"/>
            <a:ext cx="9330430" cy="2754768"/>
          </a:xfrm>
        </p:spPr>
        <p:txBody>
          <a:bodyPr/>
          <a:lstStyle/>
          <a:p>
            <a:pPr>
              <a:spcBef>
                <a:spcPts val="1200"/>
              </a:spcBef>
            </a:pPr>
            <a:r>
              <a:rPr lang="fr-FR" sz="6000" dirty="0"/>
              <a:t>Mme DELAUTEL</a:t>
            </a:r>
            <a:br>
              <a:rPr lang="fr-FR" sz="6000" dirty="0"/>
            </a:br>
            <a:br>
              <a:rPr lang="fr-FR" sz="4500" dirty="0"/>
            </a:br>
            <a:r>
              <a:rPr lang="fr-FR" sz="4300" dirty="0"/>
              <a:t>Chargé de Mission Orientation</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2711007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61707" y="2489573"/>
            <a:ext cx="9068586" cy="2590800"/>
          </a:xfrm>
        </p:spPr>
        <p:txBody>
          <a:bodyPr/>
          <a:lstStyle/>
          <a:p>
            <a:r>
              <a:rPr lang="fr-FR" sz="6000" dirty="0"/>
              <a:t>PRESENTATION DES PROFESSEURS PRINCIPAUX</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610661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59052" y="2756707"/>
            <a:ext cx="9068586" cy="2056531"/>
          </a:xfrm>
        </p:spPr>
        <p:txBody>
          <a:bodyPr/>
          <a:lstStyle/>
          <a:p>
            <a:r>
              <a:rPr lang="fr-FR" sz="6000"/>
              <a:t>MERCI DE VOTRE ATTENTION</a:t>
            </a:r>
            <a:br>
              <a:rPr lang="fr-FR" sz="6000"/>
            </a:br>
            <a:br>
              <a:rPr lang="fr-FR" sz="6000"/>
            </a:br>
            <a:r>
              <a:rPr lang="fr-FR" sz="6000"/>
              <a:t>BONNE RENTREE</a:t>
            </a:r>
          </a:p>
        </p:txBody>
      </p:sp>
      <p:pic>
        <p:nvPicPr>
          <p:cNvPr id="7" name="Image 6">
            <a:extLst>
              <a:ext uri="{FF2B5EF4-FFF2-40B4-BE49-F238E27FC236}">
                <a16:creationId xmlns:a16="http://schemas.microsoft.com/office/drawing/2014/main" id="{08F16C25-B886-4753-BC49-F59514C3B11E}"/>
              </a:ext>
            </a:extLst>
          </p:cNvPr>
          <p:cNvPicPr>
            <a:picLocks noChangeAspect="1"/>
          </p:cNvPicPr>
          <p:nvPr/>
        </p:nvPicPr>
        <p:blipFill>
          <a:blip r:embed="rId2"/>
          <a:stretch>
            <a:fillRect/>
          </a:stretch>
        </p:blipFill>
        <p:spPr>
          <a:xfrm>
            <a:off x="301901" y="318260"/>
            <a:ext cx="1444603" cy="2754768"/>
          </a:xfrm>
          <a:prstGeom prst="rect">
            <a:avLst/>
          </a:prstGeom>
        </p:spPr>
      </p:pic>
    </p:spTree>
    <p:extLst>
      <p:ext uri="{BB962C8B-B14F-4D97-AF65-F5344CB8AC3E}">
        <p14:creationId xmlns:p14="http://schemas.microsoft.com/office/powerpoint/2010/main" val="964651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532866"/>
            <a:ext cx="10058400" cy="884454"/>
          </a:xfrm>
        </p:spPr>
        <p:txBody>
          <a:bodyPr>
            <a:normAutofit/>
          </a:bodyPr>
          <a:lstStyle/>
          <a:p>
            <a:pPr algn="ctr"/>
            <a:r>
              <a:rPr lang="fr-FR"/>
              <a:t>OGEC Notre-Dame Ozanam</a:t>
            </a:r>
          </a:p>
        </p:txBody>
      </p:sp>
      <p:sp>
        <p:nvSpPr>
          <p:cNvPr id="8" name="Espace réservé du contenu 2"/>
          <p:cNvSpPr txBox="1">
            <a:spLocks/>
          </p:cNvSpPr>
          <p:nvPr/>
        </p:nvSpPr>
        <p:spPr>
          <a:xfrm>
            <a:off x="728307" y="1508065"/>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OGEC : Organisme de Gestion de l’Enseignement Catholique</a:t>
            </a:r>
          </a:p>
        </p:txBody>
      </p:sp>
      <p:sp>
        <p:nvSpPr>
          <p:cNvPr id="4" name="Espace réservé du contenu 2"/>
          <p:cNvSpPr txBox="1">
            <a:spLocks/>
          </p:cNvSpPr>
          <p:nvPr/>
        </p:nvSpPr>
        <p:spPr>
          <a:xfrm>
            <a:off x="728309" y="4459331"/>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Financement de l’OGEC :</a:t>
            </a:r>
          </a:p>
        </p:txBody>
      </p:sp>
      <p:sp>
        <p:nvSpPr>
          <p:cNvPr id="5" name="Espace réservé du contenu 2"/>
          <p:cNvSpPr txBox="1">
            <a:spLocks/>
          </p:cNvSpPr>
          <p:nvPr/>
        </p:nvSpPr>
        <p:spPr>
          <a:xfrm>
            <a:off x="1142999" y="5137910"/>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Recettes : Contributions familiales &amp; Subventions d’Etat </a:t>
            </a:r>
          </a:p>
        </p:txBody>
      </p:sp>
      <p:sp>
        <p:nvSpPr>
          <p:cNvPr id="6" name="Espace réservé du contenu 2"/>
          <p:cNvSpPr txBox="1">
            <a:spLocks/>
          </p:cNvSpPr>
          <p:nvPr/>
        </p:nvSpPr>
        <p:spPr>
          <a:xfrm>
            <a:off x="1142999" y="5720506"/>
            <a:ext cx="10616186"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Charges : Salaires et charges personnels OGEC, travaux, entretien, …</a:t>
            </a:r>
          </a:p>
        </p:txBody>
      </p:sp>
      <p:sp>
        <p:nvSpPr>
          <p:cNvPr id="11" name="Espace réservé du contenu 2"/>
          <p:cNvSpPr txBox="1">
            <a:spLocks/>
          </p:cNvSpPr>
          <p:nvPr/>
        </p:nvSpPr>
        <p:spPr>
          <a:xfrm>
            <a:off x="728307" y="2211514"/>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Association loi de 1901</a:t>
            </a:r>
          </a:p>
        </p:txBody>
      </p:sp>
      <p:sp>
        <p:nvSpPr>
          <p:cNvPr id="12" name="Espace réservé du contenu 2"/>
          <p:cNvSpPr txBox="1">
            <a:spLocks/>
          </p:cNvSpPr>
          <p:nvPr/>
        </p:nvSpPr>
        <p:spPr>
          <a:xfrm>
            <a:off x="728307" y="2906936"/>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Gérée par des bénévoles, président Jean-Philippe BELVILLE</a:t>
            </a:r>
          </a:p>
        </p:txBody>
      </p:sp>
      <p:sp>
        <p:nvSpPr>
          <p:cNvPr id="9" name="Espace réservé du contenu 2">
            <a:extLst>
              <a:ext uri="{FF2B5EF4-FFF2-40B4-BE49-F238E27FC236}">
                <a16:creationId xmlns:a16="http://schemas.microsoft.com/office/drawing/2014/main" id="{04371D01-AA13-4015-A713-04921C438BC3}"/>
              </a:ext>
            </a:extLst>
          </p:cNvPr>
          <p:cNvSpPr txBox="1">
            <a:spLocks/>
          </p:cNvSpPr>
          <p:nvPr/>
        </p:nvSpPr>
        <p:spPr>
          <a:xfrm>
            <a:off x="728306" y="3619789"/>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Décisionnaires sur la gestion financière et gestion des RH </a:t>
            </a:r>
          </a:p>
        </p:txBody>
      </p:sp>
    </p:spTree>
    <p:extLst>
      <p:ext uri="{BB962C8B-B14F-4D97-AF65-F5344CB8AC3E}">
        <p14:creationId xmlns:p14="http://schemas.microsoft.com/office/powerpoint/2010/main" val="27003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build="p"/>
      <p:bldP spid="5" grpId="0" build="p"/>
      <p:bldP spid="6" grpId="0" build="p"/>
      <p:bldP spid="11" grpId="0" build="p"/>
      <p:bldP spid="12"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368502"/>
            <a:ext cx="10058400" cy="1371600"/>
          </a:xfrm>
        </p:spPr>
        <p:txBody>
          <a:bodyPr>
            <a:normAutofit/>
          </a:bodyPr>
          <a:lstStyle/>
          <a:p>
            <a:pPr algn="ctr"/>
            <a:r>
              <a:rPr lang="fr-FR"/>
              <a:t>Le contrat de scolarisation</a:t>
            </a:r>
          </a:p>
        </p:txBody>
      </p:sp>
      <p:sp>
        <p:nvSpPr>
          <p:cNvPr id="8" name="Espace réservé du contenu 2"/>
          <p:cNvSpPr txBox="1">
            <a:spLocks/>
          </p:cNvSpPr>
          <p:nvPr/>
        </p:nvSpPr>
        <p:spPr>
          <a:xfrm>
            <a:off x="530769" y="1578173"/>
            <a:ext cx="11031424" cy="61120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Entre la famille et l’établissement</a:t>
            </a:r>
          </a:p>
        </p:txBody>
      </p:sp>
      <p:sp>
        <p:nvSpPr>
          <p:cNvPr id="9" name="Espace réservé du contenu 2"/>
          <p:cNvSpPr txBox="1">
            <a:spLocks/>
          </p:cNvSpPr>
          <p:nvPr/>
        </p:nvSpPr>
        <p:spPr>
          <a:xfrm>
            <a:off x="530768" y="2036962"/>
            <a:ext cx="11871437" cy="63088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Associé au règlement intérieur, signé lors de l’inscription</a:t>
            </a:r>
          </a:p>
        </p:txBody>
      </p:sp>
      <p:sp>
        <p:nvSpPr>
          <p:cNvPr id="11" name="Titre 1">
            <a:extLst>
              <a:ext uri="{FF2B5EF4-FFF2-40B4-BE49-F238E27FC236}">
                <a16:creationId xmlns:a16="http://schemas.microsoft.com/office/drawing/2014/main" id="{54C7CA1C-DC8D-4E72-8BB8-11BDF019B1ED}"/>
              </a:ext>
            </a:extLst>
          </p:cNvPr>
          <p:cNvSpPr txBox="1">
            <a:spLocks/>
          </p:cNvSpPr>
          <p:nvPr/>
        </p:nvSpPr>
        <p:spPr>
          <a:xfrm>
            <a:off x="1017281" y="272195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dirty="0"/>
              <a:t>Le règlement intérieur de l’élève</a:t>
            </a:r>
          </a:p>
        </p:txBody>
      </p:sp>
      <p:sp>
        <p:nvSpPr>
          <p:cNvPr id="12" name="Rectangle 11">
            <a:extLst>
              <a:ext uri="{FF2B5EF4-FFF2-40B4-BE49-F238E27FC236}">
                <a16:creationId xmlns:a16="http://schemas.microsoft.com/office/drawing/2014/main" id="{3FFB52BD-189D-4890-AD87-C1A1A4D1D9C5}"/>
              </a:ext>
            </a:extLst>
          </p:cNvPr>
          <p:cNvSpPr/>
          <p:nvPr/>
        </p:nvSpPr>
        <p:spPr>
          <a:xfrm>
            <a:off x="93776" y="3995893"/>
            <a:ext cx="11031423" cy="1961114"/>
          </a:xfrm>
          <a:prstGeom prst="rect">
            <a:avLst/>
          </a:prstGeom>
        </p:spPr>
        <p:txBody>
          <a:bodyPr wrap="square" lIns="91440" tIns="45720" rIns="91440" bIns="45720" anchor="t">
            <a:spAutoFit/>
          </a:bodyPr>
          <a:lstStyle/>
          <a:p>
            <a:pPr marL="800100" lvl="1" indent="-342900">
              <a:lnSpc>
                <a:spcPct val="130000"/>
              </a:lnSpc>
              <a:buFont typeface="Arial" panose="020B0604020202020204" pitchFamily="34" charset="0"/>
              <a:buChar char="•"/>
            </a:pPr>
            <a:r>
              <a:rPr lang="fr-FR" sz="2400" dirty="0"/>
              <a:t>Il est fait pour que nous puissions bien vivre ensemble. </a:t>
            </a:r>
            <a:endParaRPr lang="fr-FR" dirty="0"/>
          </a:p>
          <a:p>
            <a:pPr marL="800100" lvl="1" indent="-342900">
              <a:lnSpc>
                <a:spcPct val="130000"/>
              </a:lnSpc>
              <a:buFont typeface="Arial" panose="020B0604020202020204" pitchFamily="34" charset="0"/>
              <a:buChar char="•"/>
            </a:pPr>
            <a:r>
              <a:rPr lang="fr-FR" sz="2400" dirty="0"/>
              <a:t>Il est là pour protéger les jeunes, les adultes et les locaux.</a:t>
            </a:r>
          </a:p>
          <a:p>
            <a:pPr marL="800100" lvl="1" indent="-342900">
              <a:lnSpc>
                <a:spcPct val="130000"/>
              </a:lnSpc>
              <a:buFont typeface="Arial" panose="020B0604020202020204" pitchFamily="34" charset="0"/>
              <a:buChar char="•"/>
            </a:pPr>
            <a:r>
              <a:rPr lang="fr-FR" sz="2400" dirty="0"/>
              <a:t>Il donne des indications sur ce que l'on attend d'un jeune.</a:t>
            </a:r>
          </a:p>
          <a:p>
            <a:pPr marL="800100" lvl="1" indent="-342900">
              <a:lnSpc>
                <a:spcPct val="130000"/>
              </a:lnSpc>
              <a:buFont typeface="Arial" panose="020B0604020202020204" pitchFamily="34" charset="0"/>
              <a:buChar char="•"/>
            </a:pPr>
            <a:r>
              <a:rPr lang="fr-FR" sz="2400" dirty="0"/>
              <a:t>Il prévoit les distinctions et les sanctions.</a:t>
            </a:r>
          </a:p>
        </p:txBody>
      </p:sp>
      <p:sp>
        <p:nvSpPr>
          <p:cNvPr id="7" name="Rectangle 6">
            <a:extLst>
              <a:ext uri="{FF2B5EF4-FFF2-40B4-BE49-F238E27FC236}">
                <a16:creationId xmlns:a16="http://schemas.microsoft.com/office/drawing/2014/main" id="{78CEF4A9-E9D5-42FB-9938-7A38D8C857B0}"/>
              </a:ext>
            </a:extLst>
          </p:cNvPr>
          <p:cNvSpPr/>
          <p:nvPr/>
        </p:nvSpPr>
        <p:spPr>
          <a:xfrm>
            <a:off x="93776" y="4287159"/>
            <a:ext cx="11031423" cy="461665"/>
          </a:xfrm>
          <a:prstGeom prst="rect">
            <a:avLst/>
          </a:prstGeom>
        </p:spPr>
        <p:txBody>
          <a:bodyPr wrap="square" lIns="91440" tIns="45720" rIns="91440" bIns="45720" anchor="t">
            <a:spAutoFit/>
          </a:bodyPr>
          <a:lstStyle/>
          <a:p>
            <a:pPr marL="800100" lvl="1" indent="-342900">
              <a:buFont typeface="Arial" panose="020B0604020202020204" pitchFamily="34" charset="0"/>
              <a:buChar char="•"/>
            </a:pPr>
            <a:endParaRPr lang="fr-FR" sz="2400"/>
          </a:p>
        </p:txBody>
      </p:sp>
    </p:spTree>
    <p:extLst>
      <p:ext uri="{BB962C8B-B14F-4D97-AF65-F5344CB8AC3E}">
        <p14:creationId xmlns:p14="http://schemas.microsoft.com/office/powerpoint/2010/main" val="8738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348672"/>
            <a:ext cx="10058400" cy="1371600"/>
          </a:xfrm>
        </p:spPr>
        <p:txBody>
          <a:bodyPr>
            <a:normAutofit/>
          </a:bodyPr>
          <a:lstStyle/>
          <a:p>
            <a:pPr algn="ctr"/>
            <a:r>
              <a:rPr lang="fr-FR"/>
              <a:t>La restauration</a:t>
            </a:r>
          </a:p>
        </p:txBody>
      </p:sp>
      <p:sp>
        <p:nvSpPr>
          <p:cNvPr id="9" name="Espace réservé du contenu 2"/>
          <p:cNvSpPr txBox="1">
            <a:spLocks/>
          </p:cNvSpPr>
          <p:nvPr/>
        </p:nvSpPr>
        <p:spPr>
          <a:xfrm>
            <a:off x="737355" y="4349867"/>
            <a:ext cx="10559803" cy="79181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Externat ou demi-pensionnaire : Engagement minimum au trimestre</a:t>
            </a:r>
          </a:p>
        </p:txBody>
      </p:sp>
      <p:sp>
        <p:nvSpPr>
          <p:cNvPr id="10" name="Espace réservé du contenu 2"/>
          <p:cNvSpPr txBox="1">
            <a:spLocks/>
          </p:cNvSpPr>
          <p:nvPr/>
        </p:nvSpPr>
        <p:spPr>
          <a:xfrm>
            <a:off x="737355" y="3149511"/>
            <a:ext cx="10559803" cy="791817"/>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Self, repas obligatoire 4 jours pour les demi-pensionnaires, prévenir en cas d’absence au repas</a:t>
            </a:r>
          </a:p>
        </p:txBody>
      </p:sp>
      <p:sp>
        <p:nvSpPr>
          <p:cNvPr id="14" name="Espace réservé du contenu 2"/>
          <p:cNvSpPr txBox="1">
            <a:spLocks/>
          </p:cNvSpPr>
          <p:nvPr/>
        </p:nvSpPr>
        <p:spPr>
          <a:xfrm>
            <a:off x="737355" y="1949155"/>
            <a:ext cx="11040021" cy="79181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Géré par la société </a:t>
            </a:r>
            <a:r>
              <a:rPr lang="fr-FR" sz="2400" dirty="0" err="1"/>
              <a:t>AlTERREnative</a:t>
            </a:r>
            <a:r>
              <a:rPr lang="fr-FR" sz="2400" dirty="0"/>
              <a:t> qui privilégie les produits bio et circuits courts</a:t>
            </a:r>
          </a:p>
        </p:txBody>
      </p:sp>
      <p:sp>
        <p:nvSpPr>
          <p:cNvPr id="15" name="Espace réservé du contenu 2"/>
          <p:cNvSpPr txBox="1">
            <a:spLocks/>
          </p:cNvSpPr>
          <p:nvPr/>
        </p:nvSpPr>
        <p:spPr>
          <a:xfrm>
            <a:off x="737355" y="5249433"/>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Menus sur le site internet</a:t>
            </a:r>
          </a:p>
        </p:txBody>
      </p:sp>
    </p:spTree>
    <p:extLst>
      <p:ext uri="{BB962C8B-B14F-4D97-AF65-F5344CB8AC3E}">
        <p14:creationId xmlns:p14="http://schemas.microsoft.com/office/powerpoint/2010/main" val="17827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4" grpId="0" build="p"/>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0084" y="319381"/>
            <a:ext cx="10058400" cy="1371600"/>
          </a:xfrm>
        </p:spPr>
        <p:txBody>
          <a:bodyPr>
            <a:normAutofit/>
          </a:bodyPr>
          <a:lstStyle/>
          <a:p>
            <a:pPr algn="ctr"/>
            <a:r>
              <a:rPr lang="fr-FR"/>
              <a:t>Ouverture de l’établissement</a:t>
            </a:r>
          </a:p>
        </p:txBody>
      </p:sp>
      <p:sp>
        <p:nvSpPr>
          <p:cNvPr id="8" name="Espace réservé du contenu 2"/>
          <p:cNvSpPr txBox="1">
            <a:spLocks/>
          </p:cNvSpPr>
          <p:nvPr/>
        </p:nvSpPr>
        <p:spPr>
          <a:xfrm>
            <a:off x="728307" y="1741916"/>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Pendant la période scolaire : 7h30 – 18h30</a:t>
            </a:r>
          </a:p>
        </p:txBody>
      </p:sp>
      <p:sp>
        <p:nvSpPr>
          <p:cNvPr id="4" name="Espace réservé du contenu 2"/>
          <p:cNvSpPr txBox="1">
            <a:spLocks/>
          </p:cNvSpPr>
          <p:nvPr/>
        </p:nvSpPr>
        <p:spPr>
          <a:xfrm>
            <a:off x="728308" y="3861078"/>
            <a:ext cx="11221953" cy="126796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Ouverture et accueil téléphonique pendant les vacances scolaires  :</a:t>
            </a:r>
          </a:p>
          <a:p>
            <a:pPr marL="0" indent="0" algn="ctr">
              <a:buNone/>
            </a:pPr>
            <a:r>
              <a:rPr lang="fr-FR" sz="2400"/>
              <a:t>8h30-12h30 puis 13h30-16h30</a:t>
            </a:r>
          </a:p>
        </p:txBody>
      </p:sp>
      <p:sp>
        <p:nvSpPr>
          <p:cNvPr id="6" name="Espace réservé du contenu 2"/>
          <p:cNvSpPr txBox="1">
            <a:spLocks/>
          </p:cNvSpPr>
          <p:nvPr/>
        </p:nvSpPr>
        <p:spPr>
          <a:xfrm>
            <a:off x="728307" y="5079529"/>
            <a:ext cx="10691650" cy="77926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Fermeture de l’établissement :</a:t>
            </a:r>
          </a:p>
          <a:p>
            <a:pPr marL="274320" lvl="1" indent="0" algn="ctr">
              <a:buNone/>
            </a:pPr>
            <a:r>
              <a:rPr lang="fr-FR" sz="2400"/>
              <a:t>Vacances de Noël </a:t>
            </a:r>
          </a:p>
          <a:p>
            <a:pPr marL="274320" lvl="1" indent="0" algn="ctr">
              <a:buNone/>
            </a:pPr>
            <a:r>
              <a:rPr lang="fr-FR" sz="2400"/>
              <a:t>Eté : de mi-juillet à mi-août</a:t>
            </a:r>
          </a:p>
        </p:txBody>
      </p:sp>
      <p:sp>
        <p:nvSpPr>
          <p:cNvPr id="11" name="Espace réservé du contenu 2"/>
          <p:cNvSpPr txBox="1">
            <a:spLocks/>
          </p:cNvSpPr>
          <p:nvPr/>
        </p:nvSpPr>
        <p:spPr>
          <a:xfrm>
            <a:off x="728307" y="2445365"/>
            <a:ext cx="10812052" cy="107559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Accueil téléphonique &amp; administratif pendant la période scolaire :           </a:t>
            </a:r>
          </a:p>
          <a:p>
            <a:pPr marL="0" indent="0" algn="ctr">
              <a:buNone/>
            </a:pPr>
            <a:r>
              <a:rPr lang="fr-FR" sz="2400"/>
              <a:t>7h45-12h puis 13h30-17h30 (16h30 le mercredi)</a:t>
            </a:r>
          </a:p>
        </p:txBody>
      </p:sp>
    </p:spTree>
    <p:extLst>
      <p:ext uri="{BB962C8B-B14F-4D97-AF65-F5344CB8AC3E}">
        <p14:creationId xmlns:p14="http://schemas.microsoft.com/office/powerpoint/2010/main" val="3251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build="p"/>
      <p:bldP spid="6"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0084" y="319381"/>
            <a:ext cx="10058400" cy="1371600"/>
          </a:xfrm>
        </p:spPr>
        <p:txBody>
          <a:bodyPr>
            <a:normAutofit/>
          </a:bodyPr>
          <a:lstStyle/>
          <a:p>
            <a:pPr algn="ctr"/>
            <a:r>
              <a:rPr lang="fr-FR" dirty="0"/>
              <a:t>Horaires d’accueil collège</a:t>
            </a:r>
          </a:p>
        </p:txBody>
      </p:sp>
      <p:sp>
        <p:nvSpPr>
          <p:cNvPr id="8" name="Espace réservé du contenu 2"/>
          <p:cNvSpPr txBox="1">
            <a:spLocks/>
          </p:cNvSpPr>
          <p:nvPr/>
        </p:nvSpPr>
        <p:spPr>
          <a:xfrm>
            <a:off x="728307" y="1527261"/>
            <a:ext cx="9906003" cy="60157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Pour un début de cours à 8h : 7h30 – 7h55</a:t>
            </a:r>
          </a:p>
        </p:txBody>
      </p:sp>
      <p:sp>
        <p:nvSpPr>
          <p:cNvPr id="4" name="Espace réservé du contenu 2"/>
          <p:cNvSpPr txBox="1">
            <a:spLocks/>
          </p:cNvSpPr>
          <p:nvPr/>
        </p:nvSpPr>
        <p:spPr>
          <a:xfrm>
            <a:off x="728307" y="3192798"/>
            <a:ext cx="11221953" cy="739798"/>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Pour tous les autres cours 15 mn (au portail) avant le début du cours</a:t>
            </a:r>
          </a:p>
        </p:txBody>
      </p:sp>
      <p:sp>
        <p:nvSpPr>
          <p:cNvPr id="6" name="Espace réservé du contenu 2"/>
          <p:cNvSpPr txBox="1">
            <a:spLocks/>
          </p:cNvSpPr>
          <p:nvPr/>
        </p:nvSpPr>
        <p:spPr>
          <a:xfrm>
            <a:off x="728307" y="3914871"/>
            <a:ext cx="10691650" cy="77926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Externes qui mangent à l’extérieur : arrivée possible à partir de 13h30</a:t>
            </a:r>
          </a:p>
        </p:txBody>
      </p:sp>
      <p:sp>
        <p:nvSpPr>
          <p:cNvPr id="11" name="Espace réservé du contenu 2"/>
          <p:cNvSpPr txBox="1">
            <a:spLocks/>
          </p:cNvSpPr>
          <p:nvPr/>
        </p:nvSpPr>
        <p:spPr>
          <a:xfrm>
            <a:off x="728307" y="2117202"/>
            <a:ext cx="10812052" cy="107559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dirty="0"/>
              <a:t>Pour un début de cours à 8h55 : </a:t>
            </a:r>
          </a:p>
          <a:p>
            <a:pPr marL="0" indent="0">
              <a:buNone/>
            </a:pPr>
            <a:r>
              <a:rPr lang="fr-FR" sz="2400" dirty="0"/>
              <a:t>       Accueil (au portail) possible à partir de 8h20 ou 8h40</a:t>
            </a:r>
          </a:p>
        </p:txBody>
      </p:sp>
      <p:sp>
        <p:nvSpPr>
          <p:cNvPr id="7" name="Espace réservé du contenu 2"/>
          <p:cNvSpPr txBox="1">
            <a:spLocks/>
          </p:cNvSpPr>
          <p:nvPr/>
        </p:nvSpPr>
        <p:spPr>
          <a:xfrm>
            <a:off x="728307" y="4654669"/>
            <a:ext cx="10691650" cy="171725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r>
              <a:rPr lang="fr-FR" sz="2400"/>
              <a:t>Entrée des parents dans l’établissement :</a:t>
            </a:r>
          </a:p>
          <a:p>
            <a:pPr lvl="2"/>
            <a:r>
              <a:rPr lang="fr-FR" sz="2000"/>
              <a:t>Sur rendez-vous,</a:t>
            </a:r>
          </a:p>
          <a:p>
            <a:pPr marL="548640" lvl="2" indent="0">
              <a:buNone/>
            </a:pPr>
            <a:r>
              <a:rPr lang="fr-FR" sz="2000"/>
              <a:t>Ou</a:t>
            </a:r>
          </a:p>
          <a:p>
            <a:pPr lvl="2"/>
            <a:r>
              <a:rPr lang="fr-FR" sz="2000"/>
              <a:t>Pour se rendre à l’accueil (restauration, transports, certificats,…)</a:t>
            </a:r>
          </a:p>
          <a:p>
            <a:pPr lvl="2"/>
            <a:endParaRPr lang="fr-FR" sz="2000"/>
          </a:p>
        </p:txBody>
      </p:sp>
    </p:spTree>
    <p:extLst>
      <p:ext uri="{BB962C8B-B14F-4D97-AF65-F5344CB8AC3E}">
        <p14:creationId xmlns:p14="http://schemas.microsoft.com/office/powerpoint/2010/main" val="31978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build="p"/>
      <p:bldP spid="6" grpId="0" build="p"/>
      <p:bldP spid="11" grpId="0" build="p"/>
      <p:bldP spid="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ultureName xmlns="cf5b0219-2a11-40db-873f-0c8b69826965" xsi:nil="true"/>
    <Owner xmlns="cf5b0219-2a11-40db-873f-0c8b69826965">
      <UserInfo>
        <DisplayName/>
        <AccountId xsi:nil="true"/>
        <AccountType/>
      </UserInfo>
    </Owner>
    <Students xmlns="cf5b0219-2a11-40db-873f-0c8b69826965">
      <UserInfo>
        <DisplayName/>
        <AccountId xsi:nil="true"/>
        <AccountType/>
      </UserInfo>
    </Students>
    <LMS_Mappings xmlns="cf5b0219-2a11-40db-873f-0c8b69826965" xsi:nil="true"/>
    <NotebookType xmlns="cf5b0219-2a11-40db-873f-0c8b69826965" xsi:nil="true"/>
    <Has_Teacher_Only_SectionGroup xmlns="cf5b0219-2a11-40db-873f-0c8b69826965" xsi:nil="true"/>
    <DefaultSectionNames xmlns="cf5b0219-2a11-40db-873f-0c8b69826965" xsi:nil="true"/>
    <Is_Collaboration_Space_Locked xmlns="cf5b0219-2a11-40db-873f-0c8b69826965" xsi:nil="true"/>
    <AppVersion xmlns="cf5b0219-2a11-40db-873f-0c8b69826965" xsi:nil="true"/>
    <IsNotebookLocked xmlns="cf5b0219-2a11-40db-873f-0c8b69826965" xsi:nil="true"/>
    <Distribution_Groups xmlns="cf5b0219-2a11-40db-873f-0c8b69826965" xsi:nil="true"/>
    <Templates xmlns="cf5b0219-2a11-40db-873f-0c8b69826965" xsi:nil="true"/>
    <TeamsChannelId xmlns="cf5b0219-2a11-40db-873f-0c8b69826965" xsi:nil="true"/>
    <Invited_Teachers xmlns="cf5b0219-2a11-40db-873f-0c8b69826965" xsi:nil="true"/>
    <Math_Settings xmlns="cf5b0219-2a11-40db-873f-0c8b69826965" xsi:nil="true"/>
    <Self_Registration_Enabled xmlns="cf5b0219-2a11-40db-873f-0c8b69826965" xsi:nil="true"/>
    <Invited_Students xmlns="cf5b0219-2a11-40db-873f-0c8b69826965" xsi:nil="true"/>
    <FolderType xmlns="cf5b0219-2a11-40db-873f-0c8b69826965" xsi:nil="true"/>
    <Teachers xmlns="cf5b0219-2a11-40db-873f-0c8b69826965">
      <UserInfo>
        <DisplayName/>
        <AccountId xsi:nil="true"/>
        <AccountType/>
      </UserInfo>
    </Teachers>
    <Student_Groups xmlns="cf5b0219-2a11-40db-873f-0c8b69826965">
      <UserInfo>
        <DisplayName/>
        <AccountId xsi:nil="true"/>
        <AccountType/>
      </UserInfo>
    </Student_Groups>
    <_activity xmlns="cf5b0219-2a11-40db-873f-0c8b6982696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29119B4DBEFF4DB3FC5A176F80AB62" ma:contentTypeVersion="36" ma:contentTypeDescription="Crée un document." ma:contentTypeScope="" ma:versionID="8db03f5581d3bcdb9bdbded77d02d16b">
  <xsd:schema xmlns:xsd="http://www.w3.org/2001/XMLSchema" xmlns:xs="http://www.w3.org/2001/XMLSchema" xmlns:p="http://schemas.microsoft.com/office/2006/metadata/properties" xmlns:ns3="cf5b0219-2a11-40db-873f-0c8b69826965" xmlns:ns4="618da5ad-7d01-4266-b4af-4813c1a9de0f" targetNamespace="http://schemas.microsoft.com/office/2006/metadata/properties" ma:root="true" ma:fieldsID="9211c1aad92e599eec2a23b5fe5fa829" ns3:_="" ns4:_="">
    <xsd:import namespace="cf5b0219-2a11-40db-873f-0c8b69826965"/>
    <xsd:import namespace="618da5ad-7d01-4266-b4af-4813c1a9de0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5b0219-2a11-40db-873f-0c8b698269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element name="MediaLengthInSeconds" ma:index="41" nillable="true" ma:displayName="Length (seconds)" ma:internalName="MediaLengthInSeconds" ma:readOnly="true">
      <xsd:simpleType>
        <xsd:restriction base="dms:Unknown"/>
      </xsd:simpleType>
    </xsd:element>
    <xsd:element name="_activity" ma:index="42" nillable="true" ma:displayName="_activity" ma:hidden="true" ma:internalName="_activity">
      <xsd:simpleType>
        <xsd:restriction base="dms:Note"/>
      </xsd:simple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8da5ad-7d01-4266-b4af-4813c1a9de0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SharingHintHash" ma:index="18"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ABCD69-41E7-4C7E-9EA2-660F54E29DCC}">
  <ds:schemaRefs>
    <ds:schemaRef ds:uri="http://schemas.microsoft.com/sharepoint/v3/contenttype/forms"/>
  </ds:schemaRefs>
</ds:datastoreItem>
</file>

<file path=customXml/itemProps2.xml><?xml version="1.0" encoding="utf-8"?>
<ds:datastoreItem xmlns:ds="http://schemas.openxmlformats.org/officeDocument/2006/customXml" ds:itemID="{B4418541-0241-465E-929F-53C927C8BDFE}">
  <ds:schemaRefs>
    <ds:schemaRef ds:uri="http://schemas.microsoft.com/office/2006/documentManagement/types"/>
    <ds:schemaRef ds:uri="618da5ad-7d01-4266-b4af-4813c1a9de0f"/>
    <ds:schemaRef ds:uri="http://purl.org/dc/elements/1.1/"/>
    <ds:schemaRef ds:uri="http://schemas.microsoft.com/office/2006/metadata/properties"/>
    <ds:schemaRef ds:uri="cf5b0219-2a11-40db-873f-0c8b69826965"/>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30BB820-ACEF-458C-ADCA-0DD07B080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5b0219-2a11-40db-873f-0c8b69826965"/>
    <ds:schemaRef ds:uri="618da5ad-7d01-4266-b4af-4813c1a9de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2638</TotalTime>
  <Words>2180</Words>
  <Application>Microsoft Office PowerPoint</Application>
  <PresentationFormat>Grand écran</PresentationFormat>
  <Paragraphs>267</Paragraphs>
  <Slides>46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Calibri</vt:lpstr>
      <vt:lpstr>Century Gothic</vt:lpstr>
      <vt:lpstr>Times New Roman</vt:lpstr>
      <vt:lpstr>Wingdings</vt:lpstr>
      <vt:lpstr>Savon</vt:lpstr>
      <vt:lpstr>Accueil des parents d’eleves DE 3èmes   </vt:lpstr>
      <vt:lpstr>BIENVENUE  &amp; BONNE RENTREE</vt:lpstr>
      <vt:lpstr>Quelques mots pour me présenter...</vt:lpstr>
      <vt:lpstr>Ensemble scolaire Notre-Dame Ozanam Ecole – Collège – Lycée – BTS - Centre de Formation</vt:lpstr>
      <vt:lpstr>OGEC Notre-Dame Ozanam</vt:lpstr>
      <vt:lpstr>Le contrat de scolarisation</vt:lpstr>
      <vt:lpstr>La restauration</vt:lpstr>
      <vt:lpstr>Ouverture de l’établissement</vt:lpstr>
      <vt:lpstr>Horaires d’accueil collège</vt:lpstr>
      <vt:lpstr>Organisation du collège </vt:lpstr>
      <vt:lpstr>Structure du collège</vt:lpstr>
      <vt:lpstr>Présentation          de la vie scolaire</vt:lpstr>
      <vt:lpstr>L’Equipe de VIE SCOLAIRE</vt:lpstr>
      <vt:lpstr>L’Equipe de VIE SCOLAIRE</vt:lpstr>
      <vt:lpstr>L’Equipe de VIE SCOLAIRE</vt:lpstr>
      <vt:lpstr>L’Equipe de VIE SCOLAIRE</vt:lpstr>
      <vt:lpstr>L’Equipe de VIE SCOLAIRE</vt:lpstr>
      <vt:lpstr>L’Equipe de VIE SCOLAIRE</vt:lpstr>
      <vt:lpstr>L’Equipe de VIE SCOLAIRE</vt:lpstr>
      <vt:lpstr>Fonctionnement de la vie scolaire</vt:lpstr>
      <vt:lpstr>CARNET DE LIAISON</vt:lpstr>
      <vt:lpstr>FICHE ENTREE SORTIE</vt:lpstr>
      <vt:lpstr>ABSENCE DE PROFESSEURS</vt:lpstr>
      <vt:lpstr>CARTE DE COLLEGIEN</vt:lpstr>
      <vt:lpstr>ÉCOLE DIRECTE</vt:lpstr>
      <vt:lpstr>Présentation PowerPoint</vt:lpstr>
      <vt:lpstr>CASIERS</vt:lpstr>
      <vt:lpstr>REGLEMENT INTERIEUR</vt:lpstr>
      <vt:lpstr>Coordonnées de la référente des 3èmes</vt:lpstr>
      <vt:lpstr>LA CLASSE DE 3ème </vt:lpstr>
      <vt:lpstr>Les orientations du projet éducatif</vt:lpstr>
      <vt:lpstr>Être bien dans son collège</vt:lpstr>
      <vt:lpstr>LA CLASSE DE 3ème </vt:lpstr>
      <vt:lpstr>LA CLASSE DE 3ème </vt:lpstr>
      <vt:lpstr>CALENDRIER DE L’ANNEE</vt:lpstr>
      <vt:lpstr>CALENDRIER DE L’ANNEE</vt:lpstr>
      <vt:lpstr>LE PROJET PASTORAL</vt:lpstr>
      <vt:lpstr>Projet Pastoral de l’Etablissement</vt:lpstr>
      <vt:lpstr>L’Animation PASTORALE EN 3ème </vt:lpstr>
      <vt:lpstr>La pastorale au collège</vt:lpstr>
      <vt:lpstr>L’APEL Association des parents d’eleves</vt:lpstr>
      <vt:lpstr>L’APEL</vt:lpstr>
      <vt:lpstr>PARENTS CORRESPONDANTS</vt:lpstr>
      <vt:lpstr>Mme DELAUTEL  Chargé de Mission Orientation</vt:lpstr>
      <vt:lpstr>PRESENTATION DES PROFESSEURS PRINCIPAUX</vt:lpstr>
      <vt:lpstr>MERCI DE VOTRE ATTENTION  BONNE RENTREE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ASSEMBLEE GENERALE notre-daME OZANAM</dc:title>
  <dc:creator>Veronique CHASSILIAN</dc:creator>
  <cp:lastModifiedBy>Fréderic Defaye</cp:lastModifiedBy>
  <cp:revision>39</cp:revision>
  <cp:lastPrinted>2021-09-02T08:48:11Z</cp:lastPrinted>
  <dcterms:created xsi:type="dcterms:W3CDTF">2019-07-03T17:45:31Z</dcterms:created>
  <dcterms:modified xsi:type="dcterms:W3CDTF">2023-09-08T14:05:31Z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0x010100A029119B4DBEFF4DB3FC5A176F80AB62</vt:lpwstr>
  </property>
</Properties>
</file>