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3" r:id="rId3"/>
    <p:sldId id="258" r:id="rId4"/>
    <p:sldId id="260" r:id="rId5"/>
    <p:sldId id="257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73" r:id="rId14"/>
    <p:sldId id="272" r:id="rId15"/>
    <p:sldId id="271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320"/>
    <a:srgbClr val="C42A26"/>
    <a:srgbClr val="8D1E1B"/>
    <a:srgbClr val="820041"/>
    <a:srgbClr val="CC0066"/>
    <a:srgbClr val="B05408"/>
    <a:srgbClr val="993300"/>
    <a:srgbClr val="BE28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E6ED8-3160-490E-9576-D156C95F098F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E831A-E42C-49B1-B724-66418FC40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6D445-52FA-46A4-A06C-30F20F3DFA6D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2A534-0815-47DC-8682-88CCDCD56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543E1-EFA0-47DA-99A3-BD8EECEF10E2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3191C-D9A8-46E8-932C-B93685B1E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AF9BF-2383-4A93-939D-B559780EA3EE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5CDCA-5078-4ACC-8A05-28AE6BA022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15939-DF09-40B2-BCE0-A7EAF4E277F9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9F353-031E-47F9-BC4A-9A8200D9A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E828A-F9D3-48C8-BDFB-2264392665B1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D6686-5020-403B-8D47-5FFF14C72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E5760-ECE1-4EB7-80FA-8197F5F6A7A4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7ECB7-1927-4622-8BD3-04A839588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00141-82CE-4CFF-BA92-68A5A50FAA19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9AADA-93AC-4F9D-A976-FAF408369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BBC50-75BE-4ADF-B776-A2E9BFB90370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7250E-6FD9-4C7D-B57C-D10272225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66B8-20CD-453C-93BD-2F068FE68340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FEE1A-6EBB-4519-BE27-549DDC941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2F1E9-69D9-4509-93B0-B0DF185F1308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56AB-978D-4AD9-A8AD-0E7B6E4DF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814CDE-496C-4FBF-8C8C-7F0C247C6AB2}" type="datetimeFigureOut">
              <a:rPr lang="ru-RU"/>
              <a:pPr>
                <a:defRPr/>
              </a:pPr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DA48D6-D8E1-40CC-9E88-2D7AA1943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63888" y="1052736"/>
            <a:ext cx="5184576" cy="2808312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31750" contourW="12700">
              <a:bevelT w="63500" h="571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n w="11430"/>
                <a:solidFill>
                  <a:srgbClr val="C42A2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kazkaForSerge" pitchFamily="18" charset="0"/>
              </a:rPr>
              <a:t>Картотека логопедических игр</a:t>
            </a:r>
            <a:endParaRPr lang="ru-RU" sz="5400" b="1" dirty="0">
              <a:ln w="11430"/>
              <a:solidFill>
                <a:srgbClr val="C42A2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kazkaForSerge" pitchFamily="18" charset="0"/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538" y="5589588"/>
            <a:ext cx="4321175" cy="86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3100" dirty="0" smtClean="0">
                <a:solidFill>
                  <a:schemeClr val="tx1"/>
                </a:solidFill>
                <a:latin typeface="Arial" charset="0"/>
              </a:rPr>
              <a:t>Егорова </a:t>
            </a:r>
            <a:r>
              <a:rPr lang="ru-RU" sz="3100" smtClean="0">
                <a:solidFill>
                  <a:schemeClr val="tx1"/>
                </a:solidFill>
                <a:latin typeface="Arial" charset="0"/>
              </a:rPr>
              <a:t>Евгения Николаевна </a:t>
            </a:r>
            <a:endParaRPr lang="ru-RU" sz="3100" dirty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714375" y="571500"/>
            <a:ext cx="7786688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endParaRPr lang="ru-RU" sz="1600" b="1" i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«Назови дом, в которой 1, 2, 3, 4, 5…. этажей».</a:t>
            </a:r>
          </a:p>
          <a:p>
            <a:r>
              <a:rPr lang="ru-RU" sz="1400" i="1">
                <a:latin typeface="Times New Roman" pitchFamily="18" charset="0"/>
              </a:rPr>
              <a:t>Образование сложных прилагательных. Можно назвать начало слова, а ребенок продолжает и называет слово целиком.</a:t>
            </a:r>
            <a:endParaRPr lang="ru-RU" sz="1400">
              <a:latin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одним этажом – какой? - одноэтажный дом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двумя этажами - какой? - двухэтажный дом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тремя этажами – какой? - трехэтажный дом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четырьмя этажами – какой? - четырехэтажный дом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пятью этажами – какой? - пятиэтажный дом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 6,7,8,9,10 этажами – какой?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со многими этажами – какой? – многоэтажный дом.</a:t>
            </a:r>
            <a:endParaRPr lang="ru-RU" sz="14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ru-RU" sz="14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14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«Какой, какое, какая? »</a:t>
            </a:r>
            <a:endParaRPr lang="ru-RU" sz="1600" i="1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ru-RU" sz="1400" i="1">
                <a:latin typeface="Times New Roman" pitchFamily="18" charset="0"/>
              </a:rPr>
              <a:t>Словообразование прилагательных от существительных. Можно использовать игру с мячом или любым другим предметом (назови и передай соседу предмет) .</a:t>
            </a:r>
            <a:endParaRPr lang="ru-RU" sz="1400"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Город – парк (какой) городской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Улица – проезд (какой) уличный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Вокзал – площадь (какая) вокзальная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Река – трамвайчик (какой) речной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Библиотека – книга (какая) библиотечная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Парк - переулок (какой) парковый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Бульвар – кольцо (какое?) бульварное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Музей - экспонат (какой) музейный.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>
          <a:xfrm>
            <a:off x="428625" y="642938"/>
            <a:ext cx="8215313" cy="5500687"/>
          </a:xfrm>
        </p:spPr>
        <p:txBody>
          <a:bodyPr/>
          <a:lstStyle/>
          <a:p>
            <a:pPr algn="ctr">
              <a:buFont typeface="Wingdings" pitchFamily="2" charset="2"/>
              <a:buChar char="q"/>
            </a:pPr>
            <a:r>
              <a:rPr lang="ru-RU" sz="1600" b="1" i="1" smtClean="0">
                <a:solidFill>
                  <a:srgbClr val="FF0000"/>
                </a:solidFill>
              </a:rPr>
              <a:t>Придумай название улицы».</a:t>
            </a:r>
          </a:p>
          <a:p>
            <a:pPr>
              <a:buFont typeface="Arial" charset="0"/>
              <a:buNone/>
            </a:pPr>
            <a:r>
              <a:rPr lang="ru-RU" sz="1400" i="1" smtClean="0"/>
              <a:t>Образование прилагательных от существительных. Можно предложить придумать самим и назвать производное слово.</a:t>
            </a:r>
            <a:endParaRPr lang="ru-RU" sz="1400" smtClean="0"/>
          </a:p>
          <a:p>
            <a:pPr algn="just">
              <a:buFont typeface="Arial" charset="0"/>
              <a:buNone/>
            </a:pPr>
            <a:r>
              <a:rPr lang="ru-RU" sz="1400" smtClean="0"/>
              <a:t>В нашем городе много улиц. Все они широкие, красивые, но ещё не имеют названий. Давай придумаем этим улицам такие названия, чтобы жители города их сразу же запомнили и никогда не путали.</a:t>
            </a:r>
          </a:p>
          <a:p>
            <a:pPr>
              <a:buFont typeface="Arial" charset="0"/>
              <a:buNone/>
            </a:pPr>
            <a:endParaRPr lang="ru-RU" sz="1400" smtClean="0"/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стоит завод. Назовем ее (Заводская)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много цветов. Назовем ее (Цветочная)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есть фонтан. Назовем ее (Фонтанная)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много кедров. Назовем ее (Кедровая)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много берез. Назовем ее (Березовая)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много садов. Назовем ее (Садовая)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находится аптека. Назовем ее (Аптечная)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находится библиотека. Назовем ее (Библиотечная)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находится больница. Назовем ее (Больничная) 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 smtClean="0"/>
              <a:t>На этой улице находится театр. Назовем ее (Театральная) .</a:t>
            </a:r>
          </a:p>
          <a:p>
            <a:pPr algn="ctr">
              <a:buFont typeface="Arial" charset="0"/>
              <a:buNone/>
            </a:pPr>
            <a:endParaRPr lang="ru-RU" sz="1400" smtClean="0"/>
          </a:p>
          <a:p>
            <a:pPr algn="ctr">
              <a:buFont typeface="Arial" charset="0"/>
              <a:buNone/>
            </a:pPr>
            <a:r>
              <a:rPr lang="ru-RU" sz="1400" smtClean="0"/>
              <a:t>Придумай ещё несколько названий улиц сам.</a:t>
            </a:r>
          </a:p>
          <a:p>
            <a:pPr algn="ctr">
              <a:buFont typeface="Arial" charset="0"/>
              <a:buNone/>
            </a:pPr>
            <a:endParaRPr lang="ru-RU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28604"/>
            <a:ext cx="8496944" cy="5715040"/>
          </a:xfrm>
        </p:spPr>
        <p:txBody>
          <a:bodyPr numCol="4"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 smtClean="0">
                <a:solidFill>
                  <a:srgbClr val="FF0000"/>
                </a:solidFill>
              </a:rPr>
              <a:t>«Кто кем (чем) будет?»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  Яйцо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  Мальчик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 Семечко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 Гусеница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 Цыпленок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Желудь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Икринка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Мука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Железо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Кирпич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Ткань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Ученик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Девочка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Почка,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Щенок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Шерсть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Теленок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Птенец,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Ягненок.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b="1" i="1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b="1" i="1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 smtClean="0">
                <a:solidFill>
                  <a:srgbClr val="FF0000"/>
                </a:solidFill>
              </a:rPr>
              <a:t>«Кто кем (чем) был?»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Цыпленок - яйцом;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Лошадь - жеребенком;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Корова- теленком;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Дуб -желудем;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Рыба -икринкой;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Яблоня - семечком;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Лягушка -головастиком;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Бабочка - гусеницей;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Хлеб -мукой;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Птица -птенцом;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Овца -ягненком;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Шкаф -доской;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Велосипед -железом;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Рубашка -тканью;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Ботинки -кожей;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Дом -кирпичом;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Мастер -ученик;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Листок -почкой;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500" dirty="0" smtClean="0"/>
              <a:t>Собака –щенком.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323850" y="428625"/>
            <a:ext cx="8496300" cy="5715000"/>
          </a:xfrm>
        </p:spPr>
        <p:txBody>
          <a:bodyPr/>
          <a:lstStyle/>
          <a:p>
            <a:pPr algn="ctr">
              <a:buFont typeface="Wingdings" pitchFamily="2" charset="2"/>
              <a:buChar char="q"/>
            </a:pPr>
            <a:r>
              <a:rPr lang="ru-RU" sz="1600" b="1" i="1" smtClean="0">
                <a:solidFill>
                  <a:srgbClr val="FF0000"/>
                </a:solidFill>
              </a:rPr>
              <a:t>«Слово заблудилось» </a:t>
            </a:r>
          </a:p>
          <a:p>
            <a:pPr>
              <a:buFont typeface="Arial" charset="0"/>
              <a:buNone/>
            </a:pPr>
            <a:r>
              <a:rPr lang="ru-RU" sz="1400" smtClean="0"/>
              <a:t>Ведущий произносит рифмованные и нерифмованные фразы, в которых используется </a:t>
            </a:r>
            <a:r>
              <a:rPr lang="ru-RU" sz="1400" u="sng" smtClean="0"/>
              <a:t>неподходящие</a:t>
            </a:r>
            <a:r>
              <a:rPr lang="ru-RU" sz="1400" smtClean="0"/>
              <a:t> по смыслу слова. Дети слушают внимательно и подсказывают нужное слово.</a:t>
            </a:r>
          </a:p>
          <a:p>
            <a:pPr algn="ctr">
              <a:buFont typeface="Arial" charset="0"/>
              <a:buNone/>
            </a:pPr>
            <a:endParaRPr lang="ru-RU" sz="1400" smtClean="0"/>
          </a:p>
          <a:p>
            <a:pPr algn="ctr">
              <a:buFont typeface="Arial" charset="0"/>
              <a:buNone/>
            </a:pPr>
            <a:r>
              <a:rPr lang="ru-RU" sz="1400" smtClean="0"/>
              <a:t>  На полу из плошки молоко пьет   </a:t>
            </a:r>
            <a:r>
              <a:rPr lang="ru-RU" sz="1400" u="sng" smtClean="0"/>
              <a:t>ложка</a:t>
            </a:r>
            <a:r>
              <a:rPr lang="ru-RU" sz="1400" smtClean="0"/>
              <a:t> (кошка),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На полянке у дубочка собрала  </a:t>
            </a:r>
            <a:r>
              <a:rPr lang="ru-RU" sz="1400" u="sng" smtClean="0"/>
              <a:t>кусочки</a:t>
            </a:r>
            <a:r>
              <a:rPr lang="ru-RU" sz="1400" smtClean="0"/>
              <a:t> дочка (грибочки).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Вкусная сварилась </a:t>
            </a:r>
            <a:r>
              <a:rPr lang="ru-RU" sz="1400" u="sng" smtClean="0"/>
              <a:t>Маша.</a:t>
            </a:r>
            <a:r>
              <a:rPr lang="ru-RU" sz="1400" smtClean="0"/>
              <a:t>  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Где большая  </a:t>
            </a:r>
            <a:r>
              <a:rPr lang="ru-RU" sz="1400" u="sng" smtClean="0"/>
              <a:t>жрошка</a:t>
            </a:r>
            <a:r>
              <a:rPr lang="ru-RU" sz="1400" smtClean="0"/>
              <a:t> наша. (каша, ложка).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На дворе большой мороз, отморозить можно </a:t>
            </a:r>
            <a:r>
              <a:rPr lang="ru-RU" sz="1400" u="sng" smtClean="0"/>
              <a:t>хвост,</a:t>
            </a:r>
            <a:r>
              <a:rPr lang="ru-RU" sz="1400" smtClean="0"/>
              <a:t> (нос).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«Испеки мне </a:t>
            </a:r>
            <a:r>
              <a:rPr lang="ru-RU" sz="1400" u="sng" smtClean="0"/>
              <a:t>утюжок!»</a:t>
            </a:r>
            <a:r>
              <a:rPr lang="ru-RU" sz="1400" smtClean="0"/>
              <a:t> - просит бабушку  </a:t>
            </a:r>
            <a:r>
              <a:rPr lang="ru-RU" sz="1400" u="sng" smtClean="0"/>
              <a:t>крючок,</a:t>
            </a:r>
            <a:r>
              <a:rPr lang="ru-RU" sz="1400" smtClean="0"/>
              <a:t> (пирожок. внучок) 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Куклу выронив из рук, Маша мчится к маме: Там ползет зеленый</a:t>
            </a:r>
            <a:r>
              <a:rPr lang="ru-RU" sz="1400" u="sng" smtClean="0"/>
              <a:t> лук </a:t>
            </a:r>
            <a:r>
              <a:rPr lang="ru-RU" sz="1400" smtClean="0"/>
              <a:t>(жук) с длинными усами.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Врач напомнил дяде Мите: «Не забудьте об одном: Обязательно примите десять </a:t>
            </a:r>
            <a:r>
              <a:rPr lang="ru-RU" sz="1400" u="sng" smtClean="0"/>
              <a:t>цапель</a:t>
            </a:r>
            <a:r>
              <a:rPr lang="ru-RU" sz="1400" b="1" smtClean="0"/>
              <a:t> </a:t>
            </a:r>
            <a:r>
              <a:rPr lang="ru-RU" sz="1400" smtClean="0"/>
              <a:t>(капель) перед сном».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Жучка </a:t>
            </a:r>
            <a:r>
              <a:rPr lang="ru-RU" sz="1400" u="sng" smtClean="0"/>
              <a:t>будку</a:t>
            </a:r>
            <a:r>
              <a:rPr lang="ru-RU" sz="1400" b="1" smtClean="0"/>
              <a:t> </a:t>
            </a:r>
            <a:r>
              <a:rPr lang="ru-RU" sz="1400" smtClean="0"/>
              <a:t>(булку) не доела. Неохота, Надоело.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Забодал меня </a:t>
            </a:r>
            <a:r>
              <a:rPr lang="ru-RU" sz="1400" u="sng" smtClean="0"/>
              <a:t>котел</a:t>
            </a:r>
            <a:r>
              <a:rPr lang="ru-RU" sz="1400" smtClean="0"/>
              <a:t> (козел), на него я очень зол.</a:t>
            </a:r>
          </a:p>
          <a:p>
            <a:pPr algn="ctr">
              <a:buFont typeface="Arial" charset="0"/>
              <a:buNone/>
            </a:pPr>
            <a:endParaRPr lang="ru-RU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1"/>
          </p:nvPr>
        </p:nvSpPr>
        <p:spPr>
          <a:xfrm>
            <a:off x="323850" y="428625"/>
            <a:ext cx="8496300" cy="5715000"/>
          </a:xfrm>
        </p:spPr>
        <p:txBody>
          <a:bodyPr/>
          <a:lstStyle/>
          <a:p>
            <a:r>
              <a:rPr lang="ru-RU" sz="1400" b="1" smtClean="0"/>
              <a:t>«</a:t>
            </a:r>
            <a:r>
              <a:rPr lang="ru-RU" sz="1400" smtClean="0"/>
              <a:t>Назови одним словом». </a:t>
            </a:r>
          </a:p>
          <a:p>
            <a:r>
              <a:rPr lang="ru-RU" sz="1400" smtClean="0"/>
              <a:t>Перечисляем несколько предметов, просим сказать, что их объединяет,</a:t>
            </a:r>
          </a:p>
          <a:p>
            <a:r>
              <a:rPr lang="ru-RU" sz="1400" smtClean="0"/>
              <a:t>как их можно назвать одним словом:</a:t>
            </a:r>
          </a:p>
          <a:p>
            <a:r>
              <a:rPr lang="ru-RU" sz="1400" smtClean="0"/>
              <a:t>1.  суп, каша, гуляш, кисель;</a:t>
            </a:r>
          </a:p>
          <a:p>
            <a:r>
              <a:rPr lang="ru-RU" sz="1400" smtClean="0"/>
              <a:t>2.  лошадь, корова, овца, свинья;</a:t>
            </a:r>
          </a:p>
          <a:p>
            <a:r>
              <a:rPr lang="ru-RU" sz="1400" smtClean="0"/>
              <a:t>3.  курица, гусь, утка, индейка;</a:t>
            </a:r>
          </a:p>
          <a:p>
            <a:r>
              <a:rPr lang="ru-RU" sz="1400" smtClean="0"/>
              <a:t>4.  волк, лиса, медведь, заяц;</a:t>
            </a:r>
          </a:p>
          <a:p>
            <a:r>
              <a:rPr lang="ru-RU" sz="1400" smtClean="0"/>
              <a:t>5.  капуста, картофель, лук, свекла;</a:t>
            </a:r>
          </a:p>
          <a:p>
            <a:r>
              <a:rPr lang="ru-RU" sz="1400" smtClean="0"/>
              <a:t>6.  пальто, шарф, куртка, костюм;</a:t>
            </a:r>
          </a:p>
          <a:p>
            <a:r>
              <a:rPr lang="ru-RU" sz="1400" smtClean="0"/>
              <a:t>7.  туфли, сапоги, кроссовки, босоножки;</a:t>
            </a:r>
          </a:p>
          <a:p>
            <a:r>
              <a:rPr lang="ru-RU" sz="1400" smtClean="0"/>
              <a:t>8.  шапка, кепка, тюбетейка, берет;</a:t>
            </a:r>
          </a:p>
          <a:p>
            <a:r>
              <a:rPr lang="ru-RU" sz="1400" smtClean="0"/>
              <a:t>9.  липа, береза, ель, сосна;</a:t>
            </a:r>
          </a:p>
          <a:p>
            <a:r>
              <a:rPr lang="ru-RU" sz="1400" smtClean="0"/>
              <a:t>10.зеленый, синий, красный, желтый;</a:t>
            </a:r>
          </a:p>
          <a:p>
            <a:r>
              <a:rPr lang="ru-RU" sz="1400" smtClean="0"/>
              <a:t>11.шар, куб, ромб, квадрат;</a:t>
            </a:r>
          </a:p>
          <a:p>
            <a:r>
              <a:rPr lang="ru-RU" sz="1400" smtClean="0"/>
              <a:t>12.телевизор, утюг, пылесос, холодильник;</a:t>
            </a:r>
          </a:p>
          <a:p>
            <a:r>
              <a:rPr lang="ru-RU" sz="1400" smtClean="0"/>
              <a:t>13.автомобиль, трактор, трамвай, автобус;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48" y="1214422"/>
            <a:ext cx="8106124" cy="4929222"/>
          </a:xfrm>
        </p:spPr>
        <p:txBody>
          <a:bodyPr numCol="2"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Папа ушел на работу.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Поезд летит по небу.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Кошка хочет есть.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Человек вьет гнездо.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Почтальон принес письмо.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Зайчик пошел в школу.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Яблоко соленое.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 Бегемот залез на дерево.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Шапочка резиновая.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Дом пошел гулять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Туфли стеклянные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На березе выросли шишки.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Волк бродит по лесу.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Волк сидит на дереве.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В кастрюле варится чашка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Кошка варит кашу.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Папа ушел на работу.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                 Поезд летит по небу.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Человек вьет гнездо.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 Собака хочет есть.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 Почтальон принес письмо.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   Зайчик пошел в школу.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  Яблоко соленое.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     Бегемот залез на дерево.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    Шапочка резиновая.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     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8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8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Дом пошел гулять.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Туфли стеклянные.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На березе выросли шишки.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Волк бродит по лесу.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В кастрюле варится чашка.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Кошка гуляет по крыше.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Собака гуляет по крыше.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Лодка плывет по небу.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Девочка рисует домик.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Домик рисует девочку.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Ночью светит солнце.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Зимой идет снег.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Зимой гремит гром.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Рыба поет песни.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Корова жует траву.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Мальчик виляет хвостом.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Хвост бежит за собакой.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Кошка бежит за мышкой.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Петух играет на скрипке.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Ветер качает деревья.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 Деревья водят хоровод.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Писатели пишут книги.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  Строитель строит дом.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Шнурки идут за ботинками.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 Мама готовит обед.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/>
              <a:t> 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400" dirty="0" smtClean="0"/>
          </a:p>
        </p:txBody>
      </p:sp>
      <p:sp>
        <p:nvSpPr>
          <p:cNvPr id="27650" name="Прямоугольник 3"/>
          <p:cNvSpPr>
            <a:spLocks noChangeArrowheads="1"/>
          </p:cNvSpPr>
          <p:nvPr/>
        </p:nvSpPr>
        <p:spPr bwMode="auto">
          <a:xfrm>
            <a:off x="785813" y="428625"/>
            <a:ext cx="79295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«Бывает - не бывает»</a:t>
            </a:r>
          </a:p>
          <a:p>
            <a:r>
              <a:rPr lang="ru-RU" sz="1400">
                <a:latin typeface="Times New Roman" pitchFamily="18" charset="0"/>
              </a:rPr>
              <a:t>Ведущий называет какую-нибудь ситуацию и бросает ребенку мяч. Ребенок должен поймать мяч в том случае, если названная ситуация бывает, а если нет, то мяч ловить не нужно.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7" y="1142985"/>
            <a:ext cx="8143932" cy="5693866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стол, шкаф, ковер, кресло, диван;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пальто, шапка, шарф, сапоги, шляпа;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слива, яблоко, помидор, абрикос, груша;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волк, собака, рысь, лиса, заяц;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лошадь, корова, олень, баран, свинья;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роза, тюльпан, фасоль, василек, мак;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зима, апрель, весна, осень, лето.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стол, стул, кровать, чайник.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лошадь, собака, кошка, щука.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ёлка, береза, дуб, земляника.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огурец, репа, морковь, заяц,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блокнот, газета, тетрадь, портфель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огурец, арбуз, яблоко, мяч.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волк, лиса, медведь, кошка.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фиалка, ромашка, морковь, василек.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 кукла, машина, скакалка, книга.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  поезд, самолет, самокат, пароход.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воробей, орел, оса, ласточка.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  лыжи, коньки, лодка, санки.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  стул, молоток, рубанок, пила.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           снег, мороз, жара, лед.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автобус, трамвай, самолет, троллейбус. 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         река, лес, асфальт, поле.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пожарник, космонавт, балерина, милиционер.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парта, доска, учебник, ежик.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змея, улитка, бабочка, черепаха.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краски, кисти, чайник, полотно.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шляпа, крыша, дверь, окно.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молоко, чай, лимонад, хлеб.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нога, рука, голова, ботинок.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храбрый, злой, смелый, отважный.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яблоко, слива, огурец, груша.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молоко, творог, сметана, хлеб.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час, минута, лето, секунда.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ложка, тарелка, кастрюля, сумка.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платье, свитер, шапка, рубашка.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мыло, метла, зубная паста, шампунь.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сосна, береза, дуб, земляника.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грустный, печальный, унылый, глубокий;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храбрый, звонкий, смелый, отважный;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желтый, красный, сильный, зеленый;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слабый, ломкий, долгий, хрупкий;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глубокий, мелкий, высокий, светлый, низкий.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думать, ехать, размышлять, соображать;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бросился, слушал, ринулся, помчался;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приехал, прибыл, убежал, прискакал.</a:t>
            </a:r>
          </a:p>
        </p:txBody>
      </p:sp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428625" y="428625"/>
            <a:ext cx="828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«Назови лишнее слово»</a:t>
            </a:r>
          </a:p>
          <a:p>
            <a:r>
              <a:rPr lang="ru-RU" sz="1200" b="1">
                <a:latin typeface="Times New Roman" pitchFamily="18" charset="0"/>
              </a:rPr>
              <a:t> Цель</a:t>
            </a:r>
            <a:r>
              <a:rPr lang="ru-RU" sz="1200">
                <a:latin typeface="Times New Roman" pitchFamily="18" charset="0"/>
              </a:rPr>
              <a:t>: активизировать внимание; развивать мышление, речь. Навык правильного звукопроизношения.</a:t>
            </a:r>
          </a:p>
          <a:p>
            <a:r>
              <a:rPr lang="ru-RU" sz="1200">
                <a:latin typeface="Times New Roman" pitchFamily="18" charset="0"/>
              </a:rPr>
              <a:t>Взрослый называет слова и предлагает ребенку назвать «лишнее» слово, а затем объяснить, почему это слово«лишнее».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714375" y="928688"/>
            <a:ext cx="8105775" cy="5357812"/>
          </a:xfrm>
        </p:spPr>
        <p:txBody>
          <a:bodyPr/>
          <a:lstStyle/>
          <a:p>
            <a:pPr algn="ctr">
              <a:buFont typeface="Wingdings" pitchFamily="2" charset="2"/>
              <a:buChar char="q"/>
            </a:pPr>
            <a:r>
              <a:rPr lang="ru-RU" sz="1600" b="1" i="1" smtClean="0">
                <a:solidFill>
                  <a:srgbClr val="FF0000"/>
                </a:solidFill>
              </a:rPr>
              <a:t>«Какое слово заблудилось?»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Цель игры – формировать умение подбирать точные по смыслу слова.</a:t>
            </a:r>
          </a:p>
          <a:p>
            <a:pPr>
              <a:buFont typeface="Arial" charset="0"/>
              <a:buNone/>
            </a:pPr>
            <a:r>
              <a:rPr lang="ru-RU" sz="1400" smtClean="0"/>
              <a:t>Взрослый читает стихотворение, а ребенок должен заметить смысловые несообразности и подобрать нужные слова.</a:t>
            </a:r>
          </a:p>
          <a:p>
            <a:pPr>
              <a:buFont typeface="Wingdings" pitchFamily="2" charset="2"/>
              <a:buChar char="v"/>
            </a:pPr>
            <a:r>
              <a:rPr lang="ru-RU" sz="1400" smtClean="0"/>
              <a:t>Куклу выронив из рук, Маша мчится к маме: «Там ползет зеленый </a:t>
            </a:r>
            <a:r>
              <a:rPr lang="ru-RU" sz="1400" b="1" smtClean="0"/>
              <a:t>лук</a:t>
            </a:r>
            <a:r>
              <a:rPr lang="ru-RU" sz="1400" smtClean="0"/>
              <a:t> (жук) с длинными усами.»</a:t>
            </a:r>
          </a:p>
          <a:p>
            <a:pPr>
              <a:buFont typeface="Wingdings" pitchFamily="2" charset="2"/>
              <a:buChar char="v"/>
            </a:pPr>
            <a:r>
              <a:rPr lang="ru-RU" sz="1400" smtClean="0"/>
              <a:t>Врач напомнил дяде Мите: «Не забудьте об одном: «Обязательно примите десять </a:t>
            </a:r>
            <a:r>
              <a:rPr lang="ru-RU" sz="1400" b="1" smtClean="0"/>
              <a:t>цапель </a:t>
            </a:r>
            <a:r>
              <a:rPr lang="ru-RU" sz="1400" smtClean="0"/>
              <a:t>(капель) перед сном».</a:t>
            </a:r>
          </a:p>
          <a:p>
            <a:pPr>
              <a:buFont typeface="Wingdings" pitchFamily="2" charset="2"/>
              <a:buChar char="v"/>
            </a:pPr>
            <a:r>
              <a:rPr lang="ru-RU" sz="1400" smtClean="0"/>
              <a:t>Жучка </a:t>
            </a:r>
            <a:r>
              <a:rPr lang="ru-RU" sz="1400" b="1" smtClean="0"/>
              <a:t>будку </a:t>
            </a:r>
            <a:r>
              <a:rPr lang="ru-RU" sz="1400" smtClean="0"/>
              <a:t>(булку) не доела. Неохота, Надоело.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Забодал меня </a:t>
            </a:r>
            <a:r>
              <a:rPr lang="ru-RU" sz="1400" b="1" smtClean="0"/>
              <a:t>котел</a:t>
            </a:r>
            <a:r>
              <a:rPr lang="ru-RU" sz="1400" smtClean="0"/>
              <a:t> (козел), на него я очень зол.</a:t>
            </a:r>
          </a:p>
          <a:p>
            <a:pPr algn="ctr">
              <a:buFont typeface="Wingdings" pitchFamily="2" charset="2"/>
              <a:buChar char="q"/>
            </a:pPr>
            <a:r>
              <a:rPr lang="ru-RU" sz="1400" b="1" i="1" smtClean="0">
                <a:solidFill>
                  <a:srgbClr val="FF0000"/>
                </a:solidFill>
              </a:rPr>
              <a:t> </a:t>
            </a:r>
            <a:r>
              <a:rPr lang="ru-RU" sz="1600" b="1" i="1" smtClean="0">
                <a:solidFill>
                  <a:srgbClr val="FF0000"/>
                </a:solidFill>
              </a:rPr>
              <a:t>«Шутка»</a:t>
            </a:r>
          </a:p>
          <a:p>
            <a:pPr algn="ctr">
              <a:buFont typeface="Arial" charset="0"/>
              <a:buNone/>
            </a:pPr>
            <a:r>
              <a:rPr lang="ru-RU" sz="1400" smtClean="0"/>
              <a:t> Цель игры – ребенок должен заметить как можно больше небылиц.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У нас в переулке есть дом с чудесами,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Сходите, взгляните – увидите сами: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Собака садится играть на гармошке,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Ныряют в аквариум рыжие кошки,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Носки начинают вязать канарейки,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Цветы малышей поливают из лейки,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Старик на окошке лежит, загорает,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А внучкина бабушка в куклы играет.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А рыбы читают веселые книжки,</a:t>
            </a:r>
          </a:p>
          <a:p>
            <a:pPr algn="r">
              <a:buFont typeface="Arial" charset="0"/>
              <a:buNone/>
            </a:pPr>
            <a:r>
              <a:rPr lang="ru-RU" sz="1400" smtClean="0"/>
              <a:t>Отняв потихонечку их у мальчишки.</a:t>
            </a:r>
          </a:p>
          <a:p>
            <a:pPr>
              <a:buFont typeface="Wingdings" pitchFamily="2" charset="2"/>
              <a:buChar char="v"/>
            </a:pPr>
            <a:endParaRPr lang="ru-RU" sz="1400" smtClean="0"/>
          </a:p>
        </p:txBody>
      </p:sp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814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1400" b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endParaRPr lang="ru-RU" sz="1400" b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357166"/>
            <a:ext cx="6277079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Речевое  развитие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323850" y="428625"/>
            <a:ext cx="8496300" cy="5715000"/>
          </a:xfrm>
        </p:spPr>
        <p:txBody>
          <a:bodyPr/>
          <a:lstStyle/>
          <a:p>
            <a:pPr algn="ctr">
              <a:buFont typeface="Wingdings" pitchFamily="2" charset="2"/>
              <a:buChar char="q"/>
            </a:pPr>
            <a:r>
              <a:rPr lang="ru-RU" sz="1600" b="1" i="1" smtClean="0">
                <a:solidFill>
                  <a:srgbClr val="FF0000"/>
                </a:solidFill>
              </a:rPr>
              <a:t>«Как сказать правильно?»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Цель игры – формировать умение находить слово, точно оценивающее заданную ситуацию.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Взрослый спрашивает: «Как сказать правильно?»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1. Папа, иди шепотом.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2. Мама, нитки раскатушились, помоги их снова закатушить.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3. Мама, я ботинки наизнанку надел.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4. Зима наступила на осень</a:t>
            </a:r>
          </a:p>
          <a:p>
            <a:pPr algn="ctr">
              <a:buFont typeface="Wingdings" pitchFamily="2" charset="2"/>
              <a:buChar char="q"/>
            </a:pPr>
            <a:r>
              <a:rPr lang="ru-RU" sz="1400" b="1" i="1" smtClean="0">
                <a:solidFill>
                  <a:srgbClr val="FF0000"/>
                </a:solidFill>
              </a:rPr>
              <a:t>«Узнай по голосу»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</a:t>
            </a:r>
            <a:r>
              <a:rPr lang="ru-RU" sz="1400" b="1" smtClean="0"/>
              <a:t>Цель: </a:t>
            </a:r>
            <a:r>
              <a:rPr lang="ru-RU" sz="1400" smtClean="0"/>
              <a:t>развитие слухового внимания.</a:t>
            </a:r>
          </a:p>
          <a:p>
            <a:pPr>
              <a:buFont typeface="Arial" charset="0"/>
              <a:buNone/>
            </a:pPr>
            <a:r>
              <a:rPr lang="ru-RU" sz="1400" b="1" smtClean="0"/>
              <a:t>        Оборудование: </a:t>
            </a:r>
            <a:r>
              <a:rPr lang="ru-RU" sz="1400" smtClean="0"/>
              <a:t>заранее начерченный на полу большой круг, платок для завязывания глаз.</a:t>
            </a:r>
          </a:p>
          <a:p>
            <a:pPr>
              <a:buFont typeface="Arial" charset="0"/>
              <a:buNone/>
            </a:pPr>
            <a:r>
              <a:rPr lang="ru-RU" sz="1400" b="1" smtClean="0"/>
              <a:t>        Описание. </a:t>
            </a:r>
            <a:r>
              <a:rPr lang="ru-RU" sz="1400" smtClean="0"/>
              <a:t>Бегая по кругу, дети выполняют команды взрослого. Выбранный водящий, стоя спиной к детям, угадывает по голосу того, кто назвал его по имени. В случае угадывания водящий меняется местами с назвавшим его по имени.</a:t>
            </a:r>
          </a:p>
          <a:p>
            <a:pPr>
              <a:buFont typeface="Arial" charset="0"/>
              <a:buNone/>
            </a:pPr>
            <a:r>
              <a:rPr lang="ru-RU" sz="1400" b="1" smtClean="0"/>
              <a:t>        Инструкция: </a:t>
            </a:r>
            <a:r>
              <a:rPr lang="ru-RU" sz="1400" smtClean="0"/>
              <a:t>«Сейчас мы поиграем в интересную игру. Одного из игроков выберем водящим. По моей 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команде «Побежали!» вы будете бегать по площадке. На слова: «Раз, два, три, в круг беги!» — 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    все играющие собираются в круг, а водящий становится спиной к кругу с завязанными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  глазами и внимательно слушает.   Дети, которые стоят в кругу, говорят: «Ты загадку отгадай: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  кто позвал тебя, узнай». По окончании этих слов тот из вас, кому я дам знак, назовет водящего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       по имени. Водящий должен отгадать, кто его позвал. Если водящий угадает, он меняется 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          местом с назвавшим его ребенком.  Если водящий не узнает голоса, то я предложу ему </a:t>
            </a:r>
          </a:p>
          <a:p>
            <a:pPr>
              <a:buFont typeface="Arial" charset="0"/>
              <a:buNone/>
            </a:pPr>
            <a:r>
              <a:rPr lang="ru-RU" sz="1400" smtClean="0"/>
              <a:t>                      узнать по голосу другого ребенка».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4"/>
          <p:cNvSpPr>
            <a:spLocks noChangeArrowheads="1"/>
          </p:cNvSpPr>
          <p:nvPr/>
        </p:nvSpPr>
        <p:spPr bwMode="auto">
          <a:xfrm>
            <a:off x="642938" y="500063"/>
            <a:ext cx="7858125" cy="541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«Подскажи словечко</a:t>
            </a:r>
            <a:r>
              <a:rPr lang="ru-RU" sz="1600" i="1">
                <a:solidFill>
                  <a:srgbClr val="FF0000"/>
                </a:solidFill>
                <a:latin typeface="Times New Roman" pitchFamily="18" charset="0"/>
              </a:rPr>
              <a:t>»</a:t>
            </a:r>
          </a:p>
          <a:p>
            <a:r>
              <a:rPr lang="ru-RU">
                <a:latin typeface="Times New Roman" pitchFamily="18" charset="0"/>
              </a:rPr>
              <a:t> </a:t>
            </a:r>
            <a:r>
              <a:rPr lang="ru-RU" sz="1400">
                <a:latin typeface="Times New Roman" pitchFamily="18" charset="0"/>
              </a:rPr>
              <a:t>Цель игры – учить детей подбирать рифмы к словам.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Щиплют травку возле речки в теплых кожушках … (овечки).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Пошел котик на торжок, купил котик … (пирожок).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Ток-ток-ток, стучит по крыше … (молоток).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Динь-дон, динь-дон, в переулке ходит … (слон).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Для птенцов и для зверят тоже нужен … (детский сад).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И рыщут по дороге слоны и …(носороги).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Часто к озеру напиться ходит рыжая … (лисица).</a:t>
            </a:r>
            <a:r>
              <a:rPr lang="ru-RU" sz="1400" b="1">
                <a:latin typeface="Times New Roman" pitchFamily="18" charset="0"/>
              </a:rPr>
              <a:t> </a:t>
            </a:r>
          </a:p>
          <a:p>
            <a:pPr algn="ctr">
              <a:buFont typeface="Wingdings" pitchFamily="2" charset="2"/>
              <a:buChar char="q"/>
            </a:pPr>
            <a:endParaRPr lang="ru-RU" sz="16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1600" b="1">
                <a:solidFill>
                  <a:srgbClr val="FF0000"/>
                </a:solidFill>
                <a:latin typeface="Times New Roman" pitchFamily="18" charset="0"/>
              </a:rPr>
              <a:t>«Как сказать по-другому?».</a:t>
            </a:r>
          </a:p>
          <a:p>
            <a:r>
              <a:rPr lang="ru-RU" sz="1400">
                <a:latin typeface="Times New Roman" pitchFamily="18" charset="0"/>
              </a:rPr>
              <a:t>Цель игры – познакомить с переносным значение слов и словосочетаний, подбирать к ним близкие по смыслу слова.</a:t>
            </a:r>
          </a:p>
          <a:p>
            <a:r>
              <a:rPr lang="ru-RU" sz="1400">
                <a:latin typeface="Times New Roman" pitchFamily="18" charset="0"/>
              </a:rPr>
              <a:t>Взрослый просит объяснить значение выражений:</a:t>
            </a:r>
          </a:p>
          <a:p>
            <a:pPr algn="r">
              <a:buFont typeface="Wingdings" pitchFamily="2" charset="2"/>
              <a:buChar char="v"/>
            </a:pPr>
            <a:endParaRPr lang="ru-RU" sz="1400"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Одна нога здесь, другая там. 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Сгореть со стыда.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Ворон считать.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 Морочить голову.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Как снег на голову. 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Летит как угорелый.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Зарубить на носу.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 Надуть губы.</a:t>
            </a:r>
          </a:p>
          <a:p>
            <a:pPr algn="ctr"/>
            <a:endParaRPr lang="ru-RU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50106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«О чем говорит пословица» </a:t>
            </a:r>
          </a:p>
          <a:p>
            <a:r>
              <a:rPr lang="ru-RU" sz="1400">
                <a:latin typeface="Times New Roman" pitchFamily="18" charset="0"/>
              </a:rPr>
              <a:t>Цель игры – развивать образное мышление.</a:t>
            </a:r>
          </a:p>
          <a:p>
            <a:r>
              <a:rPr lang="ru-RU" sz="1400">
                <a:latin typeface="Times New Roman" pitchFamily="18" charset="0"/>
              </a:rPr>
              <a:t>Взрослый проводит небольшую беседу о значении пословиц. Затем предлагает ребенку придумать небольшую сказку или рассказ, в котором кто-то из героев мог бы ее сказать.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У страха глаза велики.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Трусливому зайке и пенек – волк.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Не рой другому яму, сам в нее попадешь.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Кто зря сердит, у того голова болит.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Как аукнется, так и откликнется.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Какие сани, такие и сами.</a:t>
            </a:r>
          </a:p>
          <a:p>
            <a:pPr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Одна пчела много меда не наносит. </a:t>
            </a:r>
          </a:p>
        </p:txBody>
      </p:sp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357188" y="3244850"/>
            <a:ext cx="828675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1600">
                <a:solidFill>
                  <a:srgbClr val="FF0000"/>
                </a:solidFill>
                <a:latin typeface="Times New Roman" pitchFamily="18" charset="0"/>
              </a:rPr>
              <a:t>«</a:t>
            </a: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Кого назвали, тот и лови!» </a:t>
            </a:r>
          </a:p>
          <a:p>
            <a:r>
              <a:rPr lang="ru-RU" sz="1400" b="1">
                <a:latin typeface="Times New Roman" pitchFamily="18" charset="0"/>
              </a:rPr>
              <a:t>    Цель: </a:t>
            </a:r>
            <a:r>
              <a:rPr lang="ru-RU" sz="1400">
                <a:latin typeface="Times New Roman" pitchFamily="18" charset="0"/>
              </a:rPr>
              <a:t>формирование внимания, развитие скорости реакции.</a:t>
            </a:r>
          </a:p>
          <a:p>
            <a:r>
              <a:rPr lang="ru-RU" sz="1400" b="1">
                <a:latin typeface="Times New Roman" pitchFamily="18" charset="0"/>
              </a:rPr>
              <a:t>    Оборудование: </a:t>
            </a:r>
            <a:r>
              <a:rPr lang="ru-RU" sz="1400">
                <a:latin typeface="Times New Roman" pitchFamily="18" charset="0"/>
              </a:rPr>
              <a:t>большой мяч.</a:t>
            </a:r>
          </a:p>
          <a:p>
            <a:r>
              <a:rPr lang="ru-RU" sz="1400" b="1">
                <a:latin typeface="Times New Roman" pitchFamily="18" charset="0"/>
              </a:rPr>
              <a:t>             Описание: </a:t>
            </a:r>
            <a:r>
              <a:rPr lang="ru-RU" sz="1400">
                <a:latin typeface="Times New Roman" pitchFamily="18" charset="0"/>
              </a:rPr>
              <a:t>Каждый ребенок, свободно передвигаясь по площадке и услышав свое имя, должен  </a:t>
            </a:r>
          </a:p>
          <a:p>
            <a:r>
              <a:rPr lang="ru-RU" sz="1400">
                <a:latin typeface="Times New Roman" pitchFamily="18" charset="0"/>
              </a:rPr>
              <a:t>                    подбежать, поймать мяч, бросить его вверх, назвав при этом имя кого-нибудь из играющих.</a:t>
            </a:r>
          </a:p>
          <a:p>
            <a:r>
              <a:rPr lang="ru-RU" sz="1400" b="1">
                <a:latin typeface="Times New Roman" pitchFamily="18" charset="0"/>
              </a:rPr>
              <a:t>                            Инструкция: </a:t>
            </a:r>
            <a:r>
              <a:rPr lang="ru-RU" sz="1400">
                <a:latin typeface="Times New Roman" pitchFamily="18" charset="0"/>
              </a:rPr>
              <a:t>«Сейчас мы поиграем в игру «Кого назвали, тот и лови!». У меня в руках        </a:t>
            </a:r>
          </a:p>
          <a:p>
            <a:r>
              <a:rPr lang="ru-RU" sz="1400">
                <a:latin typeface="Times New Roman" pitchFamily="18" charset="0"/>
              </a:rPr>
              <a:t>                          большой красивый мяч. Пока я его держу в руках, можно бегать, прыгать, ходить по     </a:t>
            </a:r>
          </a:p>
          <a:p>
            <a:r>
              <a:rPr lang="ru-RU" sz="1400">
                <a:latin typeface="Times New Roman" pitchFamily="18" charset="0"/>
              </a:rPr>
              <a:t>                            площадке. Как только я подброшу мяч вверх и назову имя кого-нибудь из вас, тот, чье имя  </a:t>
            </a:r>
          </a:p>
          <a:p>
            <a:r>
              <a:rPr lang="ru-RU" sz="1400">
                <a:latin typeface="Times New Roman" pitchFamily="18" charset="0"/>
              </a:rPr>
              <a:t>                           я назову, как можно быстрее должен подбежать к мячу, поймать его и снова подбросить </a:t>
            </a:r>
          </a:p>
          <a:p>
            <a:r>
              <a:rPr lang="ru-RU" sz="1400">
                <a:latin typeface="Times New Roman" pitchFamily="18" charset="0"/>
              </a:rPr>
              <a:t>                         вверх,  назвав при этом имя другого игрока. Так игра продолжается долгое время. </a:t>
            </a:r>
          </a:p>
          <a:p>
            <a:r>
              <a:rPr lang="ru-RU" sz="1400">
                <a:latin typeface="Times New Roman" pitchFamily="18" charset="0"/>
              </a:rPr>
              <a:t>                           Начинаем играть».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500063" y="500063"/>
            <a:ext cx="8215312" cy="49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 i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2000" b="1" i="1">
                <a:solidFill>
                  <a:srgbClr val="FF0000"/>
                </a:solidFill>
                <a:latin typeface="Times New Roman" pitchFamily="18" charset="0"/>
              </a:rPr>
              <a:t>«</a:t>
            </a: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</a:rPr>
              <a:t>Испорченный телефон»</a:t>
            </a:r>
          </a:p>
          <a:p>
            <a:r>
              <a:rPr lang="ru-RU" sz="1400" b="1">
                <a:latin typeface="Times New Roman" pitchFamily="18" charset="0"/>
              </a:rPr>
              <a:t>Цель:</a:t>
            </a:r>
            <a:r>
              <a:rPr lang="ru-RU" sz="1400">
                <a:latin typeface="Times New Roman" pitchFamily="18" charset="0"/>
              </a:rPr>
              <a:t> развитие слухового внимания.</a:t>
            </a:r>
          </a:p>
          <a:p>
            <a:endParaRPr lang="ru-RU" sz="1400" b="1">
              <a:latin typeface="Times New Roman" pitchFamily="18" charset="0"/>
            </a:endParaRPr>
          </a:p>
          <a:p>
            <a:r>
              <a:rPr lang="ru-RU" sz="1400" b="1">
                <a:latin typeface="Times New Roman" pitchFamily="18" charset="0"/>
              </a:rPr>
              <a:t>Описание. </a:t>
            </a:r>
            <a:r>
              <a:rPr lang="ru-RU" sz="1400">
                <a:latin typeface="Times New Roman" pitchFamily="18" charset="0"/>
              </a:rPr>
              <a:t>Дети сидят в ряд или по кругу. Ведущий произносит тихо (на ухо) рядом сидящему игроку какое-либо слово, тот передает его следующему и т.д. Слово должно дойти до последнего игрока.   Ведущий спрашивает у последнего: «Какое ты услышал слово?» Если тот скажет слово, предложенное  ведущим, значит, телефон исправен. Если же слово не то, водящий  спрашивает всех по очереди (начиная с последнего), какое они услышали слово. Так  узнают, какой игрок напутал, «испортил   телефон». «Провинившийся» занимает место последнего игрока.</a:t>
            </a:r>
          </a:p>
          <a:p>
            <a:endParaRPr lang="ru-RU" sz="1400" b="1">
              <a:latin typeface="Times New Roman" pitchFamily="18" charset="0"/>
            </a:endParaRPr>
          </a:p>
          <a:p>
            <a:r>
              <a:rPr lang="ru-RU" sz="1400" b="1">
                <a:latin typeface="Times New Roman" pitchFamily="18" charset="0"/>
              </a:rPr>
              <a:t> Инструкция: </a:t>
            </a:r>
            <a:r>
              <a:rPr lang="ru-RU" sz="1400">
                <a:latin typeface="Times New Roman" pitchFamily="18" charset="0"/>
              </a:rPr>
              <a:t>«Сейчас мы поиграем в «Испорченный телефон». Сядьте по кругу на ковер так,  чтобы вам было удобно. Первый игрок сообщает тихо на ухо сидящему рядом игроку какое- либо слово. Игрок, узнавший от ведущего слово, передает это услышанное слово (тихо  на ухо)   следующему игроку. Слово, словно по проводам телефона, должно дойти до последнего  игрока. Ведущий спрашивает у последнего:                            </a:t>
            </a:r>
          </a:p>
          <a:p>
            <a:r>
              <a:rPr lang="ru-RU" sz="1400">
                <a:latin typeface="Times New Roman" pitchFamily="18" charset="0"/>
              </a:rPr>
              <a:t>           «Какое ты услышал слово?» Тот называет его.   Если слово совпадает с тем, которое придумал и     </a:t>
            </a:r>
          </a:p>
          <a:p>
            <a:r>
              <a:rPr lang="ru-RU" sz="1400">
                <a:latin typeface="Times New Roman" pitchFamily="18" charset="0"/>
              </a:rPr>
              <a:t>               назвал ведущий, значит, телефон исправен. Если не совпадает, то телефон испорчен. В этом с             </a:t>
            </a:r>
          </a:p>
          <a:p>
            <a:r>
              <a:rPr lang="ru-RU" sz="1400">
                <a:latin typeface="Times New Roman" pitchFamily="18" charset="0"/>
              </a:rPr>
              <a:t>                  случае по очереди, начиная с конца ряда, каждый должен назвать услышанное им слово.</a:t>
            </a:r>
          </a:p>
          <a:p>
            <a:r>
              <a:rPr lang="ru-RU" sz="1400">
                <a:latin typeface="Times New Roman" pitchFamily="18" charset="0"/>
              </a:rPr>
              <a:t>                        Так узнают, какой игрок напутал — «испортил телефон». «Провинившийся»  игрок           </a:t>
            </a:r>
          </a:p>
          <a:p>
            <a:r>
              <a:rPr lang="ru-RU" sz="1400">
                <a:latin typeface="Times New Roman" pitchFamily="18" charset="0"/>
              </a:rPr>
              <a:t>                           занимает место последнего.</a:t>
            </a:r>
          </a:p>
          <a:p>
            <a:r>
              <a:rPr lang="ru-RU" sz="1400">
                <a:latin typeface="Times New Roman" pitchFamily="18" charset="0"/>
              </a:rPr>
              <a:t>                         Давайте поиграем».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571500" y="500063"/>
            <a:ext cx="8072438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q"/>
            </a:pPr>
            <a:endParaRPr lang="ru-RU" sz="1600" b="1" i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«Кто знает, пусть дальше считает» </a:t>
            </a:r>
          </a:p>
          <a:p>
            <a:r>
              <a:rPr lang="ru-RU" sz="1400" b="1">
                <a:latin typeface="Times New Roman" pitchFamily="18" charset="0"/>
              </a:rPr>
              <a:t>Цель: </a:t>
            </a:r>
            <a:r>
              <a:rPr lang="ru-RU" sz="1400">
                <a:latin typeface="Times New Roman" pitchFamily="18" charset="0"/>
              </a:rPr>
              <a:t>развитие слухового внимания, закрепление умения порядкового счета в пределах 10, развитие мышления.</a:t>
            </a:r>
          </a:p>
          <a:p>
            <a:r>
              <a:rPr lang="ru-RU" sz="1400" b="1">
                <a:latin typeface="Times New Roman" pitchFamily="18" charset="0"/>
              </a:rPr>
              <a:t>Оборудование: </a:t>
            </a:r>
            <a:r>
              <a:rPr lang="ru-RU" sz="1400">
                <a:latin typeface="Times New Roman" pitchFamily="18" charset="0"/>
              </a:rPr>
              <a:t>мяч.</a:t>
            </a:r>
          </a:p>
          <a:p>
            <a:r>
              <a:rPr lang="ru-RU" sz="1400" b="1">
                <a:latin typeface="Times New Roman" pitchFamily="18" charset="0"/>
              </a:rPr>
              <a:t>Описание: </a:t>
            </a:r>
            <a:r>
              <a:rPr lang="ru-RU" sz="1400">
                <a:latin typeface="Times New Roman" pitchFamily="18" charset="0"/>
              </a:rPr>
              <a:t>В</a:t>
            </a:r>
            <a:r>
              <a:rPr lang="ru-RU" sz="1400" b="1">
                <a:latin typeface="Times New Roman" pitchFamily="18" charset="0"/>
              </a:rPr>
              <a:t> </a:t>
            </a:r>
            <a:r>
              <a:rPr lang="ru-RU" sz="1400">
                <a:latin typeface="Times New Roman" pitchFamily="18" charset="0"/>
              </a:rPr>
              <a:t>соответствии с командами взрослого ребенок, которому бросают мяч, считает по порядку до </a:t>
            </a:r>
            <a:r>
              <a:rPr lang="ru-RU" sz="1400" b="1">
                <a:latin typeface="Times New Roman" pitchFamily="18" charset="0"/>
              </a:rPr>
              <a:t>10.</a:t>
            </a:r>
            <a:endParaRPr lang="ru-RU" sz="1400">
              <a:latin typeface="Times New Roman" pitchFamily="18" charset="0"/>
            </a:endParaRPr>
          </a:p>
          <a:p>
            <a:r>
              <a:rPr lang="ru-RU" sz="1400" b="1">
                <a:latin typeface="Times New Roman" pitchFamily="18" charset="0"/>
              </a:rPr>
              <a:t>Инструкция: </a:t>
            </a:r>
            <a:r>
              <a:rPr lang="ru-RU" sz="1400">
                <a:latin typeface="Times New Roman" pitchFamily="18" charset="0"/>
              </a:rPr>
              <a:t>«Посмотрите, какой у меня красивый мяч. Сейчас мы поиграем в игру «Кто знает, пусть дальше считает». Все играющие должны встать в круг. Я с мячом встану в центр круга и буду называть числа, а вы, кому я брошу мяч, будете считать дальше до 10.</a:t>
            </a:r>
          </a:p>
          <a:p>
            <a:r>
              <a:rPr lang="ru-RU" sz="1400">
                <a:latin typeface="Times New Roman" pitchFamily="18" charset="0"/>
              </a:rPr>
              <a:t>Например, я скажу «пять» и брошу мяч Лене. Как надо считать?</a:t>
            </a:r>
          </a:p>
          <a:p>
            <a:r>
              <a:rPr lang="ru-RU" sz="1400">
                <a:latin typeface="Times New Roman" pitchFamily="18" charset="0"/>
              </a:rPr>
              <a:t>Лена: «Шесть, семь, восемь, девять, десять».</a:t>
            </a:r>
          </a:p>
          <a:p>
            <a:r>
              <a:rPr lang="ru-RU" sz="1400">
                <a:latin typeface="Times New Roman" pitchFamily="18" charset="0"/>
              </a:rPr>
              <a:t>Правильно. Начинаем играть».</a:t>
            </a:r>
          </a:p>
          <a:p>
            <a:r>
              <a:rPr lang="ru-RU" sz="1400" b="1">
                <a:latin typeface="Times New Roman" pitchFamily="18" charset="0"/>
              </a:rPr>
              <a:t>Примечание. </a:t>
            </a:r>
            <a:r>
              <a:rPr lang="ru-RU" sz="1400">
                <a:latin typeface="Times New Roman" pitchFamily="18" charset="0"/>
              </a:rPr>
              <a:t>Усложненным вариантом может быть такой. Воспитатель предупреждает: «Дети, будьте внимательны! Я могу взять мяч раньше, чем вы досчитаете до 10, и брошу его следующему ребенку</a:t>
            </a:r>
          </a:p>
          <a:p>
            <a:r>
              <a:rPr lang="ru-RU" sz="1400">
                <a:latin typeface="Times New Roman" pitchFamily="18" charset="0"/>
              </a:rPr>
              <a:t>со словами: «Считай дальше».</a:t>
            </a:r>
          </a:p>
          <a:p>
            <a:r>
              <a:rPr lang="ru-RU" sz="1400">
                <a:latin typeface="Times New Roman" pitchFamily="18" charset="0"/>
              </a:rPr>
              <a:t>         Вы должны запомнить, на каком числе остановился ваш товарищ, и продолжить счет. Например, я </a:t>
            </a:r>
          </a:p>
          <a:p>
            <a:r>
              <a:rPr lang="ru-RU" sz="1400">
                <a:latin typeface="Times New Roman" pitchFamily="18" charset="0"/>
              </a:rPr>
              <a:t>              говорю: «Четыре» —и кидаю мяч Вове. Он считает до 8, я забираю у него мяч и бросаю Вите со                словами: «Считай дальше». Витя продолжает: «Девять, десять»».</a:t>
            </a:r>
          </a:p>
          <a:p>
            <a:r>
              <a:rPr lang="ru-RU" sz="1400">
                <a:latin typeface="Times New Roman" pitchFamily="18" charset="0"/>
              </a:rPr>
              <a:t>                     Как вариант может быть игра «До» и «После». Воспитатель, бросая мяч ребенку, говорит:  </a:t>
            </a:r>
          </a:p>
          <a:p>
            <a:r>
              <a:rPr lang="ru-RU" sz="1400">
                <a:latin typeface="Times New Roman" pitchFamily="18" charset="0"/>
              </a:rPr>
              <a:t>                   «До пяти».</a:t>
            </a:r>
          </a:p>
          <a:p>
            <a:r>
              <a:rPr lang="ru-RU" sz="1400">
                <a:latin typeface="Times New Roman" pitchFamily="18" charset="0"/>
              </a:rPr>
              <a:t>                    Ребенок должен назвать числа, которые идут до пяти. Если воспитатель скажет: «После </a:t>
            </a:r>
          </a:p>
          <a:p>
            <a:r>
              <a:rPr lang="ru-RU" sz="1400">
                <a:latin typeface="Times New Roman" pitchFamily="18" charset="0"/>
              </a:rPr>
              <a:t>                    пяти»,  дети должны назвать: шесть, семь, восемь, девять, десять.</a:t>
            </a:r>
          </a:p>
          <a:p>
            <a:r>
              <a:rPr lang="ru-RU" sz="1400">
                <a:latin typeface="Times New Roman" pitchFamily="18" charset="0"/>
              </a:rPr>
              <a:t>                     Игра проходит в быстром темпе.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3"/>
            <a:ext cx="7643866" cy="2523768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«</a:t>
            </a:r>
            <a:r>
              <a:rPr lang="ru-RU" sz="1600" b="1" dirty="0">
                <a:solidFill>
                  <a:srgbClr val="FF0000"/>
                </a:solidFill>
                <a:latin typeface="+mn-lt"/>
              </a:rPr>
              <a:t>Закончи предложение»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Лимоны кислые, а сахар...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Собака лает, а кошка...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 Ночью темно, а днем....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Трава зеленая, а небо...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  Зимой холодно, а летом....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 Ты ешь ртом, а слушаешь...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 Утром мы завтракаем, а днем...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 Птица летает, а змея...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Лодка плывет, а машина...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Ты смотришь глазами, а дышишь...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У человека две ноги, а у собаки...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Птицы живут в гнездах, а люди...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Зимой идет снег, а осенью...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Из шерсти вяжут, а из ткани...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Балерина танцует, а пианист...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Дрова пилят, а гвозди...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.Певец поет, а строитель...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400" dirty="0">
                <a:latin typeface="+mn-lt"/>
              </a:rPr>
              <a:t>Композитор сочиняет музыку, а музыкант....</a:t>
            </a:r>
          </a:p>
        </p:txBody>
      </p:sp>
      <p:sp>
        <p:nvSpPr>
          <p:cNvPr id="21506" name="Прямоугольник 4"/>
          <p:cNvSpPr>
            <a:spLocks noChangeArrowheads="1"/>
          </p:cNvSpPr>
          <p:nvPr/>
        </p:nvSpPr>
        <p:spPr bwMode="auto">
          <a:xfrm>
            <a:off x="1071563" y="3071813"/>
            <a:ext cx="5786437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Образование относительных прилагательных.</a:t>
            </a:r>
            <a:endParaRPr lang="ru-RU" sz="16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кирпича – кирпичный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стекла – стеклянный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бетона – бетонный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мрамора – мраморный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соломы – соломенный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камня – каменный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дерева – деревянный дом</a:t>
            </a:r>
          </a:p>
          <a:p>
            <a:pPr algn="ctr">
              <a:buFont typeface="Wingdings" pitchFamily="2" charset="2"/>
              <a:buChar char="v"/>
            </a:pPr>
            <a:r>
              <a:rPr lang="ru-RU" sz="1400">
                <a:latin typeface="Times New Roman" pitchFamily="18" charset="0"/>
              </a:rPr>
              <a:t>дом из песка – песчаный дом.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A0000"/>
      </a:hlink>
      <a:folHlink>
        <a:srgbClr val="FAC08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1513</Words>
  <Application>Microsoft Office PowerPoint</Application>
  <PresentationFormat>Экран (4:3)</PresentationFormat>
  <Paragraphs>385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Wingdings</vt:lpstr>
      <vt:lpstr>SkazkaForSerge</vt:lpstr>
      <vt:lpstr>Calibri</vt:lpstr>
      <vt:lpstr>Times New Roman</vt:lpstr>
      <vt:lpstr>Arial</vt:lpstr>
      <vt:lpstr>Тема Office</vt:lpstr>
      <vt:lpstr>Картотека логопедических игр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МАОУ лицей №21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Сказочные</dc:title>
  <dc:creator>Ранько Елена</dc:creator>
  <cp:lastModifiedBy>user</cp:lastModifiedBy>
  <cp:revision>61</cp:revision>
  <dcterms:created xsi:type="dcterms:W3CDTF">2015-04-19T15:51:03Z</dcterms:created>
  <dcterms:modified xsi:type="dcterms:W3CDTF">2024-09-14T13:50:24Z</dcterms:modified>
</cp:coreProperties>
</file>