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5" r:id="rId3"/>
    <p:sldId id="296" r:id="rId4"/>
    <p:sldId id="298" r:id="rId5"/>
    <p:sldId id="299" r:id="rId6"/>
    <p:sldId id="300" r:id="rId7"/>
    <p:sldId id="303" r:id="rId8"/>
    <p:sldId id="301" r:id="rId9"/>
    <p:sldId id="305" r:id="rId10"/>
    <p:sldId id="307" r:id="rId11"/>
    <p:sldId id="294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6565"/>
    <a:srgbClr val="CC0000"/>
    <a:srgbClr val="FF4B4B"/>
    <a:srgbClr val="D22604"/>
    <a:srgbClr val="E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713" autoAdjust="0"/>
  </p:normalViewPr>
  <p:slideViewPr>
    <p:cSldViewPr>
      <p:cViewPr varScale="1">
        <p:scale>
          <a:sx n="81" d="100"/>
          <a:sy n="81" d="100"/>
        </p:scale>
        <p:origin x="-11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6912768" cy="1470025"/>
          </a:xfrm>
        </p:spPr>
        <p:txBody>
          <a:bodyPr/>
          <a:lstStyle>
            <a:lvl1pPr>
              <a:defRPr b="0">
                <a:ln w="19050">
                  <a:solidFill>
                    <a:srgbClr val="CC0000"/>
                  </a:solidFill>
                </a:ln>
                <a:blipFill>
                  <a:blip r:embed="rId2"/>
                  <a:stretch>
                    <a:fillRect/>
                  </a:stretch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Рамка 3"/>
          <p:cNvSpPr/>
          <p:nvPr userDrawn="1"/>
        </p:nvSpPr>
        <p:spPr>
          <a:xfrm>
            <a:off x="971600" y="476672"/>
            <a:ext cx="7704856" cy="5976664"/>
          </a:xfrm>
          <a:prstGeom prst="frame">
            <a:avLst>
              <a:gd name="adj1" fmla="val 3770"/>
            </a:avLst>
          </a:prstGeom>
          <a:noFill/>
          <a:ln>
            <a:solidFill>
              <a:srgbClr val="D22604"/>
            </a:solidFill>
          </a:ln>
          <a:effectLst>
            <a:glow rad="139700">
              <a:srgbClr val="D2260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22b87_e8c870fe_XL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2376264"/>
            <a:ext cx="288032" cy="2304256"/>
          </a:xfrm>
          <a:prstGeom prst="rect">
            <a:avLst/>
          </a:prstGeom>
        </p:spPr>
      </p:pic>
      <p:pic>
        <p:nvPicPr>
          <p:cNvPr id="9" name="Рисунок 8" descr="0_22b87_e8c870fe_XL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flipV="1">
            <a:off x="0" y="4509120"/>
            <a:ext cx="288032" cy="2348880"/>
          </a:xfrm>
          <a:prstGeom prst="rect">
            <a:avLst/>
          </a:prstGeom>
        </p:spPr>
      </p:pic>
      <p:pic>
        <p:nvPicPr>
          <p:cNvPr id="11" name="Рисунок 10" descr="0_22b87_e8c870fe_XL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 flipV="1">
            <a:off x="0" y="0"/>
            <a:ext cx="288032" cy="2420888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37929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379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971600" y="260648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99592" y="6597352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971600" y="260648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899592" y="6597352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00149.ucoz.com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565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600201"/>
            <a:ext cx="7859216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" y="0"/>
            <a:ext cx="648074" cy="6858001"/>
            <a:chOff x="1" y="0"/>
            <a:chExt cx="648074" cy="6858001"/>
          </a:xfrm>
        </p:grpSpPr>
        <p:pic>
          <p:nvPicPr>
            <p:cNvPr id="12" name="Рисунок 11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30" y="897331"/>
              <a:ext cx="2442733" cy="648072"/>
            </a:xfrm>
            <a:prstGeom prst="rect">
              <a:avLst/>
            </a:prstGeom>
          </p:spPr>
        </p:pic>
        <p:pic>
          <p:nvPicPr>
            <p:cNvPr id="13" name="Рисунок 12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29" y="2886171"/>
              <a:ext cx="2442733" cy="648072"/>
            </a:xfrm>
            <a:prstGeom prst="rect">
              <a:avLst/>
            </a:prstGeom>
          </p:spPr>
        </p:pic>
        <p:pic>
          <p:nvPicPr>
            <p:cNvPr id="14" name="Рисунок 13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28" y="4875011"/>
              <a:ext cx="2442733" cy="648072"/>
            </a:xfrm>
            <a:prstGeom prst="rect">
              <a:avLst/>
            </a:prstGeom>
          </p:spPr>
        </p:pic>
        <p:pic>
          <p:nvPicPr>
            <p:cNvPr id="15" name="Рисунок 14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7" cstate="email"/>
            <a:srcRect/>
            <a:stretch>
              <a:fillRect/>
            </a:stretch>
          </p:blipFill>
          <p:spPr>
            <a:xfrm rot="16200000">
              <a:off x="-393273" y="5816653"/>
              <a:ext cx="1434622" cy="648073"/>
            </a:xfrm>
            <a:prstGeom prst="rect">
              <a:avLst/>
            </a:prstGeom>
          </p:spPr>
        </p:pic>
      </p:grpSp>
      <p:sp>
        <p:nvSpPr>
          <p:cNvPr id="11" name="Половина рамки 10"/>
          <p:cNvSpPr/>
          <p:nvPr/>
        </p:nvSpPr>
        <p:spPr>
          <a:xfrm rot="5400000">
            <a:off x="7951812" y="4564"/>
            <a:ext cx="1196752" cy="1187624"/>
          </a:xfrm>
          <a:prstGeom prst="halfFrame">
            <a:avLst>
              <a:gd name="adj1" fmla="val 26132"/>
              <a:gd name="adj2" fmla="val 25356"/>
            </a:avLst>
          </a:prstGeom>
          <a:blipFill>
            <a:blip r:embed="rId18" cstate="email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blipFill>
                <a:blip r:embed="rId19"/>
                <a:stretch>
                  <a:fillRect/>
                </a:stretch>
              </a:blip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10800000">
            <a:off x="7956376" y="5733256"/>
            <a:ext cx="1187624" cy="1124744"/>
          </a:xfrm>
          <a:prstGeom prst="halfFrame">
            <a:avLst>
              <a:gd name="adj1" fmla="val 26132"/>
              <a:gd name="adj2" fmla="val 25356"/>
            </a:avLst>
          </a:prstGeom>
          <a:blipFill>
            <a:blip r:embed="rId20" cstate="email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blipFill>
                <a:blip r:embed="rId19"/>
                <a:stretch>
                  <a:fillRect/>
                </a:stretch>
              </a:blipFill>
            </a:endParaRPr>
          </a:p>
        </p:txBody>
      </p:sp>
      <p:sp>
        <p:nvSpPr>
          <p:cNvPr id="22" name="Номер слайда 5"/>
          <p:cNvSpPr txBox="1">
            <a:spLocks/>
          </p:cNvSpPr>
          <p:nvPr/>
        </p:nvSpPr>
        <p:spPr>
          <a:xfrm>
            <a:off x="6444208" y="6669360"/>
            <a:ext cx="1728192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Левитина Л.С. 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1"/>
              </a:rPr>
              <a:t>http://00149.ucoz.com/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61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 w="19050">
            <a:solidFill>
              <a:srgbClr val="C00000"/>
            </a:solidFill>
          </a:ln>
          <a:blipFill>
            <a:blip r:embed="rId22"/>
            <a:stretch>
              <a:fillRect/>
            </a:stretch>
          </a:blip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00149.ucoz.com/" TargetMode="External"/><Relationship Id="rId2" Type="http://schemas.openxmlformats.org/officeDocument/2006/relationships/hyperlink" Target="http://i.allday.ru/a1/0b/42/1307381529_stock-vector-ethnic-ukraine-patterns-6allday.jpg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video" Target="file:///C:\Users\&#1055;&#1086;&#1083;&#1100;&#1079;&#1086;&#1074;&#1072;&#1090;&#1077;&#1083;&#1100;\AppData\Local\Temp\Temp1_&#1055;&#1088;&#1072;&#1079;&#1076;&#1085;&#1080;&#1082;%20&#1046;&#1072;&#1074;&#1086;&#1088;&#1086;&#1085;&#1082;&#1080;.zip\&#1055;&#1088;&#1072;&#1079;&#1076;&#1085;&#1080;&#1082;%20&#1046;&#1072;&#1074;&#1086;&#1088;&#1086;&#1085;&#1082;&#1080;\&#1050;&#1072;&#1082;%20&#1073;&#1099;&#1074;&#1072;&#1083;&#1086;%20&#1074;%20&#1089;&#1090;&#1072;&#1088;&#1080;&#1085;&#1091;\&#1042;&#1077;&#1089;&#1077;&#1085;&#1085;&#1103;&#1103;%20&#1079;&#1072;&#1082;&#1083;&#1080;&#1095;&#1082;&#1072;%20'&#1046;&#1072;&#1074;&#1086;&#1088;&#1086;&#1085;&#1086;&#1095;&#1082;&#1080;'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691680" y="2594769"/>
            <a:ext cx="6552728" cy="3301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5328592" cy="50405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1714488"/>
            <a:ext cx="792958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>
                  <a:solidFill>
                    <a:srgbClr val="CC0000"/>
                  </a:solidFill>
                </a:ln>
                <a:solidFill>
                  <a:srgbClr val="7030A0"/>
                </a:solidFill>
                <a:latin typeface="Monotype Corsiva" pitchFamily="66" charset="0"/>
              </a:rPr>
              <a:t>«Как бывало, в старину,   </a:t>
            </a:r>
          </a:p>
          <a:p>
            <a:r>
              <a:rPr lang="ru-RU" sz="6000" b="1" dirty="0" smtClean="0">
                <a:ln>
                  <a:solidFill>
                    <a:srgbClr val="CC0000"/>
                  </a:solidFill>
                </a:ln>
                <a:solidFill>
                  <a:srgbClr val="7030A0"/>
                </a:solidFill>
                <a:latin typeface="Monotype Corsiva" pitchFamily="66" charset="0"/>
              </a:rPr>
              <a:t> закликали птиц, весну»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8244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rgbClr val="8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          </a:t>
            </a:r>
            <a:endParaRPr lang="ru-RU" sz="3200" b="1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857232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Народные традиции и обряды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3929066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Праздник « Жаворонки»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Рисунок 8" descr="2122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5F8"/>
              </a:clrFrom>
              <a:clrTo>
                <a:srgbClr val="F7F5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4572008"/>
            <a:ext cx="2571768" cy="162878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332656"/>
            <a:ext cx="8208912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42494214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691680" y="2594769"/>
            <a:ext cx="6552728" cy="3301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5328592" cy="50405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785794"/>
            <a:ext cx="8786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>
                  <a:solidFill>
                    <a:srgbClr val="CC000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             </a:t>
            </a:r>
            <a:r>
              <a:rPr lang="ru-RU" sz="8000" b="1" dirty="0" smtClean="0">
                <a:ln>
                  <a:solidFill>
                    <a:srgbClr val="CC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</a:t>
            </a:r>
          </a:p>
          <a:p>
            <a:r>
              <a:rPr lang="ru-RU" sz="8000" b="1" dirty="0" smtClean="0">
                <a:ln>
                  <a:solidFill>
                    <a:srgbClr val="CC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204864"/>
            <a:ext cx="8244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          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1346018157_1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071942"/>
            <a:ext cx="3643338" cy="1961797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3500438"/>
            <a:ext cx="8143900" cy="2520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интернетресурсы</a:t>
            </a: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.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http://i.allday.ru/a1/0b/42/1307381529_stock-vector-ethnic-ukraine-patterns-6allday.jpg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вышитый орнамент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  шаблона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«Орнамент» 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Левитина  Любовь  Семёновна  </a:t>
            </a:r>
          </a:p>
          <a:p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ГБОУ СОШ 149   Санкт-Петербург 2013</a:t>
            </a:r>
          </a:p>
          <a:p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http://00149.ucoz.com</a:t>
            </a: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www.ethnomuseum.ru</a:t>
            </a: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000239"/>
            <a:ext cx="7143800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1.Жили-Были…: Произведения русского устного народного творчества для детей/    </a:t>
            </a:r>
          </a:p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Сост.,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предисл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коммент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В. Калугина. – М.: Молодая гвардия, 1988</a:t>
            </a:r>
            <a:endParaRPr lang="ru-RU" sz="1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2.Крылова А.И. Круглый год. Москва, 1989г</a:t>
            </a:r>
          </a:p>
          <a:p>
            <a:pPr>
              <a:lnSpc>
                <a:spcPct val="90000"/>
              </a:lnSpc>
            </a:pP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3.Терещенко А.В. История культуры русского народа.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М.,Эксмо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2007</a:t>
            </a:r>
          </a:p>
          <a:p>
            <a:pPr>
              <a:lnSpc>
                <a:spcPct val="90000"/>
              </a:lnSpc>
            </a:pP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1571612"/>
            <a:ext cx="137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57166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      </a:t>
            </a:r>
            <a:r>
              <a:rPr lang="ru-RU" b="1" dirty="0" smtClean="0">
                <a:solidFill>
                  <a:srgbClr val="800000"/>
                </a:solidFill>
                <a:latin typeface="Bookman Old Style" pitchFamily="18" charset="0"/>
              </a:rPr>
              <a:t>Наша страна богата народными обычаями и традициями.</a:t>
            </a:r>
          </a:p>
          <a:p>
            <a:pPr marL="609600" indent="-609600">
              <a:lnSpc>
                <a:spcPct val="90000"/>
              </a:lnSpc>
            </a:pPr>
            <a:endParaRPr lang="ru-RU" dirty="0" smtClean="0"/>
          </a:p>
          <a:p>
            <a:pPr marL="609600" indent="-609600">
              <a:lnSpc>
                <a:spcPct val="90000"/>
              </a:lnSpc>
            </a:pP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428736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Старинный славянский праздник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 « Жаворонки» 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празднуют 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20-21 марта 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–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в день весеннего равноденствия. </a:t>
            </a:r>
            <a:endParaRPr lang="ru-RU" sz="2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2122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5F8"/>
              </a:clrFrom>
              <a:clrTo>
                <a:srgbClr val="F7F5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3421856"/>
            <a:ext cx="5143536" cy="3257573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По народному календарю 21 марта зима кончается, </a:t>
            </a:r>
            <a:r>
              <a:rPr lang="ru-RU" sz="2000" b="1" dirty="0" smtClean="0">
                <a:solidFill>
                  <a:srgbClr val="800000"/>
                </a:solidFill>
                <a:latin typeface="Bookman Old Style" pitchFamily="18" charset="0"/>
              </a:rPr>
              <a:t>весна начинается, </a:t>
            </a:r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день с ночью равняется.</a:t>
            </a:r>
          </a:p>
          <a:p>
            <a:endParaRPr lang="ru-RU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В этот день пути Земли и Солнца пересекаются.</a:t>
            </a:r>
          </a:p>
          <a:p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feec3d79ee6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071678"/>
            <a:ext cx="6000792" cy="4255107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00042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 православии день 22 марта посвящен Сорока мученикам, поэтому в народе его называют </a:t>
            </a:r>
            <a:r>
              <a:rPr lang="ru-RU" sz="2400" b="1" dirty="0" smtClean="0">
                <a:solidFill>
                  <a:srgbClr val="800000"/>
                </a:solidFill>
                <a:latin typeface="Monotype Corsiva" pitchFamily="66" charset="0"/>
              </a:rPr>
              <a:t>Сороками.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Говорят, что на Сороки из-за моря прилетают сорок птиц вешних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первая из них – полевой жаворонок. </a:t>
            </a: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Повсюду в этот день дети песенками,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закличками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и печеными жаворонками призывали приход весны.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5-2.jpg"/>
          <p:cNvPicPr>
            <a:picLocks noChangeAspect="1"/>
          </p:cNvPicPr>
          <p:nvPr/>
        </p:nvPicPr>
        <p:blipFill>
          <a:blip r:embed="rId2" cstate="print"/>
          <a:srcRect l="50794" t="5230" r="4296" b="5860"/>
          <a:stretch>
            <a:fillRect/>
          </a:stretch>
        </p:blipFill>
        <p:spPr>
          <a:xfrm>
            <a:off x="2143108" y="3286124"/>
            <a:ext cx="4786346" cy="3381816"/>
          </a:xfrm>
          <a:prstGeom prst="rect">
            <a:avLst/>
          </a:prstGeom>
          <a:ln w="28575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52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  <a:cs typeface="Arial" charset="0"/>
              </a:rPr>
              <a:t>«Жаворонков» обычно пекли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  <a:cs typeface="Arial" charset="0"/>
              </a:rPr>
              <a:t>с распростертыми крылышками, как бы летящих.</a:t>
            </a:r>
            <a:endParaRPr lang="ru-RU" sz="2400" b="1" dirty="0">
              <a:solidFill>
                <a:srgbClr val="7030A0"/>
              </a:solidFill>
              <a:latin typeface="Bookman Old Style" pitchFamily="18" charset="0"/>
              <a:cs typeface="Arial" charset="0"/>
            </a:endParaRPr>
          </a:p>
        </p:txBody>
      </p:sp>
      <p:pic>
        <p:nvPicPr>
          <p:cNvPr id="3" name="Рисунок 2" descr="5-2.jpg"/>
          <p:cNvPicPr>
            <a:picLocks noChangeAspect="1"/>
          </p:cNvPicPr>
          <p:nvPr/>
        </p:nvPicPr>
        <p:blipFill>
          <a:blip r:embed="rId2" cstate="print"/>
          <a:srcRect l="4017" t="5230" r="50041" b="5860"/>
          <a:stretch>
            <a:fillRect/>
          </a:stretch>
        </p:blipFill>
        <p:spPr>
          <a:xfrm>
            <a:off x="1714480" y="2857496"/>
            <a:ext cx="5429288" cy="3788812"/>
          </a:xfrm>
          <a:prstGeom prst="rect">
            <a:avLst/>
          </a:prstGeom>
          <a:ln w="28575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1428736"/>
            <a:ext cx="857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Печенье раздавали детям со словами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800000"/>
                </a:solidFill>
                <a:latin typeface="Bookman Old Style" pitchFamily="18" charset="0"/>
              </a:rPr>
              <a:t>«Жаворонки прилетели, на головку сели»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-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тем самым благословляя детей. </a:t>
            </a:r>
            <a:endParaRPr lang="ru-RU" sz="2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7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  <a:cs typeface="Arial" charset="0"/>
              </a:rPr>
              <a:t>Дети с криком и звонким смехом бежали 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закликать жаворонков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  <a:cs typeface="Arial" charset="0"/>
              </a:rPr>
              <a:t>, а с ними и весну. </a:t>
            </a:r>
            <a:endParaRPr lang="ru-RU" sz="2400" b="1" dirty="0">
              <a:solidFill>
                <a:srgbClr val="7030A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2410"/>
          <a:stretch>
            <a:fillRect/>
          </a:stretch>
        </p:blipFill>
        <p:spPr bwMode="auto">
          <a:xfrm>
            <a:off x="1428728" y="1500174"/>
            <a:ext cx="6500858" cy="497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428992" y="428604"/>
            <a:ext cx="537210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latin typeface="Bookman Old Style" pitchFamily="18" charset="0"/>
                <a:cs typeface="Arial" charset="0"/>
              </a:rPr>
              <a:t>Печеных жаворонков насаживали на длинные палки и выбегали с ними на пригорки или насаживали птичек на шесты, на палки плетня  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  <a:cs typeface="Arial" charset="0"/>
              </a:rPr>
              <a:t>и дети, </a:t>
            </a:r>
            <a:r>
              <a:rPr lang="ru-RU" sz="2400" b="1" dirty="0">
                <a:solidFill>
                  <a:srgbClr val="7030A0"/>
                </a:solidFill>
                <a:latin typeface="Bookman Old Style" pitchFamily="18" charset="0"/>
                <a:cs typeface="Arial" charset="0"/>
              </a:rPr>
              <a:t>сбившись в кучу, что есть силы кричали:</a:t>
            </a:r>
            <a:endParaRPr lang="ru-RU" sz="2400" b="1" i="1" dirty="0">
              <a:solidFill>
                <a:srgbClr val="7030A0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800" i="1" dirty="0">
                <a:solidFill>
                  <a:srgbClr val="800000"/>
                </a:solidFill>
                <a:latin typeface="Monotype Corsiva" pitchFamily="66" charset="0"/>
                <a:cs typeface="Arial" charset="0"/>
              </a:rPr>
              <a:t>«</a:t>
            </a:r>
            <a:r>
              <a:rPr lang="ru-RU" sz="2800" b="1" i="1" dirty="0">
                <a:solidFill>
                  <a:srgbClr val="800000"/>
                </a:solidFill>
                <a:latin typeface="Monotype Corsiva" pitchFamily="66" charset="0"/>
                <a:cs typeface="Arial" charset="0"/>
              </a:rPr>
              <a:t>Жаворонки, прилетите,</a:t>
            </a:r>
            <a:br>
              <a:rPr lang="ru-RU" sz="2800" b="1" i="1" dirty="0">
                <a:solidFill>
                  <a:srgbClr val="800000"/>
                </a:solidFill>
                <a:latin typeface="Monotype Corsiva" pitchFamily="66" charset="0"/>
                <a:cs typeface="Arial" charset="0"/>
              </a:rPr>
            </a:br>
            <a:r>
              <a:rPr lang="ru-RU" sz="2800" b="1" i="1" dirty="0" err="1">
                <a:solidFill>
                  <a:srgbClr val="800000"/>
                </a:solidFill>
                <a:latin typeface="Monotype Corsiva" pitchFamily="66" charset="0"/>
                <a:cs typeface="Arial" charset="0"/>
              </a:rPr>
              <a:t>Студену</a:t>
            </a:r>
            <a:r>
              <a:rPr lang="ru-RU" sz="2800" b="1" i="1" dirty="0">
                <a:solidFill>
                  <a:srgbClr val="800000"/>
                </a:solidFill>
                <a:latin typeface="Monotype Corsiva" pitchFamily="66" charset="0"/>
                <a:cs typeface="Arial" charset="0"/>
              </a:rPr>
              <a:t> зиму унесите,</a:t>
            </a:r>
            <a:br>
              <a:rPr lang="ru-RU" sz="2800" b="1" i="1" dirty="0">
                <a:solidFill>
                  <a:srgbClr val="800000"/>
                </a:solidFill>
                <a:latin typeface="Monotype Corsiva" pitchFamily="66" charset="0"/>
                <a:cs typeface="Arial" charset="0"/>
              </a:rPr>
            </a:br>
            <a:r>
              <a:rPr lang="ru-RU" sz="2800" b="1" i="1" dirty="0">
                <a:solidFill>
                  <a:srgbClr val="800000"/>
                </a:solidFill>
                <a:latin typeface="Monotype Corsiva" pitchFamily="66" charset="0"/>
                <a:cs typeface="Arial" charset="0"/>
              </a:rPr>
              <a:t>Теплу весну принесите:</a:t>
            </a:r>
            <a:br>
              <a:rPr lang="ru-RU" sz="2800" b="1" i="1" dirty="0">
                <a:solidFill>
                  <a:srgbClr val="800000"/>
                </a:solidFill>
                <a:latin typeface="Monotype Corsiva" pitchFamily="66" charset="0"/>
                <a:cs typeface="Arial" charset="0"/>
              </a:rPr>
            </a:br>
            <a:r>
              <a:rPr lang="ru-RU" sz="2800" b="1" i="1" dirty="0">
                <a:solidFill>
                  <a:srgbClr val="800000"/>
                </a:solidFill>
                <a:latin typeface="Monotype Corsiva" pitchFamily="66" charset="0"/>
                <a:cs typeface="Arial" charset="0"/>
              </a:rPr>
              <a:t>Зима нам надоела,</a:t>
            </a:r>
            <a:br>
              <a:rPr lang="ru-RU" sz="2800" b="1" i="1" dirty="0">
                <a:solidFill>
                  <a:srgbClr val="800000"/>
                </a:solidFill>
                <a:latin typeface="Monotype Corsiva" pitchFamily="66" charset="0"/>
                <a:cs typeface="Arial" charset="0"/>
              </a:rPr>
            </a:br>
            <a:r>
              <a:rPr lang="ru-RU" sz="2800" b="1" i="1" dirty="0">
                <a:solidFill>
                  <a:srgbClr val="800000"/>
                </a:solidFill>
                <a:latin typeface="Monotype Corsiva" pitchFamily="66" charset="0"/>
                <a:cs typeface="Arial" charset="0"/>
              </a:rPr>
              <a:t>Весь хлеб у нас поела!»</a:t>
            </a:r>
            <a:endParaRPr lang="ru-RU" sz="2800" b="1" dirty="0">
              <a:solidFill>
                <a:srgbClr val="8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1026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30" name="Рисунок Paintbrush" r:id="rId3" imgW="0" imgH="0" progId="PBrush">
              <p:embed/>
            </p:oleObj>
          </a:graphicData>
        </a:graphic>
      </p:graphicFrame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1000100" y="714356"/>
          <a:ext cx="2159000" cy="3962400"/>
        </p:xfrm>
        <a:graphic>
          <a:graphicData uri="http://schemas.openxmlformats.org/presentationml/2006/ole">
            <p:oleObj spid="_x0000_s1031" name="Фотография Photo Editor" r:id="rId4" imgW="1162212" imgH="2133898" progId="">
              <p:embed/>
            </p:oleObj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071546"/>
            <a:ext cx="5786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Жив жаворонок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 полю летает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Зёрнышки собирает,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Весну закликает!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214290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800000"/>
                </a:solidFill>
                <a:latin typeface="Bookman Old Style" pitchFamily="18" charset="0"/>
              </a:rPr>
              <a:t>Заклички</a:t>
            </a:r>
            <a:r>
              <a:rPr lang="ru-RU" sz="2400" b="1" dirty="0" smtClean="0">
                <a:solidFill>
                  <a:srgbClr val="800000"/>
                </a:solidFill>
                <a:latin typeface="Bookman Old Style" pitchFamily="18" charset="0"/>
              </a:rPr>
              <a:t> и веснянки</a:t>
            </a:r>
            <a:endParaRPr lang="ru-RU" sz="2400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786058"/>
            <a:ext cx="5786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Чу,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виль-виль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Весна пришла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На колясочках,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Зима ушла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На саночках!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1071546"/>
            <a:ext cx="421484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Жаворонки, прилетите,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Красну Весну принесите.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Принесите Весну на своем хвосту,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На сохе, бороне,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На овсяном снопе.</a:t>
            </a:r>
          </a:p>
          <a:p>
            <a:pPr fontAlgn="base"/>
            <a:r>
              <a:rPr lang="ru-RU" b="1" dirty="0" smtClean="0">
                <a:solidFill>
                  <a:srgbClr val="7030A0"/>
                </a:solidFill>
              </a:rPr>
              <a:t>***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571744"/>
            <a:ext cx="3551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7030A0"/>
                </a:solidFill>
              </a:rPr>
              <a:t>***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1367447721.M898943P21303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214686"/>
            <a:ext cx="4762500" cy="344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есенняя закличка 'Жавороночки'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357166"/>
            <a:ext cx="7905805" cy="600079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Шаблон орнамент Левитина Л.С.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99694"/>
      </a:hlink>
      <a:folHlink>
        <a:srgbClr val="D9969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орнамент Левитина Л.С.</Template>
  <TotalTime>685</TotalTime>
  <Words>310</Words>
  <Application>Microsoft Office PowerPoint</Application>
  <PresentationFormat>Экран (4:3)</PresentationFormat>
  <Paragraphs>47</Paragraphs>
  <Slides>12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Шаблон орнамент Левитина Л.С.</vt:lpstr>
      <vt:lpstr>Рисунок Paintbrush</vt:lpstr>
      <vt:lpstr>Фотография Photo Editor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>М К</dc:subject>
  <dc:creator>наталья</dc:creator>
  <cp:lastModifiedBy>Пользователь</cp:lastModifiedBy>
  <cp:revision>88</cp:revision>
  <dcterms:created xsi:type="dcterms:W3CDTF">2013-10-30T19:50:55Z</dcterms:created>
  <dcterms:modified xsi:type="dcterms:W3CDTF">2022-03-20T13:44:08Z</dcterms:modified>
</cp:coreProperties>
</file>