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0" r:id="rId2"/>
  </p:sldMasterIdLst>
  <p:sldIdLst>
    <p:sldId id="256" r:id="rId3"/>
    <p:sldId id="287" r:id="rId4"/>
    <p:sldId id="257" r:id="rId5"/>
    <p:sldId id="259" r:id="rId6"/>
    <p:sldId id="289" r:id="rId7"/>
    <p:sldId id="260" r:id="rId8"/>
    <p:sldId id="258" r:id="rId9"/>
    <p:sldId id="261" r:id="rId10"/>
    <p:sldId id="279" r:id="rId11"/>
    <p:sldId id="281" r:id="rId12"/>
    <p:sldId id="262" r:id="rId13"/>
    <p:sldId id="270" r:id="rId14"/>
    <p:sldId id="288" r:id="rId15"/>
    <p:sldId id="263" r:id="rId16"/>
    <p:sldId id="296" r:id="rId17"/>
    <p:sldId id="297" r:id="rId18"/>
    <p:sldId id="295" r:id="rId19"/>
    <p:sldId id="294" r:id="rId20"/>
    <p:sldId id="264" r:id="rId21"/>
    <p:sldId id="265" r:id="rId22"/>
    <p:sldId id="266" r:id="rId23"/>
    <p:sldId id="293" r:id="rId24"/>
    <p:sldId id="298" r:id="rId25"/>
    <p:sldId id="301" r:id="rId26"/>
    <p:sldId id="300" r:id="rId27"/>
    <p:sldId id="299" r:id="rId28"/>
    <p:sldId id="272" r:id="rId29"/>
    <p:sldId id="273" r:id="rId30"/>
    <p:sldId id="292" r:id="rId31"/>
    <p:sldId id="286" r:id="rId32"/>
    <p:sldId id="291" r:id="rId3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B03914"/>
    <a:srgbClr val="66FF33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2" autoAdjust="0"/>
    <p:restoredTop sz="94660"/>
  </p:normalViewPr>
  <p:slideViewPr>
    <p:cSldViewPr>
      <p:cViewPr varScale="1">
        <p:scale>
          <a:sx n="114" d="100"/>
          <a:sy n="114" d="100"/>
        </p:scale>
        <p:origin x="128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7A408-2FAA-489E-8D49-9E6480987546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B0F14-2C86-4634-AA81-C6CCE3FD5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E3E1F-1E5E-40A0-BA37-69AECC3FE8CD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7950B-EC07-4A91-B621-4F97AAEBE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eaLnBrk="0" hangingPunct="0">
              <a:defRPr/>
            </a:pPr>
            <a:r>
              <a:rPr lang="en-US" sz="7200">
                <a:cs typeface="+mn-cs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4288" y="2827338"/>
            <a:ext cx="4572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r" eaLnBrk="0" hangingPunct="0">
              <a:defRPr/>
            </a:pPr>
            <a:r>
              <a:rPr lang="en-US" sz="7200">
                <a:cs typeface="+mn-cs"/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6942F-7D88-41BF-A6D7-91E204F0D2DB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43897-EBD0-4252-955B-0BA163A5B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1B04C-3D57-43E2-977C-5861A21962BD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425F7-D060-4D99-ACD2-67E2DD97AD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eaLnBrk="0" hangingPunct="0">
              <a:defRPr/>
            </a:pPr>
            <a:r>
              <a:rPr lang="en-US" sz="8000">
                <a:cs typeface="+mn-cs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algn="r" eaLnBrk="0" hangingPunct="0">
              <a:defRPr/>
            </a:pPr>
            <a:r>
              <a:rPr lang="en-US" sz="8000">
                <a:cs typeface="+mn-cs"/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FC1E9-FCD9-4C36-BC0D-811E59F72737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7433B-5A5E-41C8-8942-E7997696D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54D92-FDE0-4645-AABA-E4160F64F220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26475-CDD4-4D6D-B890-BF28F70FE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E8D13-67C9-4038-A092-1A2697A4C603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DFD37-0919-4934-91DA-FF7A16CA9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682F6-BF6A-472C-89B5-D0B4D24DDD01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B89C3-45BD-48F4-9FCA-BAD80D7796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53547-1643-4E71-BF19-D3D8E2E0B3CB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DF76A-3337-43BA-99F8-A0833EF09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338" y="915988"/>
            <a:ext cx="6799262" cy="13033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76338" y="2490788"/>
            <a:ext cx="6799262" cy="34448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5564D-25EB-4DAF-A392-1F45D593EA8A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9774F-5C11-4D42-8642-2FFCEFC54F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319CC-BD67-40E5-9F7D-D8CD2B3C7C6E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A3AF7-3EDD-4DA0-9733-3CFD46FD4B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A370D-F10A-4E47-BC30-DC3C60469F1C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35840-D8E2-4A5C-A480-909A76745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4999B-5691-49F8-9C11-A0CA45904A75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17D38-C781-40F8-BCEF-9C6A44174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1B29D-B06F-450B-A887-2EDCE43B8AA5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CB31-83DE-4937-81C6-06BDD13DC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490788"/>
            <a:ext cx="3322637" cy="344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2490788"/>
            <a:ext cx="3324225" cy="344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A129A-A4BD-40B1-97F6-9978295C93A3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BB906-77F5-4D07-B2E0-1D712235C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B5B8C-CA91-486B-B8F8-696EC156EA89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BDAB0-7C2F-46B7-85DA-08B946DD1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D72B-07FF-4107-9FF0-CC9AE051DD03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566CA-0A06-4D35-9C08-A4F49549D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0F7FC-133C-4702-8B06-8A44CD56DD68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FFAEC-9D38-444C-9B36-83CB1CFB9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D8486-87D1-4CD5-BFDC-C4B1A03DD7B2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8E59D-1E98-4116-969C-CF7D01027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20D96-2B3C-4A6C-AD2E-FA188AA065D6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75184-B667-4720-A849-1FFB7434E3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16C92-9AFC-4AA7-8843-1DC7A4246142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9C9A9-C4B7-4099-BEC9-6E873AF44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276975" y="915988"/>
            <a:ext cx="1698625" cy="50196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915988"/>
            <a:ext cx="4948237" cy="5019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F31ED-79A9-4E68-B66B-4844B93D7221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B255-8F3D-4E7F-9857-93EC45F112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3CE10-3532-48CA-B2FE-40B9CD622E3E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DF0CB-0F7A-4424-9E76-5DE1F96BFD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92E-4A90-432D-A7CD-4F0255E06B74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C039F-D294-43B6-8B71-6DD1D6E6F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9750B-1001-4B0C-8249-10BDB7536118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2948B-0CFA-492F-9290-EFA01E3B0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064FE-47C9-4371-AF04-68C01A8DE444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A6E32-A64F-4A0F-9BEE-3DF3F32F2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DA782-C810-4A95-A6A0-4C1AEF59C24C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7714A-E166-462D-B8BD-46DB206008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CA00-9366-4C14-B1CA-8587EF2B00E5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2AFA4-E54D-4662-8B4B-2B65C6863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93517-C44C-43C1-AE7A-6E361FCB0930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4B719-25A8-48B8-B125-82B41E6A5D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1032" name="Picture 7" descr="SD-PanelContent.pn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1"/>
            <a:srcRect l="2" r="14240"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1"/>
            <a:srcRect l="2" r="14240"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27AD7046-E879-4DB3-B322-C32196947A4C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55E48A4C-7678-41CF-82D7-2F729AFD0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29" r:id="rId6"/>
    <p:sldLayoutId id="2147483746" r:id="rId7"/>
    <p:sldLayoutId id="2147483728" r:id="rId8"/>
    <p:sldLayoutId id="2147483727" r:id="rId9"/>
    <p:sldLayoutId id="2147483747" r:id="rId10"/>
    <p:sldLayoutId id="2147483748" r:id="rId11"/>
    <p:sldLayoutId id="2147483726" r:id="rId12"/>
    <p:sldLayoutId id="2147483749" r:id="rId13"/>
    <p:sldLayoutId id="2147483750" r:id="rId14"/>
    <p:sldLayoutId id="2147483751" r:id="rId15"/>
    <p:sldLayoutId id="2147483752" r:id="rId16"/>
    <p:sldLayoutId id="2147483725" r:id="rId17"/>
    <p:sldLayoutId id="2147483724" r:id="rId1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21512" name="Picture 7" descr="SD-PanelContent.pn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554070" y="542925"/>
              <a:ext cx="8039565" cy="5756275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1514" name="Picture 9" descr="HDRibbonContent-UniformTrim.png"/>
            <p:cNvPicPr>
              <a:picLocks noChangeAspect="1"/>
            </p:cNvPicPr>
            <p:nvPr/>
          </p:nvPicPr>
          <p:blipFill>
            <a:blip r:embed="rId15"/>
            <a:srcRect l="2" r="14240"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10" descr="HDRibbonContent-UniformTrim.png"/>
            <p:cNvPicPr>
              <a:picLocks noChangeAspect="1"/>
            </p:cNvPicPr>
            <p:nvPr/>
          </p:nvPicPr>
          <p:blipFill>
            <a:blip r:embed="rId15"/>
            <a:srcRect l="2" r="14240"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7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150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EBDF85BF-A2FC-4E55-A488-841ED197A332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36906D38-9F36-42FD-BAC0-33458BF5F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9" r:id="rId2"/>
    <p:sldLayoutId id="2147483738" r:id="rId3"/>
    <p:sldLayoutId id="2147483737" r:id="rId4"/>
    <p:sldLayoutId id="2147483736" r:id="rId5"/>
    <p:sldLayoutId id="2147483735" r:id="rId6"/>
    <p:sldLayoutId id="2147483734" r:id="rId7"/>
    <p:sldLayoutId id="2147483733" r:id="rId8"/>
    <p:sldLayoutId id="2147483732" r:id="rId9"/>
    <p:sldLayoutId id="2147483731" r:id="rId10"/>
    <p:sldLayoutId id="214748373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  <a:cs typeface="Arial" charset="0"/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>
          <a:solidFill>
            <a:srgbClr val="262626"/>
          </a:solidFill>
          <a:latin typeface="+mn-lt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>
          <a:solidFill>
            <a:srgbClr val="262626"/>
          </a:solidFill>
          <a:latin typeface="+mn-lt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>
          <a:solidFill>
            <a:srgbClr val="262626"/>
          </a:solidFill>
          <a:latin typeface="+mn-lt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>
          <a:solidFill>
            <a:srgbClr val="262626"/>
          </a:solidFill>
          <a:latin typeface="+mn-lt"/>
          <a:cs typeface="+mn-cs"/>
        </a:defRPr>
      </a:lvl5pPr>
      <a:lvl6pPr marL="24574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>
          <a:solidFill>
            <a:srgbClr val="262626"/>
          </a:solidFill>
          <a:latin typeface="+mn-lt"/>
          <a:cs typeface="+mn-cs"/>
        </a:defRPr>
      </a:lvl6pPr>
      <a:lvl7pPr marL="29146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>
          <a:solidFill>
            <a:srgbClr val="262626"/>
          </a:solidFill>
          <a:latin typeface="+mn-lt"/>
          <a:cs typeface="+mn-cs"/>
        </a:defRPr>
      </a:lvl7pPr>
      <a:lvl8pPr marL="33718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>
          <a:solidFill>
            <a:srgbClr val="262626"/>
          </a:solidFill>
          <a:latin typeface="+mn-lt"/>
          <a:cs typeface="+mn-cs"/>
        </a:defRPr>
      </a:lvl8pPr>
      <a:lvl9pPr marL="38290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>
          <a:solidFill>
            <a:srgbClr val="262626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bouw.ru/article/ubranstvo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ítulo 1"/>
          <p:cNvSpPr>
            <a:spLocks noGrp="1"/>
          </p:cNvSpPr>
          <p:nvPr>
            <p:ph type="ctrTitle" idx="4294967295"/>
          </p:nvPr>
        </p:nvSpPr>
        <p:spPr>
          <a:xfrm>
            <a:off x="1042988" y="2130425"/>
            <a:ext cx="6985000" cy="1470025"/>
          </a:xfrm>
        </p:spPr>
        <p:txBody>
          <a:bodyPr/>
          <a:lstStyle/>
          <a:p>
            <a:pPr eaLnBrk="1" hangingPunct="1"/>
            <a:endParaRPr lang="ru-RU" sz="2400" b="1" i="1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hangingPunct="0">
              <a:defRPr/>
            </a:pPr>
            <a:endParaRPr lang="ru-RU" sz="5400" b="1" dirty="0">
              <a:ln/>
              <a:solidFill>
                <a:schemeClr val="accent4"/>
              </a:solidFill>
              <a:latin typeface="Calibri"/>
              <a:cs typeface="+mn-cs"/>
            </a:endParaRPr>
          </a:p>
        </p:txBody>
      </p:sp>
      <p:pic>
        <p:nvPicPr>
          <p:cNvPr id="3379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8439150" cy="601345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33796" name="Text Box 11"/>
          <p:cNvSpPr txBox="1">
            <a:spLocks noChangeArrowheads="1"/>
          </p:cNvSpPr>
          <p:nvPr/>
        </p:nvSpPr>
        <p:spPr bwMode="auto">
          <a:xfrm>
            <a:off x="6011863" y="5373688"/>
            <a:ext cx="277877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Ганина Наталья  Вячеславовна </a:t>
            </a:r>
          </a:p>
          <a:p>
            <a:r>
              <a:rPr lang="ru-RU" dirty="0"/>
              <a:t>Воспитатель 1 кв. категории </a:t>
            </a:r>
          </a:p>
          <a:p>
            <a:r>
              <a:rPr lang="ru-RU" dirty="0"/>
              <a:t>МДОАУ № 83 « Искорка».г. Орска.</a:t>
            </a:r>
          </a:p>
          <a:p>
            <a:endParaRPr lang="ru-RU" dirty="0"/>
          </a:p>
        </p:txBody>
      </p:sp>
      <p:sp>
        <p:nvSpPr>
          <p:cNvPr id="33797" name="Text Box 12"/>
          <p:cNvSpPr txBox="1">
            <a:spLocks noChangeArrowheads="1"/>
          </p:cNvSpPr>
          <p:nvPr/>
        </p:nvSpPr>
        <p:spPr bwMode="auto">
          <a:xfrm>
            <a:off x="3276600" y="598488"/>
            <a:ext cx="2344738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Русская изба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7" descr="Untitled -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565400"/>
            <a:ext cx="403225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5" descr="&amp;Kcy;&amp;acy;&amp;rcy;&amp;tcy;&amp;icy;&amp;ncy;&amp;kcy;&amp;acy; 12 &amp;icy;&amp;zcy; 1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133600"/>
            <a:ext cx="5256213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827088" y="908050"/>
            <a:ext cx="7610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imes New Roman" pitchFamily="18" charset="0"/>
              </a:rPr>
              <a:t>Лавка у дверей называлась «коник». Она была рабочим местом хозяина дома.</a:t>
            </a:r>
          </a:p>
          <a:p>
            <a:r>
              <a:rPr lang="ru-RU" sz="1600">
                <a:latin typeface="Times New Roman" pitchFamily="18" charset="0"/>
              </a:rPr>
              <a:t> Под ней, нередко, был шкафчик с инструментами для мужских работ.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1331913" y="836613"/>
            <a:ext cx="6799262" cy="865187"/>
          </a:xfrm>
        </p:spPr>
        <p:txBody>
          <a:bodyPr/>
          <a:lstStyle/>
          <a:p>
            <a:pPr algn="l"/>
            <a:r>
              <a:rPr lang="ru-RU" sz="1400">
                <a:ln>
                  <a:noFill/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другой стороне горницы – правой – висит икона, стоит стол обеденный и лавки. Эту часть горницы называли «красный угол». Красный – значит красивый. Здесь встречали гостей, угощали их, потчевали и все самые важные семейные вопросы решали.</a:t>
            </a:r>
            <a:br>
              <a:rPr lang="ru-RU" sz="1400">
                <a:ln>
                  <a:noFill/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>
                <a:ln>
                  <a:noFill/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Считалось, что стол – Божья ладонь. Не зря в народе молва, что «хлеб – всему голова. Хлеб на стол, так и стол – престол. А хлеба ни куска – и стол – доска»</a:t>
            </a:r>
          </a:p>
        </p:txBody>
      </p:sp>
      <p:pic>
        <p:nvPicPr>
          <p:cNvPr id="44034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036" y="1988840"/>
            <a:ext cx="7055928" cy="424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>
          <a:xfrm>
            <a:off x="1187450" y="620713"/>
            <a:ext cx="6799263" cy="1368425"/>
          </a:xfrm>
        </p:spPr>
        <p:txBody>
          <a:bodyPr/>
          <a:lstStyle/>
          <a:p>
            <a:pPr algn="l"/>
            <a: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«Красный угол» был самым главным и почетным местом в доме. В нем находился домашний иконостас. Считалось важным, что при входе в избу, человек в первую очередь должен обратить внимание на икону. В связи с этим сложилась даже поговорка «Без Бога — не до порога». «Красный угол» всегда держали в чистоте и украшали вышитыми полотенцами.</a:t>
            </a:r>
          </a:p>
        </p:txBody>
      </p:sp>
      <p:pic>
        <p:nvPicPr>
          <p:cNvPr id="4505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1680" y="1970813"/>
            <a:ext cx="5688632" cy="4266474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625842"/>
            <a:ext cx="4824412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3" descr="Рисунок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7904" y="1124744"/>
            <a:ext cx="4824412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684213" y="620713"/>
            <a:ext cx="77422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</a:rPr>
              <a:t>Вдоль стен стояли широкие лавки. На них и сидели и спали. А чем же лавки отличаются от </a:t>
            </a:r>
          </a:p>
          <a:p>
            <a:r>
              <a:rPr lang="ru-RU">
                <a:latin typeface="Times New Roman" pitchFamily="18" charset="0"/>
              </a:rPr>
              <a:t>скамьи? Лавки крепко прикреплялись к полу и стене, а скамьи можно было свободно пере-</a:t>
            </a:r>
          </a:p>
          <a:p>
            <a:r>
              <a:rPr lang="ru-RU">
                <a:latin typeface="Times New Roman" pitchFamily="18" charset="0"/>
              </a:rPr>
              <a:t>носить с места на место.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6013" y="692150"/>
            <a:ext cx="6697662" cy="1008063"/>
          </a:xfrm>
        </p:spPr>
        <p:txBody>
          <a:bodyPr/>
          <a:lstStyle/>
          <a:p>
            <a:r>
              <a:rPr lang="ru-RU" sz="16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Сундуки</a:t>
            </a:r>
            <a:r>
              <a:rPr lang="ru-RU" sz="1600">
                <a:ln>
                  <a:noFill/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служили хозяевам вместо шкафов, тумбочек</a:t>
            </a:r>
            <a:r>
              <a:rPr lang="ru-RU" sz="16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и даже кроватей</a:t>
            </a:r>
            <a:r>
              <a:rPr lang="ru-RU" sz="1600">
                <a:ln>
                  <a:noFill/>
                </a:ln>
                <a:latin typeface="Times New Roman" pitchFamily="18" charset="0"/>
              </a:rPr>
              <a:t>. В них хранили одежду, ткани, украшения. Чем больше сундуков было в доме, тем богаче считалась семья.</a:t>
            </a:r>
            <a:r>
              <a:rPr lang="ru-RU" sz="1400">
                <a:ln>
                  <a:noFill/>
                </a:ln>
                <a:latin typeface="Times New Roman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92" t="2093" b="-1"/>
          <a:stretch/>
        </p:blipFill>
        <p:spPr>
          <a:xfrm>
            <a:off x="512822" y="4365104"/>
            <a:ext cx="3052120" cy="2019060"/>
          </a:xfrm>
          <a:prstGeom prst="flowChartAlternateProcess">
            <a:avLst/>
          </a:prstGeom>
        </p:spPr>
      </p:pic>
      <p:pic>
        <p:nvPicPr>
          <p:cNvPr id="4710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2513" y="2492375"/>
            <a:ext cx="5032375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Рисунок 6"/>
          <p:cNvPicPr>
            <a:picLocks noChangeAspect="1"/>
          </p:cNvPicPr>
          <p:nvPr/>
        </p:nvPicPr>
        <p:blipFill>
          <a:blip r:embed="rId4"/>
          <a:srcRect l="12408" t="3011" r="12521" b="8791"/>
          <a:stretch>
            <a:fillRect/>
          </a:stretch>
        </p:blipFill>
        <p:spPr bwMode="auto">
          <a:xfrm>
            <a:off x="646113" y="1773238"/>
            <a:ext cx="29464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0408_081011.jpg"/>
          <p:cNvPicPr>
            <a:picLocks noChangeAspect="1"/>
          </p:cNvPicPr>
          <p:nvPr/>
        </p:nvPicPr>
        <p:blipFill>
          <a:blip r:embed="rId2" cstate="print"/>
          <a:srcRect l="3768" t="10048" r="3921" b="4548"/>
          <a:stretch>
            <a:fillRect/>
          </a:stretch>
        </p:blipFill>
        <p:spPr>
          <a:xfrm>
            <a:off x="799364" y="764704"/>
            <a:ext cx="7545271" cy="52354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0408_083102.jpg"/>
          <p:cNvPicPr>
            <a:picLocks noChangeAspect="1"/>
          </p:cNvPicPr>
          <p:nvPr/>
        </p:nvPicPr>
        <p:blipFill>
          <a:blip r:embed="rId2" cstate="print"/>
          <a:srcRect l="6714" t="-706"/>
          <a:stretch>
            <a:fillRect/>
          </a:stretch>
        </p:blipFill>
        <p:spPr>
          <a:xfrm rot="5400000">
            <a:off x="1763688" y="-171399"/>
            <a:ext cx="5616628" cy="720080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0408_082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603000"/>
            <a:ext cx="6918486" cy="565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0408_081158.jpg"/>
          <p:cNvPicPr>
            <a:picLocks noChangeAspect="1"/>
          </p:cNvPicPr>
          <p:nvPr/>
        </p:nvPicPr>
        <p:blipFill>
          <a:blip r:embed="rId2" cstate="print"/>
          <a:srcRect t="8333" r="2343"/>
          <a:stretch>
            <a:fillRect/>
          </a:stretch>
        </p:blipFill>
        <p:spPr>
          <a:xfrm>
            <a:off x="684000" y="691848"/>
            <a:ext cx="7776000" cy="547430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>
          <a:xfrm>
            <a:off x="1176338" y="476250"/>
            <a:ext cx="6799262" cy="1368425"/>
          </a:xfrm>
        </p:spPr>
        <p:txBody>
          <a:bodyPr/>
          <a:lstStyle/>
          <a:p>
            <a:r>
              <a:rPr lang="ru-RU" sz="16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А где же люди спали? </a:t>
            </a:r>
            <a:r>
              <a:rPr lang="ru-RU" sz="1600" i="1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На печи, на лавках, на сундуках</a:t>
            </a:r>
            <a:r>
              <a:rPr lang="ru-RU" sz="1600" i="1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А в некоторых избах делали полати – это такие полки. На них и спали.</a:t>
            </a:r>
            <a:b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endParaRPr lang="ru-RU" sz="1400">
              <a:ln>
                <a:noFill/>
              </a:ln>
            </a:endParaRPr>
          </a:p>
        </p:txBody>
      </p:sp>
      <p:pic>
        <p:nvPicPr>
          <p:cNvPr id="48131" name="Рисунок 1"/>
          <p:cNvPicPr>
            <a:picLocks noChangeAspect="1"/>
          </p:cNvPicPr>
          <p:nvPr/>
        </p:nvPicPr>
        <p:blipFill>
          <a:blip r:embed="rId2"/>
          <a:srcRect r="3163" b="5840"/>
          <a:stretch>
            <a:fillRect/>
          </a:stretch>
        </p:blipFill>
        <p:spPr bwMode="auto">
          <a:xfrm>
            <a:off x="641367" y="1484784"/>
            <a:ext cx="3858625" cy="281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35896" y="2564904"/>
            <a:ext cx="4889500" cy="367188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4"/>
          <p:cNvSpPr txBox="1">
            <a:spLocks noChangeArrowheads="1"/>
          </p:cNvSpPr>
          <p:nvPr/>
        </p:nvSpPr>
        <p:spPr bwMode="auto">
          <a:xfrm>
            <a:off x="714348" y="785794"/>
            <a:ext cx="7715304" cy="932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темы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 наши дни дети мало получают информации о русской культуре, быте.</a:t>
            </a:r>
          </a:p>
          <a:p>
            <a:r>
              <a:rPr lang="ru-RU" sz="20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Поэтому мы серьезно задумались над проблемой приобщения детей к истокам русской народной культуры. </a:t>
            </a:r>
          </a:p>
          <a:p>
            <a:r>
              <a:rPr lang="ru-RU" sz="20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Система работы в этом направлении требует организацию особых условий, создания обстановки, которая средствами яркой </a:t>
            </a:r>
          </a:p>
          <a:p>
            <a:r>
              <a:rPr lang="ru-RU" sz="20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образности и наглядности обеспечивала бы детям особый комплекс ощущений и эмоциональных переживаний.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Цель проекта</a:t>
            </a:r>
            <a:r>
              <a:rPr lang="ru-RU" sz="20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: Формировать представления о строении русской избы, о ее внутреннем и внешнем убранстве.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Задачи: </a:t>
            </a:r>
          </a:p>
          <a:p>
            <a:pPr>
              <a:buFontTx/>
              <a:buChar char="-"/>
            </a:pPr>
            <a:r>
              <a:rPr lang="ru-RU" sz="20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Формировать представления об устройстве русской  избы;</a:t>
            </a:r>
          </a:p>
          <a:p>
            <a:pPr>
              <a:buFontTx/>
              <a:buChar char="-"/>
            </a:pPr>
            <a:r>
              <a:rPr lang="ru-RU" sz="20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Познакомить с многообразием предметов домашнего обихода, их названиями и назначением;</a:t>
            </a:r>
          </a:p>
          <a:p>
            <a:pPr>
              <a:buFontTx/>
              <a:buChar char="-"/>
            </a:pPr>
            <a:r>
              <a:rPr lang="ru-RU" sz="20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Привлечь родителей в </a:t>
            </a:r>
            <a:r>
              <a:rPr lang="ru-RU" sz="2000" b="1" i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творческо</a:t>
            </a:r>
            <a:r>
              <a:rPr lang="ru-RU" sz="2000" b="1" i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- образовательный процесс.</a:t>
            </a: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b="1" i="1" dirty="0">
              <a:latin typeface="Verdana" pitchFamily="34" charset="0"/>
              <a:ea typeface="Verdana" pitchFamily="34" charset="0"/>
            </a:endParaRPr>
          </a:p>
          <a:p>
            <a:endParaRPr lang="ru-RU" dirty="0"/>
          </a:p>
        </p:txBody>
      </p:sp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3111500" y="839788"/>
            <a:ext cx="231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1042988" y="765175"/>
            <a:ext cx="6799262" cy="936625"/>
          </a:xfrm>
        </p:spPr>
        <p:txBody>
          <a:bodyPr/>
          <a:lstStyle/>
          <a:p>
            <a:pPr algn="l"/>
            <a: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В каждой крестьянской семье была прялка, на которой с помощью веретена пряли нитки, и из этих ниток вязали или ткали полотно и шили одежду.</a:t>
            </a:r>
            <a:b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                                                               «В избушке, распевая дева,</a:t>
            </a:r>
            <a:b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                                                                 Прядёт, и, зимних друг ночей</a:t>
            </a:r>
            <a:b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                                                                 Трещит лучинка перед ней»…</a:t>
            </a:r>
            <a:b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А.С.Пушкин</a:t>
            </a:r>
          </a:p>
        </p:txBody>
      </p:sp>
      <p:pic>
        <p:nvPicPr>
          <p:cNvPr id="4915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11961" y="1916113"/>
            <a:ext cx="3941440" cy="4259163"/>
          </a:xfrm>
        </p:spPr>
      </p:pic>
      <p:pic>
        <p:nvPicPr>
          <p:cNvPr id="4915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9" y="1412776"/>
            <a:ext cx="324036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>
          <a:xfrm>
            <a:off x="539551" y="765175"/>
            <a:ext cx="7077273" cy="576263"/>
          </a:xfrm>
        </p:spPr>
        <p:txBody>
          <a:bodyPr/>
          <a:lstStyle/>
          <a:p>
            <a:pPr algn="l"/>
            <a:r>
              <a:rPr lang="ru-RU" sz="16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Для освещения горницы пользовались лучиной</a:t>
            </a:r>
            <a:r>
              <a:rPr lang="ru-RU" sz="14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017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584" y="1754840"/>
            <a:ext cx="3821153" cy="4050423"/>
          </a:xfrm>
        </p:spPr>
      </p:pic>
      <p:pic>
        <p:nvPicPr>
          <p:cNvPr id="5017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620688"/>
            <a:ext cx="3674250" cy="564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20220405_105801.jpg"/>
          <p:cNvPicPr>
            <a:picLocks noChangeAspect="1"/>
          </p:cNvPicPr>
          <p:nvPr/>
        </p:nvPicPr>
        <p:blipFill>
          <a:blip r:embed="rId2" cstate="print"/>
          <a:srcRect l="15071" t="2511" r="2979" b="8317"/>
          <a:stretch>
            <a:fillRect/>
          </a:stretch>
        </p:blipFill>
        <p:spPr>
          <a:xfrm rot="5400000">
            <a:off x="-39670" y="1286920"/>
            <a:ext cx="5255670" cy="3967669"/>
          </a:xfrm>
          <a:prstGeom prst="rect">
            <a:avLst/>
          </a:prstGeom>
        </p:spPr>
      </p:pic>
      <p:pic>
        <p:nvPicPr>
          <p:cNvPr id="5" name="Рисунок 4" descr="20220405_110128.jpg"/>
          <p:cNvPicPr>
            <a:picLocks noChangeAspect="1"/>
          </p:cNvPicPr>
          <p:nvPr/>
        </p:nvPicPr>
        <p:blipFill>
          <a:blip r:embed="rId3" cstate="print"/>
          <a:srcRect l="9219" t="1933" r="2542" b="8333"/>
          <a:stretch>
            <a:fillRect/>
          </a:stretch>
        </p:blipFill>
        <p:spPr>
          <a:xfrm rot="5400000">
            <a:off x="3950971" y="1263948"/>
            <a:ext cx="5234352" cy="39922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20220420_072603.jpg"/>
          <p:cNvPicPr>
            <a:picLocks noChangeAspect="1"/>
          </p:cNvPicPr>
          <p:nvPr/>
        </p:nvPicPr>
        <p:blipFill>
          <a:blip r:embed="rId2" cstate="print"/>
          <a:srcRect t="6250"/>
          <a:stretch>
            <a:fillRect/>
          </a:stretch>
        </p:blipFill>
        <p:spPr>
          <a:xfrm>
            <a:off x="714348" y="714356"/>
            <a:ext cx="7833582" cy="550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0220420_103338.jpg"/>
          <p:cNvPicPr>
            <a:picLocks noChangeAspect="1"/>
          </p:cNvPicPr>
          <p:nvPr/>
        </p:nvPicPr>
        <p:blipFill>
          <a:blip r:embed="rId2" cstate="print"/>
          <a:srcRect t="3125" b="3125"/>
          <a:stretch>
            <a:fillRect/>
          </a:stretch>
        </p:blipFill>
        <p:spPr>
          <a:xfrm>
            <a:off x="642910" y="714356"/>
            <a:ext cx="7884000" cy="55434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0220422_094905.jpg"/>
          <p:cNvPicPr>
            <a:picLocks noChangeAspect="1"/>
          </p:cNvPicPr>
          <p:nvPr/>
        </p:nvPicPr>
        <p:blipFill>
          <a:blip r:embed="rId2" cstate="print"/>
          <a:srcRect l="7031" t="27083" r="10937"/>
          <a:stretch>
            <a:fillRect/>
          </a:stretch>
        </p:blipFill>
        <p:spPr>
          <a:xfrm>
            <a:off x="720960" y="717649"/>
            <a:ext cx="7739472" cy="515962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0220428_143023.jpg"/>
          <p:cNvPicPr>
            <a:picLocks noChangeAspect="1"/>
          </p:cNvPicPr>
          <p:nvPr/>
        </p:nvPicPr>
        <p:blipFill>
          <a:blip r:embed="rId2" cstate="print"/>
          <a:srcRect b="-1042"/>
          <a:stretch>
            <a:fillRect/>
          </a:stretch>
        </p:blipFill>
        <p:spPr>
          <a:xfrm>
            <a:off x="827584" y="639000"/>
            <a:ext cx="7363233" cy="5580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>
          <a:xfrm>
            <a:off x="4284663" y="620713"/>
            <a:ext cx="4248150" cy="1655762"/>
          </a:xfrm>
        </p:spPr>
        <p:txBody>
          <a:bodyPr/>
          <a:lstStyle/>
          <a:p>
            <a:pPr algn="l"/>
            <a:r>
              <a:rPr lang="ru-RU" sz="16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Гостя встречали с лаской, с поклоном до земли, угощали с радостью, провожали с благоговением. Первой выходила хозяйка в праздничном наряде. Угощение начиналось с хлеба с солью, затем угощали самым лучшим, что было в доме.</a:t>
            </a:r>
            <a: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Рисунок 5" descr="20220420_104736.jpg"/>
          <p:cNvPicPr>
            <a:picLocks noChangeAspect="1"/>
          </p:cNvPicPr>
          <p:nvPr/>
        </p:nvPicPr>
        <p:blipFill>
          <a:blip r:embed="rId2" cstate="print"/>
          <a:srcRect t="3266" r="4456"/>
          <a:stretch>
            <a:fillRect/>
          </a:stretch>
        </p:blipFill>
        <p:spPr>
          <a:xfrm>
            <a:off x="755576" y="2348880"/>
            <a:ext cx="5025410" cy="3816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1116013" y="549275"/>
            <a:ext cx="6799262" cy="1303338"/>
          </a:xfrm>
        </p:spPr>
        <p:txBody>
          <a:bodyPr/>
          <a:lstStyle/>
          <a:p>
            <a:pPr algn="l"/>
            <a:r>
              <a:rPr lang="ru-RU" sz="16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После трапезы было чаепитие. Важным атрибутом чаепития был самовар. В народе говорили: « Печка – матушка, да самовар – батюшка».</a:t>
            </a:r>
            <a: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60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Провожали гостей пожеланием: «Скатертью дорога!»</a:t>
            </a:r>
          </a:p>
        </p:txBody>
      </p:sp>
      <p:pic>
        <p:nvPicPr>
          <p:cNvPr id="5222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96219" y="1824006"/>
            <a:ext cx="6151562" cy="439261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1116013" y="549274"/>
            <a:ext cx="6799262" cy="5380055"/>
          </a:xfrm>
        </p:spPr>
        <p:txBody>
          <a:bodyPr/>
          <a:lstStyle/>
          <a:p>
            <a:pPr algn="l"/>
            <a:endParaRPr lang="ru-RU" sz="1600" dirty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20420_1104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6013" y="605616"/>
            <a:ext cx="7000923" cy="564676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6799263" cy="1303337"/>
          </a:xfrm>
        </p:spPr>
        <p:txBody>
          <a:bodyPr/>
          <a:lstStyle/>
          <a:p>
            <a:pPr eaLnBrk="1" hangingPunct="1"/>
            <a:r>
              <a:rPr lang="ru-RU" sz="1800" dirty="0" err="1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Давным</a:t>
            </a:r>
            <a:r>
              <a:rPr lang="ru-RU" sz="18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давно на Руси предпочитали жить в деревянных домах, считая, что жить в них здоровее. Строили их из бревен и называли избами.</a:t>
            </a:r>
            <a:br>
              <a:rPr lang="ru-RU" sz="18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«Изба </a:t>
            </a:r>
            <a:r>
              <a:rPr lang="ru-RU" sz="1800" dirty="0" err="1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елова</a:t>
            </a:r>
            <a:r>
              <a:rPr lang="ru-RU" sz="18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– сердце здорово!»</a:t>
            </a:r>
          </a:p>
        </p:txBody>
      </p:sp>
      <p:pic>
        <p:nvPicPr>
          <p:cNvPr id="35842" name="Объект 1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289550" y="4365625"/>
            <a:ext cx="3028950" cy="1871663"/>
          </a:xfrm>
        </p:spPr>
      </p:pic>
      <p:pic>
        <p:nvPicPr>
          <p:cNvPr id="3584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5088" y="1757363"/>
            <a:ext cx="3316287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3650" y="1916113"/>
            <a:ext cx="3503613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2"/>
          <p:cNvPicPr>
            <a:picLocks noChangeAspect="1"/>
          </p:cNvPicPr>
          <p:nvPr/>
        </p:nvPicPr>
        <p:blipFill>
          <a:blip r:embed="rId5"/>
          <a:srcRect l="8334" t="18246" r="7059" b="3262"/>
          <a:stretch>
            <a:fillRect/>
          </a:stretch>
        </p:blipFill>
        <p:spPr bwMode="auto">
          <a:xfrm>
            <a:off x="1216025" y="4005263"/>
            <a:ext cx="36004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 idx="4294967295"/>
          </p:nvPr>
        </p:nvSpPr>
        <p:spPr>
          <a:xfrm>
            <a:off x="1187450" y="620713"/>
            <a:ext cx="6799263" cy="1303337"/>
          </a:xfrm>
        </p:spPr>
        <p:txBody>
          <a:bodyPr/>
          <a:lstStyle/>
          <a:p>
            <a:r>
              <a:rPr lang="ru-RU" sz="2400" b="1">
                <a:ln>
                  <a:noFill/>
                </a:ln>
              </a:rPr>
              <a:t>Народные пословицы и поговорки о доме.</a:t>
            </a:r>
          </a:p>
        </p:txBody>
      </p:sp>
      <p:sp>
        <p:nvSpPr>
          <p:cNvPr id="53250" name="Rectangle 3"/>
          <p:cNvSpPr>
            <a:spLocks noGrp="1"/>
          </p:cNvSpPr>
          <p:nvPr>
            <p:ph type="body" sz="half" idx="4294967295"/>
          </p:nvPr>
        </p:nvSpPr>
        <p:spPr>
          <a:xfrm>
            <a:off x="1187450" y="2492375"/>
            <a:ext cx="3322638" cy="3444875"/>
          </a:xfrm>
        </p:spPr>
        <p:txBody>
          <a:bodyPr/>
          <a:lstStyle/>
          <a:p>
            <a:r>
              <a:rPr lang="ru-RU" sz="1200" b="1"/>
              <a:t>Избу ставят – бога славят.</a:t>
            </a:r>
          </a:p>
          <a:p>
            <a:r>
              <a:rPr lang="ru-RU" sz="1200" b="1"/>
              <a:t>Криком изба не рубится, а шумом дело не делается.</a:t>
            </a:r>
          </a:p>
          <a:p>
            <a:r>
              <a:rPr lang="ru-RU" sz="1200" b="1"/>
              <a:t>Изба елова – сердце здорово.</a:t>
            </a:r>
          </a:p>
          <a:p>
            <a:r>
              <a:rPr lang="ru-RU" sz="1200" b="1"/>
              <a:t>Своя избушка – та же подружка.</a:t>
            </a:r>
          </a:p>
          <a:p>
            <a:r>
              <a:rPr lang="ru-RU" sz="1200" b="1"/>
              <a:t>Изба крепка запором, а двор – забором.</a:t>
            </a:r>
          </a:p>
          <a:p>
            <a:r>
              <a:rPr lang="ru-RU" sz="1200" b="1"/>
              <a:t>Во всякой избушке свои погремушки.</a:t>
            </a:r>
          </a:p>
          <a:p>
            <a:r>
              <a:rPr lang="ru-RU" sz="1200" b="1"/>
              <a:t>Изба детьми  весела.</a:t>
            </a:r>
          </a:p>
          <a:p>
            <a:r>
              <a:rPr lang="ru-RU" sz="1200" b="1"/>
              <a:t>Хорошо в гостях, а дома лучше.</a:t>
            </a:r>
          </a:p>
          <a:p>
            <a:r>
              <a:rPr lang="ru-RU" sz="1200" b="1"/>
              <a:t>Дома и стены помогают.</a:t>
            </a:r>
          </a:p>
          <a:p>
            <a:r>
              <a:rPr lang="ru-RU" sz="1200" b="1"/>
              <a:t>Каково на дому, таково и самому.</a:t>
            </a:r>
          </a:p>
          <a:p>
            <a:endParaRPr lang="ru-RU" sz="1200" b="1"/>
          </a:p>
        </p:txBody>
      </p:sp>
      <p:sp>
        <p:nvSpPr>
          <p:cNvPr id="5325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651375" y="2490788"/>
            <a:ext cx="3324225" cy="3444875"/>
          </a:xfrm>
        </p:spPr>
        <p:txBody>
          <a:bodyPr/>
          <a:lstStyle/>
          <a:p>
            <a:r>
              <a:rPr lang="ru-RU" sz="1200" b="1"/>
              <a:t>Коли изба крива – хозяйка плоха.</a:t>
            </a:r>
          </a:p>
          <a:p>
            <a:r>
              <a:rPr lang="ru-RU" sz="1200" b="1"/>
              <a:t>Каков строитель – такова и обитель.</a:t>
            </a:r>
          </a:p>
          <a:p>
            <a:r>
              <a:rPr lang="ru-RU" sz="1200" b="1"/>
              <a:t>Не дом хозяина красит, а хозяин дом.</a:t>
            </a:r>
          </a:p>
          <a:p>
            <a:r>
              <a:rPr lang="ru-RU" sz="1200" b="1"/>
              <a:t>Дом вести – не лапти плести.</a:t>
            </a:r>
          </a:p>
          <a:p>
            <a:r>
              <a:rPr lang="ru-RU" sz="1200" b="1"/>
              <a:t>Дом не велик, да лежать не велит.</a:t>
            </a:r>
          </a:p>
          <a:p>
            <a:r>
              <a:rPr lang="ru-RU" sz="1200" b="1"/>
              <a:t>Что в поле родится, всё в доме пригодится.</a:t>
            </a:r>
          </a:p>
          <a:p>
            <a:r>
              <a:rPr lang="ru-RU" sz="1200" b="1"/>
              <a:t>Животинку дома разводить – не разиня рот ходить.</a:t>
            </a:r>
          </a:p>
          <a:p>
            <a:r>
              <a:rPr lang="ru-RU" sz="1200" b="1"/>
              <a:t>Не красна изба углами, а красна пирогами</a:t>
            </a:r>
          </a:p>
          <a:p>
            <a:endParaRPr lang="ru-RU" sz="2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979613" y="692150"/>
            <a:ext cx="5308600" cy="681038"/>
          </a:xfrm>
        </p:spPr>
        <p:txBody>
          <a:bodyPr anchor="b"/>
          <a:lstStyle/>
          <a:p>
            <a:r>
              <a:rPr lang="ru-RU" sz="1800" b="1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Используемые источники: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subTitle" idx="4294967295"/>
          </p:nvPr>
        </p:nvSpPr>
        <p:spPr>
          <a:xfrm>
            <a:off x="1979613" y="1844675"/>
            <a:ext cx="5180012" cy="194468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Васкан Л.В. Русская изба. Куда бредёт Ивашкин лапоть? – М.;2019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Ополовников А.В.,Ополовникова Е.А. Избяная литургия. Книга о русской избе. – 2001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Русская изба. Иллюстрированная энциклопедия – СПб: Искусство-СПб, 2004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Терещенко А. В. Быт русского народа. – М.: Наука, 1997г. 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Улыбышева М. Русская изба. От печки до лавочки. – М.,2018</a:t>
            </a:r>
            <a:b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bouw.ru</a:t>
            </a: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article</a:t>
            </a: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ubranstvo</a:t>
            </a:r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russkoy - izbi</a:t>
            </a:r>
            <a:endParaRPr lang="ru-RU"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br>
              <a:rPr lang="ru-RU" sz="3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ru-RU" sz="3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196975"/>
            <a:ext cx="7127875" cy="496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684213" y="476250"/>
            <a:ext cx="77041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Крестьянский дом называли «родной», «родимый», как называли близкого человека.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Место для строительства выбирали «счастливое»: сухое, светлое, благополучное.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4"/>
          <p:cNvSpPr txBox="1">
            <a:spLocks noChangeArrowheads="1"/>
          </p:cNvSpPr>
          <p:nvPr/>
        </p:nvSpPr>
        <p:spPr bwMode="auto">
          <a:xfrm>
            <a:off x="611188" y="957263"/>
            <a:ext cx="749115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Дом был тем сокровенным местом, в котором люди выражали представления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о себе, о мире.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Дом – это сакральное пространство, модель мира и жизни человека.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Потолок – небо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Пол - земля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Подпол – подземный мир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Окна – свет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По внешнему виду русского дома можно было определить социальный статус его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хозяев.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В одной деревне не было двух совершенно одинаковых домов, ведь каждая изба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несла в себе индивидуальность своих хозяев.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Интерьер крестьянского дома, складывающийся веками, представляет наилучший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образец сочетания удобства и красоты. Здесь нет ничего лишнего и всякая вещь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своём месте, всё под рукой.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8"/>
          <p:cNvSpPr>
            <a:spLocks noGrp="1"/>
          </p:cNvSpPr>
          <p:nvPr>
            <p:ph type="title"/>
          </p:nvPr>
        </p:nvSpPr>
        <p:spPr>
          <a:xfrm>
            <a:off x="1142976" y="428604"/>
            <a:ext cx="7004050" cy="936625"/>
          </a:xfrm>
        </p:spPr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br>
              <a:rPr lang="ru-RU" sz="14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При постройке избы сразу решали важный вопрос: «Где сложить печь?» Все остальное </a:t>
            </a:r>
            <a:br>
              <a:rPr lang="ru-RU" sz="14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размещали в зависимости от расположения печки. Вот отсюда и пошло выражение -«Плясать от печки».</a:t>
            </a:r>
            <a:br>
              <a:rPr lang="ru-RU" sz="1400" dirty="0">
                <a:ln>
                  <a:noFill/>
                </a:ln>
                <a:ea typeface="Calibri" pitchFamily="34" charset="0"/>
                <a:cs typeface="Times New Roman" pitchFamily="18" charset="0"/>
              </a:rPr>
            </a:br>
            <a:endParaRPr lang="ru-RU" sz="1400" dirty="0">
              <a:ln>
                <a:noFill/>
              </a:ln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8914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14" y="1357299"/>
            <a:ext cx="6619875" cy="4808006"/>
          </a:xfrm>
        </p:spPr>
      </p:pic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3484563" y="34448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br>
              <a:rPr lang="ru-RU" sz="1800">
                <a:solidFill>
                  <a:srgbClr val="000000"/>
                </a:solidFill>
                <a:latin typeface="Arial" charset="0"/>
              </a:rPr>
            </a:br>
            <a:endParaRPr lang="ru-RU" sz="18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827088" y="549275"/>
            <a:ext cx="6924675" cy="935038"/>
          </a:xfrm>
        </p:spPr>
        <p:txBody>
          <a:bodyPr/>
          <a:lstStyle/>
          <a:p>
            <a:pPr eaLnBrk="1" hangingPunct="1"/>
            <a:r>
              <a:rPr lang="ru-RU" sz="1600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Русская печь, как мать родная, накормит и обогреет, обсушит, когда надо и вылечит.</a:t>
            </a:r>
          </a:p>
        </p:txBody>
      </p:sp>
      <p:pic>
        <p:nvPicPr>
          <p:cNvPr id="39938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9" y="1311275"/>
            <a:ext cx="5040932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5311" y="234888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684213" y="549275"/>
            <a:ext cx="66636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Печь -один из сакральных центров дома. «Печь в дому – то же, что алтарь в церкви»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1476375" y="476250"/>
            <a:ext cx="6624638" cy="1223963"/>
          </a:xfrm>
        </p:spPr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n>
                  <a:noFill/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печкой находилось рабочее место хозяйки. Здесь женщины делали домашние дела – готовили, пекли хлеб, мыли посуду, качали колыбельку. Это место называлось «бабий кут».</a:t>
            </a:r>
            <a:br>
              <a:rPr lang="ru-RU" sz="1400" dirty="0">
                <a:ln>
                  <a:noFill/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dirty="0">
                <a:ln>
                  <a:noFill/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Посуда для приготовления хранилась в печке и у печки. Это была нехитрая утварь – котлы, чугунки, сковородки.</a:t>
            </a:r>
          </a:p>
        </p:txBody>
      </p:sp>
      <p:pic>
        <p:nvPicPr>
          <p:cNvPr id="40962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rcRect t="2115" b="4913"/>
          <a:stretch>
            <a:fillRect/>
          </a:stretch>
        </p:blipFill>
        <p:spPr>
          <a:xfrm>
            <a:off x="4724400" y="1700213"/>
            <a:ext cx="3868738" cy="2376488"/>
          </a:xfrm>
        </p:spPr>
      </p:pic>
      <p:pic>
        <p:nvPicPr>
          <p:cNvPr id="40963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527" y="1700213"/>
            <a:ext cx="409575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Рисунок 2"/>
          <p:cNvPicPr>
            <a:picLocks noChangeAspect="1"/>
          </p:cNvPicPr>
          <p:nvPr/>
        </p:nvPicPr>
        <p:blipFill>
          <a:blip r:embed="rId4"/>
          <a:srcRect t="6781" b="1685"/>
          <a:stretch>
            <a:fillRect/>
          </a:stretch>
        </p:blipFill>
        <p:spPr bwMode="auto">
          <a:xfrm>
            <a:off x="4724399" y="4185443"/>
            <a:ext cx="382107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1986" name="Rectangle 9"/>
          <p:cNvSpPr>
            <a:spLocks noGrp="1"/>
          </p:cNvSpPr>
          <p:nvPr>
            <p:ph type="body" sz="half" idx="4294967295"/>
          </p:nvPr>
        </p:nvSpPr>
        <p:spPr>
          <a:xfrm>
            <a:off x="1176338" y="2490788"/>
            <a:ext cx="6799262" cy="1646237"/>
          </a:xfrm>
        </p:spPr>
        <p:txBody>
          <a:bodyPr/>
          <a:lstStyle/>
          <a:p>
            <a:endParaRPr lang="ru-RU" sz="2000"/>
          </a:p>
        </p:txBody>
      </p:sp>
      <p:sp>
        <p:nvSpPr>
          <p:cNvPr id="41987" name="Rectangle 10"/>
          <p:cNvSpPr>
            <a:spLocks noGrp="1"/>
          </p:cNvSpPr>
          <p:nvPr>
            <p:ph sz="half" idx="4294967295"/>
          </p:nvPr>
        </p:nvSpPr>
        <p:spPr>
          <a:xfrm>
            <a:off x="1176338" y="4289425"/>
            <a:ext cx="6799262" cy="1646238"/>
          </a:xfrm>
        </p:spPr>
        <p:txBody>
          <a:bodyPr/>
          <a:lstStyle/>
          <a:p>
            <a:endParaRPr lang="ru-RU" sz="2000"/>
          </a:p>
        </p:txBody>
      </p:sp>
      <p:pic>
        <p:nvPicPr>
          <p:cNvPr id="41988" name="Рисунок 1" descr="4-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589" y="656692"/>
            <a:ext cx="739282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Натуральные материалы">
  <a:themeElements>
    <a:clrScheme name="1_Натуральные материалы 1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FFFFFF"/>
      </a:accent3>
      <a:accent4>
        <a:srgbClr val="000000"/>
      </a:accent4>
      <a:accent5>
        <a:srgbClr val="C1CAAC"/>
      </a:accent5>
      <a:accent6>
        <a:srgbClr val="358865"/>
      </a:accent6>
      <a:hlink>
        <a:srgbClr val="A8BF4D"/>
      </a:hlink>
      <a:folHlink>
        <a:srgbClr val="B4CA80"/>
      </a:folHlink>
    </a:clrScheme>
    <a:fontScheme name="1_Натуральные материалы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Натуральные материалы 1">
        <a:dk1>
          <a:srgbClr val="000000"/>
        </a:dk1>
        <a:lt1>
          <a:srgbClr val="FFFFFF"/>
        </a:lt1>
        <a:dk2>
          <a:srgbClr val="212121"/>
        </a:dk2>
        <a:lt2>
          <a:srgbClr val="DADADA"/>
        </a:lt2>
        <a:accent1>
          <a:srgbClr val="83992A"/>
        </a:accent1>
        <a:accent2>
          <a:srgbClr val="3C9770"/>
        </a:accent2>
        <a:accent3>
          <a:srgbClr val="FFFFFF"/>
        </a:accent3>
        <a:accent4>
          <a:srgbClr val="000000"/>
        </a:accent4>
        <a:accent5>
          <a:srgbClr val="C1CAAC"/>
        </a:accent5>
        <a:accent6>
          <a:srgbClr val="358865"/>
        </a:accent6>
        <a:hlink>
          <a:srgbClr val="A8BF4D"/>
        </a:hlink>
        <a:folHlink>
          <a:srgbClr val="B4CA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1467</TotalTime>
  <Words>1107</Words>
  <Application>Microsoft Office PowerPoint</Application>
  <PresentationFormat>Экран (4:3)</PresentationFormat>
  <Paragraphs>95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Garamond</vt:lpstr>
      <vt:lpstr>Times New Roman</vt:lpstr>
      <vt:lpstr>Verdana</vt:lpstr>
      <vt:lpstr>Натуральные материалы</vt:lpstr>
      <vt:lpstr>1_Натуральные материалы</vt:lpstr>
      <vt:lpstr>Презентация PowerPoint</vt:lpstr>
      <vt:lpstr>Презентация PowerPoint</vt:lpstr>
      <vt:lpstr>Давным давно на Руси предпочитали жить в деревянных домах, считая, что жить в них здоровее. Строили их из бревен и называли избами. «Изба елова – сердце здорово!»</vt:lpstr>
      <vt:lpstr>Презентация PowerPoint</vt:lpstr>
      <vt:lpstr>Презентация PowerPoint</vt:lpstr>
      <vt:lpstr> При постройке избы сразу решали важный вопрос: «Где сложить печь?» Все остальное  размещали в зависимости от расположения печки. Вот отсюда и пошло выражение -«Плясать от печки». </vt:lpstr>
      <vt:lpstr>Русская печь, как мать родная, накормит и обогреет, обсушит, когда надо и вылечит.</vt:lpstr>
      <vt:lpstr> За печкой находилось рабочее место хозяйки. Здесь женщины делали домашние дела – готовили, пекли хлеб, мыли посуду, качали колыбельку. Это место называлось «бабий кут». Посуда для приготовления хранилась в печке и у печки. Это была нехитрая утварь – котлы, чугунки, сковородки.</vt:lpstr>
      <vt:lpstr>Презентация PowerPoint</vt:lpstr>
      <vt:lpstr>Презентация PowerPoint</vt:lpstr>
      <vt:lpstr>В другой стороне горницы – правой – висит икона, стоит стол обеденный и лавки. Эту часть горницы называли «красный угол». Красный – значит красивый. Здесь встречали гостей, угощали их, потчевали и все самые важные семейные вопросы решали.   Считалось, что стол – Божья ладонь. Не зря в народе молва, что «хлеб – всему голова. Хлеб на стол, так и стол – престол. А хлеба ни куска – и стол – доска»</vt:lpstr>
      <vt:lpstr>«Красный угол» был самым главным и почетным местом в доме. В нем находился домашний иконостас. Считалось важным, что при входе в избу, человек в первую очередь должен обратить внимание на икону. В связи с этим сложилась даже поговорка «Без Бога — не до порога». «Красный угол» всегда держали в чистоте и украшали вышитыми полотенцами.</vt:lpstr>
      <vt:lpstr>Презентация PowerPoint</vt:lpstr>
      <vt:lpstr>Сундуки служили хозяевам вместо шкафов, тумбочек и даже кроватей. В них хранили одежду, ткани, украшения. Чем больше сундуков было в доме, тем богаче считалась семья. </vt:lpstr>
      <vt:lpstr>Презентация PowerPoint</vt:lpstr>
      <vt:lpstr>Презентация PowerPoint</vt:lpstr>
      <vt:lpstr>Презентация PowerPoint</vt:lpstr>
      <vt:lpstr>Презентация PowerPoint</vt:lpstr>
      <vt:lpstr>А где же люди спали? – На печи, на лавках, на сундуках. А в некоторых избах делали полати – это такие полки. На них и спали. </vt:lpstr>
      <vt:lpstr>В каждой крестьянской семье была прялка, на которой с помощью веретена пряли нитки, и из этих ниток вязали или ткали полотно и шили одежду.                                                                 «В избушке, распевая дева,                                                                   Прядёт, и, зимних друг ночей                                                                   Трещит лучинка перед ней»…                                                                                           А.С.Пушкин</vt:lpstr>
      <vt:lpstr>Для освещения горницы пользовались лучиной.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Гостя встречали с лаской, с поклоном до земли, угощали с радостью, провожали с благоговением. Первой выходила хозяйка в праздничном наряде. Угощение начиналось с хлеба с солью, затем угощали самым лучшим, что было в доме. </vt:lpstr>
      <vt:lpstr>После трапезы было чаепитие. Важным атрибутом чаепития был самовар. В народе говорили: « Печка – матушка, да самовар – батюшка».  Провожали гостей пожеланием: «Скатертью дорога!»</vt:lpstr>
      <vt:lpstr>Презентация PowerPoint</vt:lpstr>
      <vt:lpstr>Народные пословицы и поговорки о доме.</vt:lpstr>
      <vt:lpstr>Используемые источники: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Наташа</dc:creator>
  <cp:lastModifiedBy>Мария Кузьмина</cp:lastModifiedBy>
  <cp:revision>147</cp:revision>
  <dcterms:created xsi:type="dcterms:W3CDTF">2012-11-21T10:22:18Z</dcterms:created>
  <dcterms:modified xsi:type="dcterms:W3CDTF">2022-05-15T13:44:16Z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TC300086489990</vt:lpwstr>
  </property>
</Properties>
</file>