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59" r:id="rId7"/>
    <p:sldId id="261" r:id="rId8"/>
    <p:sldId id="268" r:id="rId9"/>
    <p:sldId id="266" r:id="rId10"/>
    <p:sldId id="264" r:id="rId11"/>
    <p:sldId id="265" r:id="rId12"/>
    <p:sldId id="269" r:id="rId13"/>
    <p:sldId id="267" r:id="rId14"/>
    <p:sldId id="262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D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24B019-D35A-471F-9353-F822601BA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74B696-C023-4C4A-B162-9505D7B0C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4F7B41-1763-4816-A927-8BC07EAA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A44C02-3620-45A8-80AA-A621D72D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FA00F5-0D2F-4F7E-A41C-3DE6B658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4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2E103-5C04-4E25-BD3C-CC5B2EB3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B76B26C-6A40-4086-8858-AE7C2E339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AD02C-B3FC-4FEF-9C2D-5A589A04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A856DB-C63C-41DA-985B-16C03281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CA8385-8C38-4830-BE1D-02258690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5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061004B-0C90-4416-8D3F-FF10C10B8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63E864C-4CB6-4A5E-B098-8F8DC5765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0D248E-F848-45A1-8B0A-1A8EFAB0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3F7D68-B30C-49EF-B7E7-17CE1925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D9B36D-642C-4A60-AC23-7971D04E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50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1B1FD-069C-4465-B11B-F509D1B6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A147CA-FCCE-4CD7-841C-9100A8FE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2ACB6D-3FF0-4729-AE0A-733936B7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2ED7A8-79E8-4588-AB0D-FCE8335B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BCE96F-BCC6-40EC-A059-813ABA98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4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56617-5E83-4E66-BDCA-5073D798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CE443E-0BD3-4C90-8DEA-57767B311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31D633-BFF0-4389-AAB8-867F1D6D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9A886B-AA88-4A64-8AC2-AF71A702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299685-D871-4E3A-BEE0-34F7D502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03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DDC1B7-5667-4914-9316-AE907248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446DD1-1E03-4A20-92F8-CA10D67A5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D367D4C-CF3D-4EE8-8AB1-460881105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0ABCB1-66D0-4F96-AD25-2D12FC2B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32B825-442F-4058-A7AA-6597E88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88D4BC-2D3C-4A9D-AD1E-804B0EFB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95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BB2BDB-7D4F-4502-8D4D-2817CCD4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0250DE-25D3-4751-871B-9699F73F6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D460F6F-6593-4688-BD64-BDC5B500A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0EE4B91-73E5-402B-AF2E-F9D206733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477AA7A-EF3B-4706-9B69-E439618B3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7E0BF25-2E4D-4948-8D44-FE71382E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25A033E-E64E-4115-AA3A-4DC4E99D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A29135C-7A49-45D9-BC22-C4A4D62D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34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662DAC-6425-4603-8EE7-4F92D5EF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8B4EAC4-A871-4965-B540-B9946C3A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15EC14B-627B-4475-912F-8A8DC5AF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65C294F-85A2-4039-A0B0-8BDBBD9F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60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F955A7-BA6F-402B-8787-56CF2C82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ECB43B-58B3-40EC-B6D6-863FCFE1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8CF7EAB-585C-46E9-AC0E-A31EEBA6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11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33B0C2-8C26-4910-939B-7F17BCFD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ACF496-E027-4E94-8DC4-1AB993907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E20C13-9578-4DCE-A41E-9E20C0C8F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21F6B5-7479-4D1C-93D5-4201071E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9EA57C-8CC5-4C8A-A6B5-F729F4CC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4954DB-F8D5-462F-A529-A443FBA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46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B4EA5C-03BD-48D7-B76F-C2D58405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70F7422-0FBA-4D84-9D99-66328010C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E1BE62-8FDC-4451-9631-7092A48C2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290F27-4711-40C9-84B3-C916AC39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132FB1-35C8-4B09-BA66-3A87A928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680B3E-E2C2-4860-B817-C90469C1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87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F4CE10-3003-45E3-8809-852C5816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BD4264-BA1F-43BB-9E3D-BABCF1A61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C52F54-A6C4-4A48-8678-C65C652EA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DCEC-E2AC-4270-B357-CC12617D1FC3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1C32D0-B8D6-465B-8115-B6F56D3FE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A942FC-E0DE-4543-92C0-1C192B6FE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6F768-9378-4EB4-AA2B-36C9B729D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0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9262EEC8-0BFC-4B73-B45C-5E76214B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D9AB11-C7B2-4F12-AC86-689DA780216F}"/>
              </a:ext>
            </a:extLst>
          </p:cNvPr>
          <p:cNvSpPr txBox="1"/>
          <p:nvPr/>
        </p:nvSpPr>
        <p:spPr>
          <a:xfrm>
            <a:off x="1045029" y="167951"/>
            <a:ext cx="1008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115 «Белочка» комбинированного вида г. Орска»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BCD689-6E1F-47C2-A273-743CAC4B854D}"/>
              </a:ext>
            </a:extLst>
          </p:cNvPr>
          <p:cNvSpPr txBox="1"/>
          <p:nvPr/>
        </p:nvSpPr>
        <p:spPr>
          <a:xfrm>
            <a:off x="765110" y="1715640"/>
            <a:ext cx="10646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игры, как средство 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нравственно-патриотического воспитания дошкольников.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885070-2BA3-4411-86BC-82169F59BC45}"/>
              </a:ext>
            </a:extLst>
          </p:cNvPr>
          <p:cNvSpPr txBox="1"/>
          <p:nvPr/>
        </p:nvSpPr>
        <p:spPr>
          <a:xfrm>
            <a:off x="8033657" y="4665306"/>
            <a:ext cx="28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воспитатель В.к.к.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154E2F-9661-4009-B785-403E1F62E147}"/>
              </a:ext>
            </a:extLst>
          </p:cNvPr>
          <p:cNvSpPr txBox="1"/>
          <p:nvPr/>
        </p:nvSpPr>
        <p:spPr>
          <a:xfrm>
            <a:off x="5234473" y="6260841"/>
            <a:ext cx="23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г.Орск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 г.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C19026D4-EC75-4F58-B107-AFE1CCCA0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913" y="2941294"/>
            <a:ext cx="42481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491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AD5F6E81-E16F-46AB-AB37-C986ECF51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567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2A08576-A56F-45BE-8073-7EBBBF23C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1962" y="3993380"/>
            <a:ext cx="3353298" cy="251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82E29AE-8E2F-4158-88AE-3728C3EF9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6917" y="2013194"/>
            <a:ext cx="3465265" cy="2598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Объект 8">
            <a:extLst>
              <a:ext uri="{FF2B5EF4-FFF2-40B4-BE49-F238E27FC236}">
                <a16:creationId xmlns:a16="http://schemas.microsoft.com/office/drawing/2014/main" xmlns="" id="{95ACB0EE-1DA8-4D7C-9FF2-A314458E7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742" y="4120728"/>
            <a:ext cx="3353298" cy="251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0B7756C-59E8-4A58-A10D-0E3F9E2470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42"/>
          <a:stretch/>
        </p:blipFill>
        <p:spPr>
          <a:xfrm>
            <a:off x="2423340" y="1951492"/>
            <a:ext cx="3207847" cy="277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3F13108-C795-4AFA-811B-35D6D2D52E94}"/>
              </a:ext>
            </a:extLst>
          </p:cNvPr>
          <p:cNvSpPr txBox="1"/>
          <p:nvPr/>
        </p:nvSpPr>
        <p:spPr>
          <a:xfrm>
            <a:off x="4380345" y="716973"/>
            <a:ext cx="300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Обрядовые игры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66130BC-DD16-45D2-A618-984A54D83921}"/>
              </a:ext>
            </a:extLst>
          </p:cNvPr>
          <p:cNvSpPr txBox="1"/>
          <p:nvPr/>
        </p:nvSpPr>
        <p:spPr>
          <a:xfrm>
            <a:off x="3216448" y="1461607"/>
            <a:ext cx="203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«Ручеёк»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53934D0-AD1A-4AD8-B287-DCDFD09BE986}"/>
              </a:ext>
            </a:extLst>
          </p:cNvPr>
          <p:cNvSpPr txBox="1"/>
          <p:nvPr/>
        </p:nvSpPr>
        <p:spPr>
          <a:xfrm>
            <a:off x="6377878" y="1428272"/>
            <a:ext cx="335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«Гори, гори ясно…»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2CE020-9BCB-4001-8E80-D7076CF8FDD7}"/>
              </a:ext>
            </a:extLst>
          </p:cNvPr>
          <p:cNvSpPr/>
          <p:nvPr/>
        </p:nvSpPr>
        <p:spPr>
          <a:xfrm>
            <a:off x="3479924" y="4940698"/>
            <a:ext cx="4810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Обрядовые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(календарные) игры, это игры, которые имели связь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народным сельскохозяйственным календарем.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35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DE8C96-23E4-4DE7-967A-5E4F71D4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AD5F6E81-E16F-46AB-AB37-C986ECF51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868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83DCCC6-65F9-47FF-B54E-58B16FD8659C}"/>
              </a:ext>
            </a:extLst>
          </p:cNvPr>
          <p:cNvSpPr/>
          <p:nvPr/>
        </p:nvSpPr>
        <p:spPr>
          <a:xfrm>
            <a:off x="1729273" y="4847022"/>
            <a:ext cx="7937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- забавы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игры, которые веселят, забавляют ребенка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и, в то же время, несут в себе какой – то познавательный и воспитательный элемент.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D1D991-A13A-4FD1-A076-DBED629A1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299"/>
          <a:stretch/>
        </p:blipFill>
        <p:spPr>
          <a:xfrm>
            <a:off x="731325" y="1193878"/>
            <a:ext cx="3109779" cy="297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0B957D3-A173-4AA9-8DA3-47DDC71CCAC9}"/>
              </a:ext>
            </a:extLst>
          </p:cNvPr>
          <p:cNvSpPr/>
          <p:nvPr/>
        </p:nvSpPr>
        <p:spPr>
          <a:xfrm>
            <a:off x="4251077" y="363251"/>
            <a:ext cx="3530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- забавы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1299799-5A06-455F-AEBC-B48B78940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304" y="1655543"/>
            <a:ext cx="2354981" cy="313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B2B42C1-3E11-4013-AB28-FC8F46CCA9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730" y="1072086"/>
            <a:ext cx="2239647" cy="298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411452-63C0-484A-AD92-3F1A88C41601}"/>
              </a:ext>
            </a:extLst>
          </p:cNvPr>
          <p:cNvSpPr txBox="1"/>
          <p:nvPr/>
        </p:nvSpPr>
        <p:spPr>
          <a:xfrm>
            <a:off x="4615257" y="1104974"/>
            <a:ext cx="280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«Сорока-сорока»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35675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9262EEC8-0BFC-4B73-B45C-5E76214B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F83F99-8CD8-4CD7-9ED3-472CA2AF7815}"/>
              </a:ext>
            </a:extLst>
          </p:cNvPr>
          <p:cNvSpPr/>
          <p:nvPr/>
        </p:nvSpPr>
        <p:spPr>
          <a:xfrm>
            <a:off x="670400" y="5356231"/>
            <a:ext cx="10571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CC91430-9551-43BB-B36A-C6AF67F61E1E}"/>
              </a:ext>
            </a:extLst>
          </p:cNvPr>
          <p:cNvSpPr/>
          <p:nvPr/>
        </p:nvSpPr>
        <p:spPr>
          <a:xfrm>
            <a:off x="3201145" y="335124"/>
            <a:ext cx="4912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природе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827792-613B-4825-83A9-9985287C5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851" y="1642187"/>
            <a:ext cx="2281335" cy="304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3AF89A-CE5C-464E-AE37-A78DC5E51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2761" y="1642186"/>
            <a:ext cx="2281335" cy="304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AB9DF2-E848-4A51-A51E-0955F8053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6952" y="1638797"/>
            <a:ext cx="2367728" cy="315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A12307-0204-43E5-BE94-58453F5B96C0}"/>
              </a:ext>
            </a:extLst>
          </p:cNvPr>
          <p:cNvSpPr txBox="1"/>
          <p:nvPr/>
        </p:nvSpPr>
        <p:spPr>
          <a:xfrm>
            <a:off x="4052753" y="938098"/>
            <a:ext cx="320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медведя во бору»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EF2BBB-2ABE-495D-A234-D041155BC959}"/>
              </a:ext>
            </a:extLst>
          </p:cNvPr>
          <p:cNvSpPr/>
          <p:nvPr/>
        </p:nvSpPr>
        <p:spPr>
          <a:xfrm>
            <a:off x="2306178" y="4855332"/>
            <a:ext cx="75796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отношению к природе.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народ всегда очень нежно, трепетно относился к природе, прославлял и берег ее. Эти игры не только воспитывают любовь и доброе отношение к окружающему миру, но и имеют познавательное значение: дети знакомятся с окружающей природой.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81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DE8C96-23E4-4DE7-967A-5E4F71D4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AD5F6E81-E16F-46AB-AB37-C986ECF51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67D8C1E-0690-424A-989D-4ED06E31DEE6}"/>
              </a:ext>
            </a:extLst>
          </p:cNvPr>
          <p:cNvSpPr/>
          <p:nvPr/>
        </p:nvSpPr>
        <p:spPr>
          <a:xfrm>
            <a:off x="1175657" y="5336223"/>
            <a:ext cx="9591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Драматические (с элементами театрализованных действий) игры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игры, которые требуют искусство «артиста», умение на время превратиться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какого-то персонажа.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77A472-E19F-4757-B3FB-B0BA59426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75" y="2373789"/>
            <a:ext cx="3742944" cy="28041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111503-BDAD-46C4-A5F4-C7F1C8DAE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4669" y="2398173"/>
            <a:ext cx="3669792" cy="27553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911C4BA-DB35-4663-8783-4D11B56A8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94" y="2150208"/>
            <a:ext cx="2390775" cy="3181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D5E0DA-A139-46A4-A7CC-6364CDFCE905}"/>
              </a:ext>
            </a:extLst>
          </p:cNvPr>
          <p:cNvSpPr txBox="1"/>
          <p:nvPr/>
        </p:nvSpPr>
        <p:spPr>
          <a:xfrm>
            <a:off x="4086808" y="783771"/>
            <a:ext cx="438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Драматические игры</a:t>
            </a:r>
          </a:p>
        </p:txBody>
      </p:sp>
    </p:spTree>
    <p:extLst>
      <p:ext uri="{BB962C8B-B14F-4D97-AF65-F5344CB8AC3E}">
        <p14:creationId xmlns:p14="http://schemas.microsoft.com/office/powerpoint/2010/main" xmlns="" val="263818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9262EEC8-0BFC-4B73-B45C-5E76214B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ECEA"/>
              </a:clrFrom>
              <a:clrTo>
                <a:srgbClr val="F4E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-21992" y="-12371"/>
            <a:ext cx="12213992" cy="687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ED24096-2E40-4B32-8053-AEC877F63BA3}"/>
              </a:ext>
            </a:extLst>
          </p:cNvPr>
          <p:cNvSpPr/>
          <p:nvPr/>
        </p:nvSpPr>
        <p:spPr>
          <a:xfrm>
            <a:off x="593387" y="5394973"/>
            <a:ext cx="11167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/>
            <a:r>
              <a:rPr lang="ru-RU" sz="2400" b="1" i="1" dirty="0">
                <a:solidFill>
                  <a:srgbClr val="C00000"/>
                </a:solidFill>
              </a:rPr>
              <a:t>Если вы хотите узнать душу народа - приглядитесь, как и чем играют дети.</a:t>
            </a:r>
          </a:p>
          <a:p>
            <a:pPr indent="180340" algn="ctr"/>
            <a:r>
              <a:rPr lang="ru-RU" b="1" i="1" dirty="0"/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xmlns="" id="{11F177BD-14DF-4496-8248-DA46E1CB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492" y="1393498"/>
            <a:ext cx="5125616" cy="3844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3FF4921-784F-472B-9BC4-6059873C59C1}"/>
              </a:ext>
            </a:extLst>
          </p:cNvPr>
          <p:cNvSpPr/>
          <p:nvPr/>
        </p:nvSpPr>
        <p:spPr>
          <a:xfrm>
            <a:off x="2761861" y="312905"/>
            <a:ext cx="8619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/>
            <a:r>
              <a:rPr lang="ru-RU" b="1" i="1" dirty="0"/>
              <a:t>К сожалению, народные игры почти исчезли из обычной жизни. </a:t>
            </a:r>
          </a:p>
          <a:p>
            <a:pPr indent="180340" algn="ctr"/>
            <a:r>
              <a:rPr lang="ru-RU" b="1" i="1" dirty="0"/>
              <a:t>Поэтому наша задача, как педагогов сделать этот вид деятельности частью жизни детей в детском саду, тем самым сохраняя наши народные традиции!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681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9262EEC8-0BFC-4B73-B45C-5E76214B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ECEA"/>
              </a:clrFrom>
              <a:clrTo>
                <a:srgbClr val="F4E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-21992" y="-12371"/>
            <a:ext cx="12213992" cy="687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ED24096-2E40-4B32-8053-AEC877F63BA3}"/>
              </a:ext>
            </a:extLst>
          </p:cNvPr>
          <p:cNvSpPr/>
          <p:nvPr/>
        </p:nvSpPr>
        <p:spPr>
          <a:xfrm>
            <a:off x="593387" y="5394973"/>
            <a:ext cx="11167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/>
            <a:r>
              <a:rPr lang="ru-RU" b="1" i="1" dirty="0"/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xmlns="" id="{63401F52-68DE-427C-8A36-250BE6466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79" b="22198"/>
          <a:stretch/>
        </p:blipFill>
        <p:spPr bwMode="auto">
          <a:xfrm>
            <a:off x="2285999" y="2013625"/>
            <a:ext cx="8643583" cy="295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41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9262EEC8-0BFC-4B73-B45C-5E76214B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0CBA407-1995-47A6-A73A-ACDF18E0602F}"/>
              </a:ext>
            </a:extLst>
          </p:cNvPr>
          <p:cNvSpPr/>
          <p:nvPr/>
        </p:nvSpPr>
        <p:spPr>
          <a:xfrm>
            <a:off x="354563" y="2192638"/>
            <a:ext cx="1136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 fontAlgn="base">
              <a:spcAft>
                <a:spcPts val="0"/>
              </a:spcAft>
            </a:pP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xmlns="" id="{F1189D4E-54A6-4AAB-87E3-E2F7E25CD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237" y="-105153"/>
            <a:ext cx="2338873" cy="258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xmlns="" id="{254AD767-406D-46F9-89BD-53BAC432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9DF70"/>
              </a:clrFrom>
              <a:clrTo>
                <a:srgbClr val="89DF7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703" y="83920"/>
            <a:ext cx="2386952" cy="2108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93FA135-171B-46E5-8AB4-013ED0883C65}"/>
              </a:ext>
            </a:extLst>
          </p:cNvPr>
          <p:cNvSpPr/>
          <p:nvPr/>
        </p:nvSpPr>
        <p:spPr>
          <a:xfrm>
            <a:off x="354562" y="2716563"/>
            <a:ext cx="11504645" cy="316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опыта: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особенности нравственного воспитания и формирование    патриотического чувства у детей дошкольного возраста посредством народных игр.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350" indent="180340" algn="just"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опыта: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350" lvl="0" indent="-342900" algn="just"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систему работы по приобщению детей к истокам народной культуры через русские народные игры.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самостоятельного отражения детьми полученных знаний, умений.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интерес и любовь к русской национальной культуре, народному творчеству, обычаям, традициям, обрядам, народному календарю, к народным играм и т. д.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07000"/>
              </a:lnSpc>
              <a:spcBef>
                <a:spcPts val="1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Знакомить детей с народными праздниками и традициями, народными играми.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2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9262EEC8-0BFC-4B73-B45C-5E76214B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0CBA407-1995-47A6-A73A-ACDF18E0602F}"/>
              </a:ext>
            </a:extLst>
          </p:cNvPr>
          <p:cNvSpPr/>
          <p:nvPr/>
        </p:nvSpPr>
        <p:spPr>
          <a:xfrm>
            <a:off x="354563" y="2192638"/>
            <a:ext cx="1136468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 fontAlgn="base">
              <a:spcAft>
                <a:spcPts val="0"/>
              </a:spcAft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последнее время происходит переосмысление сущности патриотического воспитания, его места и роли в общественной жизни. Исследования в области дошкольной педагогики и психологии свидетельствуют о том, что именно в дошкольном возрасте закладываются базисные основы личности, начинается процесс становления и формирования социокультурного опыта, «складывается» человек. 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 fontAlgn="base">
              <a:spcAft>
                <a:spcPts val="0"/>
              </a:spcAft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патриотического воспитания необходимо начинать в дошкольном возрасте, так как в этот период происходит формирование культурно-ценностных ориентаций духовно- нравственной основы личности ребенка, развитие его эмоций, чувств, мышления, механизмов социальной адаптации в обществе, начинается процесс национально-культурной самоидентификации, осознания себя в окружающем</a:t>
            </a:r>
            <a:r>
              <a:rPr lang="ru-RU" b="1" i="1" spc="1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мире.</a:t>
            </a:r>
            <a:r>
              <a:rPr lang="ru-RU" b="1" i="1" spc="1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Данный</a:t>
            </a:r>
            <a:r>
              <a:rPr lang="ru-RU" b="1" i="1" spc="12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</a:t>
            </a:r>
            <a:r>
              <a:rPr lang="ru-RU" b="1" i="1" spc="12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ru-RU" b="1" i="1" spc="1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</a:t>
            </a:r>
            <a:r>
              <a:rPr lang="ru-RU" b="1" i="1" spc="1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b="1" i="1" spc="12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благоприятным</a:t>
            </a:r>
            <a:r>
              <a:rPr lang="ru-RU" b="1" i="1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b="1" i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эмоционально-психологического</a:t>
            </a:r>
            <a:r>
              <a:rPr lang="ru-RU" b="1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воздействия</a:t>
            </a:r>
            <a:r>
              <a:rPr lang="ru-RU" b="1" i="1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b="1" i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ребенка, так как образы восприятия действительности, культурного пространства очень ярки и сильны и поэтому</a:t>
            </a:r>
            <a:r>
              <a:rPr lang="ru-RU" b="1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остаются в памяти надолго, а иногда и на всю жизнь, что очень важно в воспитании патриотизма.</a:t>
            </a:r>
          </a:p>
          <a:p>
            <a:pPr indent="180340" algn="just" fontAlgn="base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средством патриотического воспитания является приобщение детей к традициям народа. 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xmlns="" id="{F1189D4E-54A6-4AAB-87E3-E2F7E25CD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237" y="-105153"/>
            <a:ext cx="2338873" cy="258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xmlns="" id="{254AD767-406D-46F9-89BD-53BAC432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9DF70"/>
              </a:clrFrom>
              <a:clrTo>
                <a:srgbClr val="89DF7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703" y="83920"/>
            <a:ext cx="2386952" cy="2108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74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9262EEC8-0BFC-4B73-B45C-5E76214B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97FF98EA-AB42-4C1E-9120-9447DC06F374}"/>
              </a:ext>
            </a:extLst>
          </p:cNvPr>
          <p:cNvSpPr/>
          <p:nvPr/>
        </p:nvSpPr>
        <p:spPr>
          <a:xfrm>
            <a:off x="3694923" y="1007705"/>
            <a:ext cx="4655976" cy="1838131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нравственно-патриотическому воспитанию проходит через все виды деятельности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59CD57E2-0B49-403D-9C0A-DDA52D150702}"/>
              </a:ext>
            </a:extLst>
          </p:cNvPr>
          <p:cNvSpPr/>
          <p:nvPr/>
        </p:nvSpPr>
        <p:spPr>
          <a:xfrm>
            <a:off x="130677" y="2670888"/>
            <a:ext cx="2593910" cy="1170992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4C4BF23F-8206-4E27-B154-A3897F4EB413}"/>
              </a:ext>
            </a:extLst>
          </p:cNvPr>
          <p:cNvSpPr/>
          <p:nvPr/>
        </p:nvSpPr>
        <p:spPr>
          <a:xfrm>
            <a:off x="6725816" y="4158521"/>
            <a:ext cx="2593910" cy="1170992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— эстетическую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2D591A0-F353-4EA8-A1F3-CEF3FD8CACD1}"/>
              </a:ext>
            </a:extLst>
          </p:cNvPr>
          <p:cNvSpPr/>
          <p:nvPr/>
        </p:nvSpPr>
        <p:spPr>
          <a:xfrm>
            <a:off x="9475159" y="2670888"/>
            <a:ext cx="2593910" cy="1170992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речевую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EBB1007F-C3BB-44D6-A92C-D5C728CC0179}"/>
              </a:ext>
            </a:extLst>
          </p:cNvPr>
          <p:cNvSpPr/>
          <p:nvPr/>
        </p:nvSpPr>
        <p:spPr>
          <a:xfrm>
            <a:off x="3502090" y="4266422"/>
            <a:ext cx="2593910" cy="1170992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F6487E01-6284-4632-944D-57989F8D37B9}"/>
              </a:ext>
            </a:extLst>
          </p:cNvPr>
          <p:cNvSpPr/>
          <p:nvPr/>
        </p:nvSpPr>
        <p:spPr>
          <a:xfrm rot="9013093">
            <a:off x="2876695" y="2759144"/>
            <a:ext cx="801975" cy="478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CB90CBD5-089D-4B53-A7F9-58E461213ED8}"/>
              </a:ext>
            </a:extLst>
          </p:cNvPr>
          <p:cNvSpPr/>
          <p:nvPr/>
        </p:nvSpPr>
        <p:spPr>
          <a:xfrm rot="5400000">
            <a:off x="4284169" y="3310106"/>
            <a:ext cx="911324" cy="426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316EC62F-E223-40B4-868D-941F84358161}"/>
              </a:ext>
            </a:extLst>
          </p:cNvPr>
          <p:cNvSpPr/>
          <p:nvPr/>
        </p:nvSpPr>
        <p:spPr>
          <a:xfrm rot="5400000">
            <a:off x="7434419" y="3310106"/>
            <a:ext cx="911324" cy="426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AB570E5F-8E47-48CD-B8B8-A5F66A2969DA}"/>
              </a:ext>
            </a:extLst>
          </p:cNvPr>
          <p:cNvSpPr/>
          <p:nvPr/>
        </p:nvSpPr>
        <p:spPr>
          <a:xfrm rot="2384433">
            <a:off x="8436116" y="2742257"/>
            <a:ext cx="866990" cy="467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806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9262EEC8-0BFC-4B73-B45C-5E76214B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75BEC8-C3A4-482B-BF12-8C8A408FD6A7}"/>
              </a:ext>
            </a:extLst>
          </p:cNvPr>
          <p:cNvSpPr/>
          <p:nvPr/>
        </p:nvSpPr>
        <p:spPr>
          <a:xfrm>
            <a:off x="2995128" y="261458"/>
            <a:ext cx="8369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Народная игра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это игра, которая устойчиво характерна, типична для данного народа и признается таковым национальным сознанием.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61CA37E-3E85-4A8E-BBFC-BA56E2342C6B}"/>
              </a:ext>
            </a:extLst>
          </p:cNvPr>
          <p:cNvSpPr/>
          <p:nvPr/>
        </p:nvSpPr>
        <p:spPr>
          <a:xfrm>
            <a:off x="446314" y="1561746"/>
            <a:ext cx="10384972" cy="464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Народные игры позволяют решать следующие задачи:</a:t>
            </a:r>
            <a:endParaRPr lang="ru-RU" sz="20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умений выполнять игровые образы;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творческой индивидуальности;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музыкального и эстетического вкуса;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всех психических процессов;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понимания красоты речи;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духовной сферы, патриотических чувств;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эмоциональной сферы;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физических качеств, здоровья;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коммуникативных качеств;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к народной культуре, традициям.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12BEE393-AE65-4F4E-B613-81924B46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122" y="3882894"/>
            <a:ext cx="3892767" cy="277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66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9262EEC8-0BFC-4B73-B45C-5E76214B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ED24096-2E40-4B32-8053-AEC877F63BA3}"/>
              </a:ext>
            </a:extLst>
          </p:cNvPr>
          <p:cNvSpPr/>
          <p:nvPr/>
        </p:nvSpPr>
        <p:spPr>
          <a:xfrm>
            <a:off x="2693438" y="193089"/>
            <a:ext cx="7169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исследований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Капицы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О. И. и Науменко Г. М. игры условно можно разделить на виды: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952C8DF-F917-4125-A10F-EB160DCDAE04}"/>
              </a:ext>
            </a:extLst>
          </p:cNvPr>
          <p:cNvSpPr/>
          <p:nvPr/>
        </p:nvSpPr>
        <p:spPr>
          <a:xfrm>
            <a:off x="4015274" y="1420953"/>
            <a:ext cx="3732245" cy="724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подвижные (спортивные) игры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1061B6EC-F2DE-491E-8399-698F62F2BE95}"/>
              </a:ext>
            </a:extLst>
          </p:cNvPr>
          <p:cNvSpPr/>
          <p:nvPr/>
        </p:nvSpPr>
        <p:spPr>
          <a:xfrm>
            <a:off x="4142794" y="4014977"/>
            <a:ext cx="3551852" cy="725842"/>
          </a:xfrm>
          <a:prstGeom prst="roundRect">
            <a:avLst/>
          </a:prstGeom>
          <a:solidFill>
            <a:srgbClr val="17CD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обрядовые (календарные)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C22ADFB-6FC5-43EE-B30D-003036012135}"/>
              </a:ext>
            </a:extLst>
          </p:cNvPr>
          <p:cNvSpPr/>
          <p:nvPr/>
        </p:nvSpPr>
        <p:spPr>
          <a:xfrm>
            <a:off x="3777343" y="4838568"/>
            <a:ext cx="4245430" cy="7258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отношению к природе (природные)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BE7AEBE-AD4F-4408-BB66-05B094536DEB}"/>
              </a:ext>
            </a:extLst>
          </p:cNvPr>
          <p:cNvSpPr/>
          <p:nvPr/>
        </p:nvSpPr>
        <p:spPr>
          <a:xfrm>
            <a:off x="3999725" y="2243517"/>
            <a:ext cx="3732244" cy="7248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трудовые (бытовые)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0CC0C848-BFA4-42DC-9BCB-BE9F0FBCB509}"/>
              </a:ext>
            </a:extLst>
          </p:cNvPr>
          <p:cNvSpPr/>
          <p:nvPr/>
        </p:nvSpPr>
        <p:spPr>
          <a:xfrm>
            <a:off x="4068148" y="3066082"/>
            <a:ext cx="3663821" cy="8511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ведущим (водящим)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46D91F83-6680-4646-B17D-1EF5EA1CAB40}"/>
              </a:ext>
            </a:extLst>
          </p:cNvPr>
          <p:cNvSpPr/>
          <p:nvPr/>
        </p:nvSpPr>
        <p:spPr>
          <a:xfrm>
            <a:off x="3526973" y="5686121"/>
            <a:ext cx="4783494" cy="89518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драматические </a:t>
            </a:r>
          </a:p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 элементами театрализованных действий)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xmlns="" id="{CDA0C124-49C1-45CF-AACE-8AB39BDD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15" y="3323621"/>
            <a:ext cx="3551852" cy="283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xmlns="" id="{344EF444-9A3B-4DD7-A672-80F53DAA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7100" y="2689357"/>
            <a:ext cx="3201900" cy="35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911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9262EEC8-0BFC-4B73-B45C-5E76214B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F83F99-8CD8-4CD7-9ED3-472CA2AF7815}"/>
              </a:ext>
            </a:extLst>
          </p:cNvPr>
          <p:cNvSpPr/>
          <p:nvPr/>
        </p:nvSpPr>
        <p:spPr>
          <a:xfrm>
            <a:off x="670400" y="5356231"/>
            <a:ext cx="10571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Подвижные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(спортивным) игры - игры соревновательного характера, включающий в себя бег, прыжки и развивающие силу, ловкость, быстроту, ориентировку в пространстве.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3F8535-37E8-46D6-8AB8-A17609C70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286" y="1789958"/>
            <a:ext cx="4370777" cy="327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31F2F85-B3BA-4E83-AE24-BC0A4FB33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7653" y="1789959"/>
            <a:ext cx="4370776" cy="327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CC91430-9551-43BB-B36A-C6AF67F61E1E}"/>
              </a:ext>
            </a:extLst>
          </p:cNvPr>
          <p:cNvSpPr/>
          <p:nvPr/>
        </p:nvSpPr>
        <p:spPr>
          <a:xfrm>
            <a:off x="3110968" y="768701"/>
            <a:ext cx="4813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«Бубен»</a:t>
            </a:r>
          </a:p>
        </p:txBody>
      </p:sp>
    </p:spTree>
    <p:extLst>
      <p:ext uri="{BB962C8B-B14F-4D97-AF65-F5344CB8AC3E}">
        <p14:creationId xmlns:p14="http://schemas.microsoft.com/office/powerpoint/2010/main" xmlns="" val="236657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9262EEC8-0BFC-4B73-B45C-5E76214B8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F83F99-8CD8-4CD7-9ED3-472CA2AF7815}"/>
              </a:ext>
            </a:extLst>
          </p:cNvPr>
          <p:cNvSpPr/>
          <p:nvPr/>
        </p:nvSpPr>
        <p:spPr>
          <a:xfrm>
            <a:off x="670400" y="5356231"/>
            <a:ext cx="10571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CC91430-9551-43BB-B36A-C6AF67F61E1E}"/>
              </a:ext>
            </a:extLst>
          </p:cNvPr>
          <p:cNvSpPr/>
          <p:nvPr/>
        </p:nvSpPr>
        <p:spPr>
          <a:xfrm>
            <a:off x="4098420" y="768701"/>
            <a:ext cx="2838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игры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E57B08-D2B4-4A6B-B997-F2685DBF881D}"/>
              </a:ext>
            </a:extLst>
          </p:cNvPr>
          <p:cNvSpPr txBox="1"/>
          <p:nvPr/>
        </p:nvSpPr>
        <p:spPr>
          <a:xfrm>
            <a:off x="4264090" y="1353476"/>
            <a:ext cx="244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«Каравай»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D8488F-5AAF-4E56-8974-B9CF9EEC3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113" y="1987869"/>
            <a:ext cx="3793055" cy="284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C603F2E-C406-4784-9BDC-D210AE44F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810" y="1951160"/>
            <a:ext cx="3793056" cy="2844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491EFE6-37A2-4DCF-84DC-E8AACE140C35}"/>
              </a:ext>
            </a:extLst>
          </p:cNvPr>
          <p:cNvSpPr/>
          <p:nvPr/>
        </p:nvSpPr>
        <p:spPr>
          <a:xfrm>
            <a:off x="2814885" y="51659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Трудовые (бытовые) игры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знакомят с историческим наследием русского народа, с повседневным трудом наших предков.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31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DE8C96-23E4-4DE7-967A-5E4F71D4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FA13AD-8309-46FF-9765-CC725FF1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Народные шаблоны для презентаций. Фон для презентации в русском стиле. Фон для презентации фольклор. Народный фон для презентации. Фон для афиши в народном стиле.">
            <a:extLst>
              <a:ext uri="{FF2B5EF4-FFF2-40B4-BE49-F238E27FC236}">
                <a16:creationId xmlns:a16="http://schemas.microsoft.com/office/drawing/2014/main" xmlns="" id="{AD5F6E81-E16F-46AB-AB37-C986ECF51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"/>
          <a:stretch/>
        </p:blipFill>
        <p:spPr bwMode="auto">
          <a:xfrm>
            <a:off x="-5825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CEDD1-697F-48C0-A2F7-F26BD149E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3994" y="2079738"/>
            <a:ext cx="3633981" cy="272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B7F6BFA-6DBF-4775-A2FF-E63445F38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76" y="2222995"/>
            <a:ext cx="3529603" cy="264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D06EEAE-3596-46D0-9446-46A2F2BF9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2961" y="2065780"/>
            <a:ext cx="3499045" cy="262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B5FE98-CD55-448B-ABAF-0E2466B7A8AE}"/>
              </a:ext>
            </a:extLst>
          </p:cNvPr>
          <p:cNvSpPr txBox="1"/>
          <p:nvPr/>
        </p:nvSpPr>
        <p:spPr>
          <a:xfrm>
            <a:off x="3927443" y="247043"/>
            <a:ext cx="433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ведущим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0AE10C-2970-483C-9075-29464A46347F}"/>
              </a:ext>
            </a:extLst>
          </p:cNvPr>
          <p:cNvSpPr txBox="1"/>
          <p:nvPr/>
        </p:nvSpPr>
        <p:spPr>
          <a:xfrm>
            <a:off x="2013146" y="939420"/>
            <a:ext cx="233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«Звонари»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AB5B0C-CA15-455C-BB23-23AD25275CE9}"/>
              </a:ext>
            </a:extLst>
          </p:cNvPr>
          <p:cNvSpPr txBox="1"/>
          <p:nvPr/>
        </p:nvSpPr>
        <p:spPr>
          <a:xfrm>
            <a:off x="7394477" y="951367"/>
            <a:ext cx="349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«Сижу на камушке»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DC66D41-D787-40E4-B54A-D8F674230B93}"/>
              </a:ext>
            </a:extLst>
          </p:cNvPr>
          <p:cNvSpPr/>
          <p:nvPr/>
        </p:nvSpPr>
        <p:spPr>
          <a:xfrm>
            <a:off x="553214" y="5427338"/>
            <a:ext cx="10515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ведущим (водящим)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игры, где игрок выполняет какое-то действие или ведет игру.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733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560</Words>
  <Application>Microsoft Office PowerPoint</Application>
  <PresentationFormat>Произвольный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Татьяна</cp:lastModifiedBy>
  <cp:revision>19</cp:revision>
  <dcterms:created xsi:type="dcterms:W3CDTF">2025-02-18T05:44:10Z</dcterms:created>
  <dcterms:modified xsi:type="dcterms:W3CDTF">2025-02-21T09:08:05Z</dcterms:modified>
</cp:coreProperties>
</file>