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5"/>
  </p:notesMasterIdLst>
  <p:sldIdLst>
    <p:sldId id="269" r:id="rId2"/>
    <p:sldId id="268" r:id="rId3"/>
    <p:sldId id="270" r:id="rId4"/>
    <p:sldId id="289" r:id="rId5"/>
    <p:sldId id="257" r:id="rId6"/>
    <p:sldId id="290" r:id="rId7"/>
    <p:sldId id="258" r:id="rId8"/>
    <p:sldId id="261" r:id="rId9"/>
    <p:sldId id="291" r:id="rId10"/>
    <p:sldId id="263" r:id="rId11"/>
    <p:sldId id="264" r:id="rId12"/>
    <p:sldId id="265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9F"/>
    <a:srgbClr val="15023C"/>
    <a:srgbClr val="660066"/>
    <a:srgbClr val="93C9FF"/>
    <a:srgbClr val="FDD3D9"/>
    <a:srgbClr val="FBB7C1"/>
    <a:srgbClr val="C5C373"/>
    <a:srgbClr val="FF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D8E46-29C1-4F23-8BCC-6F3DE93156FC}" v="75" dt="2022-05-17T20:44:45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7D836B-F002-7329-60C1-64CDD8667F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2C7FF6-60B6-64EA-E1D7-0C49F0B6A0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4D26A22-C855-4162-883F-317AC922CB9E}" type="datetimeFigureOut">
              <a:rPr lang="ru-RU"/>
              <a:pPr>
                <a:defRPr/>
              </a:pPr>
              <a:t>17.05.2022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8E61662-4621-364E-240C-6CFD550EE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88E6ACB-7D89-4C2A-5BCA-50228BB1D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E02296-ADDC-FF7F-ACA3-F23B6A5621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F8C-AED4-D489-FADD-9CD9D81AF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4F0F16-64E4-4E8D-87F5-BF0F0865BC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A0707E0B-E622-A891-3A9B-43D210043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0FE5EF3E-2617-B440-C3C5-E5FF7F7948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7008371C-1023-66E8-A1B9-8A5D3F6D5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A1CB5C-78E5-4931-B238-B7A1951356E1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447BC-8FD6-D4B3-30B5-5594A02C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666A-4A21-148C-7D1A-43E9F8E4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9D876-6487-D45B-B0A9-E6827548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2EC23-894C-4D2E-BC96-ECFC07A2CA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78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02E1C-348B-6C59-944A-6C53170A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53722-63A9-1D76-65B4-AE38D9B2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35BB6-167F-8B40-0D00-1CB751C6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85FF-7AE5-470E-AB8C-5E7D9D3A98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1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5D826-4E46-DD16-1086-8B5140B8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848C5-23BB-A0B8-B1A7-C292FCC4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04C2F-F106-DED2-7904-FA60C6B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8132-F3F9-4F69-90EA-DAE10BB949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44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6291D-0B22-00F1-4856-19FA6723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2A99C-51A6-5AD1-2793-E8478E91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F970B8-FD0B-0BD5-A1FC-8586EA4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CBBF-9ECC-4859-8A23-068C0A51EC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59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F62B1A-25E2-C896-4AE6-5390FFD7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6F9E1-A699-0520-E9BF-9CF791C4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A3630-F6FA-2580-DB24-35B4DCD3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935D4-3E71-46AD-A08F-2845324FC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79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78D4E9D-0BA9-FA46-EAB9-3B42EE17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E05EAD-3438-904E-E5C6-B39EE767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219913-7A1E-4C7C-A971-227F1AF3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1626-8A66-4F29-8F8B-0A8873F37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6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68E009-6BCF-CD08-02E8-BAF696E1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8B932E-BCE4-FB6B-9B9A-4C1FDE69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96059CA-8241-A5E4-6719-21979947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65053-2B68-4291-AF76-0384F1EDC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CB53F55-F561-A5FC-3B12-956849D4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477567A-7A46-6FE1-EBFA-0D18BCF0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BC264AA-7B24-4352-78D1-FD8DE6EB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DD7B0-13A9-424D-AA59-CA07A1F77E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0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ACC3D1A-55E3-F273-E219-CE27DE1B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FAD4360-C630-E757-E4FA-9313FC57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AB999B6-2F0F-51F7-2661-C540C47B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86573-EFB1-48DA-81EE-8BA0CBEB25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65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A314BC4-28CB-29A2-51CF-211A452E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F26EC8C-F509-E5AE-2987-BDC32B87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0B61395-7F9A-5BA4-1895-E60F96A0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97F2E-0DFD-4936-8DC5-507B21D52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5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B1C1F04-21D2-8C27-D929-C06D352F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CFD159C-E839-8917-4AFB-2F36140C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2847A20-4BE9-E5B9-2A47-C87D7465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EB054-4642-4D0F-B3AA-822298CB8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8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0A4889D-F67E-E9A9-D124-AFD05CAEAA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127BB0B0-1D3A-4FFD-28AD-4CEDFEADD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7B76F-6BF2-36FF-30B5-B4AB8EB4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0AD9C-EB77-8DA7-C9D0-B41810556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BE78F-36D9-E256-7064-CB7448F02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9B58BF8-E54D-4E2F-9487-1FB921AAE8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C3D69B"/>
            </a:gs>
            <a:gs pos="17000">
              <a:srgbClr val="9BBB59"/>
            </a:gs>
            <a:gs pos="100000">
              <a:srgbClr val="9BBB5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9C35E615-3278-209B-63E1-2E0F7808F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049713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>
            <a:extLst>
              <a:ext uri="{FF2B5EF4-FFF2-40B4-BE49-F238E27FC236}">
                <a16:creationId xmlns:a16="http://schemas.microsoft.com/office/drawing/2014/main" id="{3C0CC06B-6D9B-733C-B7E1-ED83BD234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4914900" cy="18851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«Волшебные узоры Урала»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900" b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(Знакомство с Урало-Сибирской росписью)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компонент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DB8878-C158-B04B-2B46-656918AFF40E}"/>
              </a:ext>
            </a:extLst>
          </p:cNvPr>
          <p:cNvSpPr/>
          <p:nvPr/>
        </p:nvSpPr>
        <p:spPr>
          <a:xfrm>
            <a:off x="4504765" y="5536160"/>
            <a:ext cx="4754495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400" b="1" dirty="0">
                <a:solidFill>
                  <a:srgbClr val="4F6228"/>
                </a:solidFill>
                <a:latin typeface="Verdana"/>
                <a:ea typeface="Verdana"/>
                <a:cs typeface="Verdana" panose="020B0604030504040204" pitchFamily="34" charset="0"/>
              </a:rPr>
              <a:t>Автор проекта: </a:t>
            </a:r>
            <a:endParaRPr lang="ru-RU" altLang="en-US" sz="1400" b="1" dirty="0">
              <a:solidFill>
                <a:srgbClr val="4F62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МДОАУ "Детский сад № 83 "Искорка"</a:t>
            </a:r>
            <a:endParaRPr lang="ru-RU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Воспитатель</a:t>
            </a:r>
            <a:r>
              <a:rPr lang="ru-RU" sz="1400" b="1" dirty="0">
                <a:latin typeface="Arial"/>
                <a:ea typeface="Verdana"/>
                <a:cs typeface="Arial"/>
              </a:rPr>
              <a:t> </a:t>
            </a:r>
            <a:r>
              <a:rPr lang="ru-RU" altLang="en-US" sz="1400" b="1" dirty="0">
                <a:solidFill>
                  <a:srgbClr val="4F6228"/>
                </a:solidFill>
                <a:latin typeface="Verdana"/>
                <a:ea typeface="Verdana"/>
                <a:cs typeface="Verdana" panose="020B0604030504040204" pitchFamily="34" charset="0"/>
              </a:rPr>
              <a:t>Самойленко И.Д.</a:t>
            </a:r>
            <a:endParaRPr lang="ru-RU" dirty="0">
              <a:latin typeface="Verdana"/>
              <a:ea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5">
            <a:extLst>
              <a:ext uri="{FF2B5EF4-FFF2-40B4-BE49-F238E27FC236}">
                <a16:creationId xmlns:a16="http://schemas.microsoft.com/office/drawing/2014/main" id="{A95F313A-9476-1EDF-7C15-EA33AABD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257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11">
            <a:extLst>
              <a:ext uri="{FF2B5EF4-FFF2-40B4-BE49-F238E27FC236}">
                <a16:creationId xmlns:a16="http://schemas.microsoft.com/office/drawing/2014/main" id="{AD1D1B7F-C2EF-7E33-FB80-71D48AD8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/>
          <a:stretch>
            <a:fillRect/>
          </a:stretch>
        </p:blipFill>
        <p:spPr bwMode="auto">
          <a:xfrm>
            <a:off x="381000" y="1524000"/>
            <a:ext cx="4114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12">
            <a:extLst>
              <a:ext uri="{FF2B5EF4-FFF2-40B4-BE49-F238E27FC236}">
                <a16:creationId xmlns:a16="http://schemas.microsoft.com/office/drawing/2014/main" id="{CD7830B9-B075-0849-662F-8B29DA75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576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14">
            <a:extLst>
              <a:ext uri="{FF2B5EF4-FFF2-40B4-BE49-F238E27FC236}">
                <a16:creationId xmlns:a16="http://schemas.microsoft.com/office/drawing/2014/main" id="{C48F6DD1-D553-8985-3FB2-B89FC252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41783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>
            <a:extLst>
              <a:ext uri="{FF2B5EF4-FFF2-40B4-BE49-F238E27FC236}">
                <a16:creationId xmlns:a16="http://schemas.microsoft.com/office/drawing/2014/main" id="{C71CAE83-84DA-7916-FF7D-39FC859FC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"/>
            <a:ext cx="716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Приёмы работы кистевой росписи двумя цветами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7">
            <a:extLst>
              <a:ext uri="{FF2B5EF4-FFF2-40B4-BE49-F238E27FC236}">
                <a16:creationId xmlns:a16="http://schemas.microsoft.com/office/drawing/2014/main" id="{FF1F1DA0-1EE1-D94B-43BF-E75355EC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073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16">
            <a:extLst>
              <a:ext uri="{FF2B5EF4-FFF2-40B4-BE49-F238E27FC236}">
                <a16:creationId xmlns:a16="http://schemas.microsoft.com/office/drawing/2014/main" id="{A9EC23EE-EB51-4D46-DC14-5A30B1A4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386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>
            <a:extLst>
              <a:ext uri="{FF2B5EF4-FFF2-40B4-BE49-F238E27FC236}">
                <a16:creationId xmlns:a16="http://schemas.microsoft.com/office/drawing/2014/main" id="{91A410E7-8AE0-09FF-E710-BD52AB3F8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2275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CB60DF77-644F-7E2F-60EF-C8EBD1C1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718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>
            <a:extLst>
              <a:ext uri="{FF2B5EF4-FFF2-40B4-BE49-F238E27FC236}">
                <a16:creationId xmlns:a16="http://schemas.microsoft.com/office/drawing/2014/main" id="{04C145E0-D69A-3B21-35F0-49AC6C2C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686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Информационная карта проекта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Вид проекта: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информационно – творческий. </a:t>
            </a:r>
            <a:r>
              <a:rPr lang="ru-RU" altLang="ru-RU" sz="2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Продолжительность проекта: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краткосрочный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(1 месяц).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Участники проекта: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дети группы, воспитатель группы, родители детей.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91C742-2564-D522-417A-0F8377801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0938"/>
            <a:ext cx="38592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">
            <a:extLst>
              <a:ext uri="{FF2B5EF4-FFF2-40B4-BE49-F238E27FC236}">
                <a16:creationId xmlns:a16="http://schemas.microsoft.com/office/drawing/2014/main" id="{B22D2E31-B930-095C-4EE7-ED2533A66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1210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>
            <a:extLst>
              <a:ext uri="{FF2B5EF4-FFF2-40B4-BE49-F238E27FC236}">
                <a16:creationId xmlns:a16="http://schemas.microsoft.com/office/drawing/2014/main" id="{1347B95A-C9CA-055A-8D9D-A7ED83C7F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538"/>
            <a:ext cx="25717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>
            <a:extLst>
              <a:ext uri="{FF2B5EF4-FFF2-40B4-BE49-F238E27FC236}">
                <a16:creationId xmlns:a16="http://schemas.microsoft.com/office/drawing/2014/main" id="{5EE6F047-4F3E-5F4E-3087-123F3EDFA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6325"/>
            <a:ext cx="6172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b="1" i="1" dirty="0">
                <a:solidFill>
                  <a:schemeClr val="bg1"/>
                </a:solidFill>
                <a:latin typeface="Arial"/>
                <a:cs typeface="Arial"/>
              </a:rPr>
              <a:t>Проблема, значимая для детей, на решение которой направлен проект:</a:t>
            </a:r>
          </a:p>
          <a:p>
            <a:r>
              <a:rPr lang="ru-RU" altLang="en-US" dirty="0">
                <a:solidFill>
                  <a:schemeClr val="bg1"/>
                </a:solidFill>
                <a:latin typeface="Arial"/>
                <a:cs typeface="Arial"/>
              </a:rPr>
              <a:t>Познакомить детей с </a:t>
            </a:r>
            <a:r>
              <a:rPr lang="ru-RU" altLang="en-US" dirty="0" err="1">
                <a:solidFill>
                  <a:schemeClr val="bg1"/>
                </a:solidFill>
                <a:latin typeface="Arial"/>
                <a:cs typeface="Arial"/>
              </a:rPr>
              <a:t>Урало</a:t>
            </a:r>
            <a:r>
              <a:rPr lang="ru-RU" altLang="en-US" dirty="0">
                <a:solidFill>
                  <a:schemeClr val="bg1"/>
                </a:solidFill>
                <a:latin typeface="Arial"/>
                <a:cs typeface="Arial"/>
              </a:rPr>
              <a:t>–Сибирской росписью и её применению для создания уникальных декоративных предметов.</a:t>
            </a:r>
          </a:p>
          <a:p>
            <a:endParaRPr lang="ru-RU" altLang="en-US" b="1" i="1">
              <a:solidFill>
                <a:schemeClr val="bg1"/>
              </a:solidFill>
            </a:endParaRPr>
          </a:p>
        </p:txBody>
      </p:sp>
      <p:sp>
        <p:nvSpPr>
          <p:cNvPr id="5124" name="Прямоугольник 2">
            <a:extLst>
              <a:ext uri="{FF2B5EF4-FFF2-40B4-BE49-F238E27FC236}">
                <a16:creationId xmlns:a16="http://schemas.microsoft.com/office/drawing/2014/main" id="{05D5B189-C5E9-9993-B486-18A037F31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571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b="1" i="1">
                <a:solidFill>
                  <a:schemeClr val="bg1"/>
                </a:solidFill>
              </a:rPr>
              <a:t>Цель проекта: </a:t>
            </a:r>
          </a:p>
          <a:p>
            <a:r>
              <a:rPr lang="ru-RU" altLang="en-US">
                <a:solidFill>
                  <a:schemeClr val="bg1"/>
                </a:solidFill>
              </a:rPr>
              <a:t>Приобщение детей к культуре и развитию творческих навыков, достижение тесного единства трудового, нравственного и эстетического воспитания для всестороннего развития личности каждого ребенка.</a:t>
            </a:r>
          </a:p>
        </p:txBody>
      </p:sp>
      <p:pic>
        <p:nvPicPr>
          <p:cNvPr id="5125" name="Рисунок 3">
            <a:extLst>
              <a:ext uri="{FF2B5EF4-FFF2-40B4-BE49-F238E27FC236}">
                <a16:creationId xmlns:a16="http://schemas.microsoft.com/office/drawing/2014/main" id="{6B7D86DF-40A9-7230-7CB6-FBD23DC25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0890">
            <a:off x="5915025" y="3073400"/>
            <a:ext cx="37052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>
            <a:extLst>
              <a:ext uri="{FF2B5EF4-FFF2-40B4-BE49-F238E27FC236}">
                <a16:creationId xmlns:a16="http://schemas.microsoft.com/office/drawing/2014/main" id="{EC173F60-2F08-7DC8-774D-75DE2853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/>
              <a:t> </a:t>
            </a:r>
            <a:r>
              <a:rPr lang="ru-RU" altLang="en-US" sz="2800" b="1" i="1">
                <a:solidFill>
                  <a:schemeClr val="bg1"/>
                </a:solidFill>
              </a:rPr>
              <a:t>Задачи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674211-D1C2-9568-3853-2C9047F113EE}"/>
              </a:ext>
            </a:extLst>
          </p:cNvPr>
          <p:cNvSpPr/>
          <p:nvPr/>
        </p:nvSpPr>
        <p:spPr>
          <a:xfrm>
            <a:off x="762000" y="676275"/>
            <a:ext cx="8001000" cy="6184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u="sng" dirty="0">
                <a:solidFill>
                  <a:schemeClr val="bg1"/>
                </a:solidFill>
              </a:rPr>
              <a:t>Для детей: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Получить знания об </a:t>
            </a:r>
            <a:r>
              <a:rPr lang="ru-RU" dirty="0" err="1">
                <a:solidFill>
                  <a:schemeClr val="bg1"/>
                </a:solidFill>
              </a:rPr>
              <a:t>Урало</a:t>
            </a:r>
            <a:r>
              <a:rPr lang="ru-RU" dirty="0">
                <a:solidFill>
                  <a:schemeClr val="bg1"/>
                </a:solidFill>
              </a:rPr>
              <a:t> – Сибирской росписи.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Научиться новым видам росписи и их применению для украшения поделок.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i="1" u="sng" dirty="0">
                <a:solidFill>
                  <a:schemeClr val="bg1"/>
                </a:solidFill>
              </a:rPr>
              <a:t>Для педагогов: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Способствовать эстетическому, нравственному и патриотическому воспитанию детей;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Развивать художественно – патриотические навыки детей и их мелкую моторику;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Способствовать улучшению внутрисемейных отношений;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Развивать собственные педагогические навыки при системном отборе произведений декоративно – прикладного искусства, объектов деятельности для эстетического познания и декоративной работы детей;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Разнообразить методы и приёмы педагогического руководства.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i="1" u="sng" dirty="0">
                <a:solidFill>
                  <a:schemeClr val="bg1"/>
                </a:solidFill>
              </a:rPr>
              <a:t>Для родителей: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Помочь своему ребенку в овладении новыми знаниями и умениями;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Приобщить ребёнка к культурному достоянию родного края;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Помочь ребёнку развить навыки совместной работы.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F99C9782-9870-CA40-0032-F636BA83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324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Для детей: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Создание альбома «Уральские матрёшки»;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Раскрашенные вручную картонные заготовки (разделочные доски).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Для педагогов: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Создание альбома «</a:t>
            </a:r>
            <a:r>
              <a:rPr lang="ru-RU" altLang="ru-RU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Урало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 – Сибирская роспись»;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Выставка работ рисунков детей, совместно с родителями;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Создание дидактических игр «Составь узор по образцу», «Уральские узоры на посуде».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u="sng" dirty="0">
                <a:solidFill>
                  <a:schemeClr val="bg1"/>
                </a:solidFill>
                <a:latin typeface="Arial" panose="020B0604020202020204" pitchFamily="34" charset="0"/>
              </a:rPr>
              <a:t>Для родителей: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Совместное расписывание разделочной доски </a:t>
            </a:r>
            <a:r>
              <a:rPr lang="ru-RU" altLang="ru-RU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Урало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– Сибирской росписью;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Творческое общение с детьми.</a:t>
            </a:r>
          </a:p>
        </p:txBody>
      </p:sp>
      <p:pic>
        <p:nvPicPr>
          <p:cNvPr id="7171" name="Рисунок 1">
            <a:extLst>
              <a:ext uri="{FF2B5EF4-FFF2-40B4-BE49-F238E27FC236}">
                <a16:creationId xmlns:a16="http://schemas.microsoft.com/office/drawing/2014/main" id="{F131AD2E-CE6F-4DCD-175F-628580E7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2987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1">
            <a:extLst>
              <a:ext uri="{FF2B5EF4-FFF2-40B4-BE49-F238E27FC236}">
                <a16:creationId xmlns:a16="http://schemas.microsoft.com/office/drawing/2014/main" id="{D754F355-5888-F2BE-5C20-7E35C06AA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9900"/>
            <a:ext cx="480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2400" b="1" i="1">
                <a:solidFill>
                  <a:schemeClr val="bg1"/>
                </a:solidFill>
              </a:rPr>
              <a:t>Описание продукта проекта </a:t>
            </a:r>
          </a:p>
        </p:txBody>
      </p:sp>
      <p:pic>
        <p:nvPicPr>
          <p:cNvPr id="7173" name="Рисунок 3">
            <a:extLst>
              <a:ext uri="{FF2B5EF4-FFF2-40B4-BE49-F238E27FC236}">
                <a16:creationId xmlns:a16="http://schemas.microsoft.com/office/drawing/2014/main" id="{20DB7DCF-8796-3740-FFE1-45073DFC7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3810000"/>
            <a:ext cx="22923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>
            <a:extLst>
              <a:ext uri="{FF2B5EF4-FFF2-40B4-BE49-F238E27FC236}">
                <a16:creationId xmlns:a16="http://schemas.microsoft.com/office/drawing/2014/main" id="{32EA4268-30B2-B7F3-06EA-988D7253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1247775"/>
            <a:ext cx="59086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Консультации для родителей «Урало – Сибирская роспись», «Ознакомление дошкольников с Урало – Сибирской росписью»;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Оформление альбома «Уральская матрёшка»;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Папка – передвижка « Декоративная роспись Урала»;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Рассматривание иллюстраций (домовая роспись и. т. д.);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Показ кинофильма об Урало – Сибирской росписи: «Душа Урала трудового в твореньях мастера видна»;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Дидактические игры: «Составь узор по образцу», «Уральские узоры на посуде»;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Пробные работы на бумаге по воссозданию Урало – Сибирской росписи, создание черновиков для оформления декоративных предметов;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Создание декоративных предметов с применением приёмов росписи;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600">
                <a:solidFill>
                  <a:schemeClr val="bg1"/>
                </a:solidFill>
              </a:rPr>
              <a:t>Презентация проекта «Волшебные узоры Урала».</a:t>
            </a:r>
          </a:p>
        </p:txBody>
      </p:sp>
      <p:sp>
        <p:nvSpPr>
          <p:cNvPr id="9219" name="Прямоугольник 2">
            <a:extLst>
              <a:ext uri="{FF2B5EF4-FFF2-40B4-BE49-F238E27FC236}">
                <a16:creationId xmlns:a16="http://schemas.microsoft.com/office/drawing/2014/main" id="{71F09D84-43AB-BBB8-D8BA-EA8EE205B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2613"/>
            <a:ext cx="477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b="1" i="1">
                <a:solidFill>
                  <a:schemeClr val="bg1"/>
                </a:solidFill>
              </a:rPr>
              <a:t>Организационные формы работы </a:t>
            </a:r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3E8A542A-B8FA-14C4-F998-5FDADB4F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14475"/>
            <a:ext cx="29257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>
            <a:extLst>
              <a:ext uri="{FF2B5EF4-FFF2-40B4-BE49-F238E27FC236}">
                <a16:creationId xmlns:a16="http://schemas.microsoft.com/office/drawing/2014/main" id="{D03622E6-0541-9E30-8966-EE316FF6F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429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6D7C3E-8CD2-6D92-C617-3DF356DBF605}"/>
              </a:ext>
            </a:extLst>
          </p:cNvPr>
          <p:cNvSpPr/>
          <p:nvPr/>
        </p:nvSpPr>
        <p:spPr>
          <a:xfrm>
            <a:off x="533400" y="1676400"/>
            <a:ext cx="74866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1463">
              <a:defRPr/>
            </a:pPr>
            <a:r>
              <a:rPr lang="ru-RU" sz="2000" b="1" i="1" u="sng" dirty="0">
                <a:solidFill>
                  <a:schemeClr val="bg1"/>
                </a:solidFill>
              </a:rPr>
              <a:t>1 этап «Подготовительный»</a:t>
            </a:r>
          </a:p>
          <a:p>
            <a:pPr>
              <a:defRPr/>
            </a:pPr>
            <a:endParaRPr lang="ru-RU" sz="2000" i="1" u="sng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Выбор темы, обозначение проекта;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Определение цели и задач проекта, его мотивации; Составлении плана работы над проектом;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Подготовка « Пакетов домашних заданий» для семьи.</a:t>
            </a:r>
          </a:p>
        </p:txBody>
      </p:sp>
      <p:sp>
        <p:nvSpPr>
          <p:cNvPr id="10244" name="Прямоугольник 2">
            <a:extLst>
              <a:ext uri="{FF2B5EF4-FFF2-40B4-BE49-F238E27FC236}">
                <a16:creationId xmlns:a16="http://schemas.microsoft.com/office/drawing/2014/main" id="{D8779E8E-F12D-29C3-E1ED-FCD09EAE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81038"/>
            <a:ext cx="547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800" b="1" i="1">
                <a:solidFill>
                  <a:schemeClr val="bg1"/>
                </a:solidFill>
              </a:rPr>
              <a:t>Этапы реализации проекта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>
            <a:extLst>
              <a:ext uri="{FF2B5EF4-FFF2-40B4-BE49-F238E27FC236}">
                <a16:creationId xmlns:a16="http://schemas.microsoft.com/office/drawing/2014/main" id="{7DF657D1-53CA-BE04-26B1-1E80BF89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3"/>
          <a:stretch>
            <a:fillRect/>
          </a:stretch>
        </p:blipFill>
        <p:spPr bwMode="auto">
          <a:xfrm>
            <a:off x="5410200" y="1371600"/>
            <a:ext cx="2965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4FCB61-1CFB-B587-46D9-6615FD984447}"/>
              </a:ext>
            </a:extLst>
          </p:cNvPr>
          <p:cNvSpPr/>
          <p:nvPr/>
        </p:nvSpPr>
        <p:spPr>
          <a:xfrm>
            <a:off x="609600" y="1066800"/>
            <a:ext cx="4724400" cy="4186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i="1" u="sng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Изучение информационных источников по вопросам;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Сбор и систематизация материалов;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Проведение различных форм работы с детьми в ходе реализации проекта;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Осуществление взаимодействия между участниками проекта;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Обсуждение и оказание помощи в изготовление продуктов проекта;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Оформление и подбор необходимых материалов.</a:t>
            </a: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:a16="http://schemas.microsoft.com/office/drawing/2014/main" id="{D36FA7D2-D0E9-6B35-560C-B476307E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660400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b="1" i="1" u="sng">
                <a:solidFill>
                  <a:schemeClr val="bg1"/>
                </a:solidFill>
              </a:rPr>
              <a:t>2 этап «Деятельностный»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extLst>
              <a:ext uri="{FF2B5EF4-FFF2-40B4-BE49-F238E27FC236}">
                <a16:creationId xmlns:a16="http://schemas.microsoft.com/office/drawing/2014/main" id="{E809BDD5-136B-6B48-1C41-D39EEFE8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/>
          <a:stretch>
            <a:fillRect/>
          </a:stretch>
        </p:blipFill>
        <p:spPr bwMode="auto">
          <a:xfrm>
            <a:off x="5829300" y="1295400"/>
            <a:ext cx="2889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>
            <a:extLst>
              <a:ext uri="{FF2B5EF4-FFF2-40B4-BE49-F238E27FC236}">
                <a16:creationId xmlns:a16="http://schemas.microsoft.com/office/drawing/2014/main" id="{54F5F661-5740-2F6E-ADF4-647EBF4C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0"/>
            <a:ext cx="518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chemeClr val="bg1"/>
                </a:solidFill>
              </a:rPr>
              <a:t>Рефлексия;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chemeClr val="bg1"/>
                </a:solidFill>
              </a:rPr>
              <a:t>Доработка проекта с учётом замечаний и пожеланий;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en-US" sz="2000">
                <a:solidFill>
                  <a:schemeClr val="bg1"/>
                </a:solidFill>
              </a:rPr>
              <a:t>Мультимедийная презентация проекта.</a:t>
            </a:r>
          </a:p>
        </p:txBody>
      </p:sp>
      <p:sp>
        <p:nvSpPr>
          <p:cNvPr id="12292" name="Прямоугольник 3">
            <a:extLst>
              <a:ext uri="{FF2B5EF4-FFF2-40B4-BE49-F238E27FC236}">
                <a16:creationId xmlns:a16="http://schemas.microsoft.com/office/drawing/2014/main" id="{E4C87DDE-05A1-DB68-876B-F8798B924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22425"/>
            <a:ext cx="332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b="1" i="1" u="sng">
                <a:solidFill>
                  <a:schemeClr val="bg1"/>
                </a:solidFill>
              </a:rPr>
              <a:t>3 этап «Завершающий»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520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89202</dc:creator>
  <cp:lastModifiedBy>Samoylenko Victoriya</cp:lastModifiedBy>
  <cp:revision>58</cp:revision>
  <cp:lastPrinted>1601-01-01T00:00:00Z</cp:lastPrinted>
  <dcterms:created xsi:type="dcterms:W3CDTF">1601-01-01T00:00:00Z</dcterms:created>
  <dcterms:modified xsi:type="dcterms:W3CDTF">2022-05-17T20:44:53Z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