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5" d="100"/>
          <a:sy n="75" d="100"/>
        </p:scale>
        <p:origin x="-122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A5CA49A4-171E-41DB-A605-DB051525C241}" type="datetimeFigureOut">
              <a:rPr lang="ru-RU" smtClean="0"/>
              <a:pPr/>
              <a:t>11.05.2022</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76B02F75-D594-4BF9-B31F-E65651A56B92}"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A5CA49A4-171E-41DB-A605-DB051525C241}" type="datetimeFigureOut">
              <a:rPr lang="ru-RU" smtClean="0"/>
              <a:pPr/>
              <a:t>11.05.2022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6B02F75-D594-4BF9-B31F-E65651A56B92}"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extLst/>
          </a:lstStyle>
          <a:p>
            <a:fld id="{A5CA49A4-171E-41DB-A605-DB051525C241}" type="datetimeFigureOut">
              <a:rPr lang="ru-RU" smtClean="0"/>
              <a:pPr/>
              <a:t>11.05.2022</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extLst/>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76B02F75-D594-4BF9-B31F-E65651A56B92}"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A5CA49A4-171E-41DB-A605-DB051525C241}" type="datetimeFigureOut">
              <a:rPr lang="ru-RU" smtClean="0"/>
              <a:pPr/>
              <a:t>11.05.2022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6B02F75-D594-4BF9-B31F-E65651A56B92}"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A5CA49A4-171E-41DB-A605-DB051525C241}" type="datetimeFigureOut">
              <a:rPr lang="ru-RU" smtClean="0"/>
              <a:pPr/>
              <a:t>11.05.2022</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extLst/>
          </a:lstStyle>
          <a:p>
            <a:fld id="{76B02F75-D594-4BF9-B31F-E65651A56B92}"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A5CA49A4-171E-41DB-A605-DB051525C241}" type="datetimeFigureOut">
              <a:rPr lang="ru-RU" smtClean="0"/>
              <a:pPr/>
              <a:t>11.05.2022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6B02F75-D594-4BF9-B31F-E65651A56B92}"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A5CA49A4-171E-41DB-A605-DB051525C241}" type="datetimeFigureOut">
              <a:rPr lang="ru-RU" smtClean="0"/>
              <a:pPr/>
              <a:t>11.05.2022</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6B02F75-D594-4BF9-B31F-E65651A56B92}"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A5CA49A4-171E-41DB-A605-DB051525C241}" type="datetimeFigureOut">
              <a:rPr lang="ru-RU" smtClean="0"/>
              <a:pPr/>
              <a:t>11.05.2022</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6B02F75-D594-4BF9-B31F-E65651A56B92}"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A5CA49A4-171E-41DB-A605-DB051525C241}" type="datetimeFigureOut">
              <a:rPr lang="ru-RU" smtClean="0"/>
              <a:pPr/>
              <a:t>11.05.2022</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extLst/>
          </a:lstStyle>
          <a:p>
            <a:fld id="{76B02F75-D594-4BF9-B31F-E65651A56B92}"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A5CA49A4-171E-41DB-A605-DB051525C241}" type="datetimeFigureOut">
              <a:rPr lang="ru-RU" smtClean="0"/>
              <a:pPr/>
              <a:t>11.05.2022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6B02F75-D594-4BF9-B31F-E65651A56B92}"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fld id="{A5CA49A4-171E-41DB-A605-DB051525C241}" type="datetimeFigureOut">
              <a:rPr lang="ru-RU" smtClean="0"/>
              <a:pPr/>
              <a:t>11.05.2022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6B02F75-D594-4BF9-B31F-E65651A56B92}" type="slidenum">
              <a:rPr lang="ru-RU" smtClean="0"/>
              <a:pPr/>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A5CA49A4-171E-41DB-A605-DB051525C241}" type="datetimeFigureOut">
              <a:rPr lang="ru-RU" smtClean="0"/>
              <a:pPr/>
              <a:t>11.05.2022</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76B02F75-D594-4BF9-B31F-E65651A56B92}"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П Т И Ц Ы        </a:t>
            </a:r>
            <a:endParaRPr lang="ru-RU" dirty="0"/>
          </a:p>
        </p:txBody>
      </p:sp>
      <p:sp>
        <p:nvSpPr>
          <p:cNvPr id="3" name="Подзаголовок 2"/>
          <p:cNvSpPr>
            <a:spLocks noGrp="1"/>
          </p:cNvSpPr>
          <p:nvPr>
            <p:ph type="subTitle" idx="1"/>
          </p:nvPr>
        </p:nvSpPr>
        <p:spPr/>
        <p:txBody>
          <a:bodyPr/>
          <a:lstStyle/>
          <a:p>
            <a:r>
              <a:rPr lang="ru-RU" dirty="0" smtClean="0"/>
              <a:t>Орск 2022</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Заключительный этап</a:t>
            </a:r>
            <a:endParaRPr lang="ru-RU" dirty="0"/>
          </a:p>
        </p:txBody>
      </p:sp>
      <p:sp>
        <p:nvSpPr>
          <p:cNvPr id="3" name="Содержимое 2"/>
          <p:cNvSpPr>
            <a:spLocks noGrp="1"/>
          </p:cNvSpPr>
          <p:nvPr>
            <p:ph idx="1"/>
          </p:nvPr>
        </p:nvSpPr>
        <p:spPr/>
        <p:txBody>
          <a:bodyPr/>
          <a:lstStyle/>
          <a:p>
            <a:r>
              <a:rPr lang="ru-RU" dirty="0" smtClean="0"/>
              <a:t>1.Викторина «В гостях у птиц».</a:t>
            </a:r>
          </a:p>
          <a:p>
            <a:r>
              <a:rPr lang="ru-RU" dirty="0" smtClean="0"/>
              <a:t>2.Коллективная работа «Покормите птиц зимой!»</a:t>
            </a:r>
          </a:p>
          <a:p>
            <a:r>
              <a:rPr lang="ru-RU" dirty="0" smtClean="0"/>
              <a:t>3.Приготовление зимнего лакомства для птиц.</a:t>
            </a:r>
          </a:p>
          <a:p>
            <a:r>
              <a:rPr lang="ru-RU" dirty="0" smtClean="0"/>
              <a:t> 4.Праздник «Жаворонки»</a:t>
            </a: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u="sng" dirty="0" smtClean="0"/>
              <a:t>Результаты  наблюдений</a:t>
            </a:r>
            <a:r>
              <a:rPr lang="ru-RU" dirty="0" smtClean="0"/>
              <a:t/>
            </a:r>
            <a:br>
              <a:rPr lang="ru-RU" dirty="0" smtClean="0"/>
            </a:br>
            <a:endParaRPr lang="ru-RU" dirty="0"/>
          </a:p>
        </p:txBody>
      </p:sp>
      <p:sp>
        <p:nvSpPr>
          <p:cNvPr id="3" name="Содержимое 2"/>
          <p:cNvSpPr>
            <a:spLocks noGrp="1"/>
          </p:cNvSpPr>
          <p:nvPr>
            <p:ph idx="1"/>
          </p:nvPr>
        </p:nvSpPr>
        <p:spPr/>
        <p:txBody>
          <a:bodyPr>
            <a:normAutofit fontScale="62500" lnSpcReduction="20000"/>
          </a:bodyPr>
          <a:lstStyle/>
          <a:p>
            <a:r>
              <a:rPr lang="ru-RU" dirty="0" smtClean="0"/>
              <a:t>Наблюдая за поведением птиц в городских условиях в зимнее время можно отметить некоторые особенности:</a:t>
            </a:r>
          </a:p>
          <a:p>
            <a:r>
              <a:rPr lang="ru-RU" dirty="0" smtClean="0"/>
              <a:t>1)Домовые воробьи проявляют к человеку бесстрашие, ночуют на чердаках, в вентиляционных трубах. Зимой воробьи питаются пищевыми отходами, </a:t>
            </a:r>
          </a:p>
          <a:p>
            <a:r>
              <a:rPr lang="ru-RU" dirty="0" smtClean="0"/>
              <a:t>брошенным зерном. Их можно встретить возле мусорных контейнеров, во дворах, возле мусоропроводов.                                                           </a:t>
            </a:r>
          </a:p>
          <a:p>
            <a:r>
              <a:rPr lang="ru-RU" dirty="0" smtClean="0"/>
              <a:t>2)Большие синицы в городе появляются в октябре месяце, когда в лесу </a:t>
            </a:r>
          </a:p>
          <a:p>
            <a:r>
              <a:rPr lang="ru-RU" dirty="0" smtClean="0"/>
              <a:t>корма становится меньше, исчезают насекомые. Встретить их можно повсюду. Они осматривают каждое дерево, каждый кустик в поисках </a:t>
            </a:r>
          </a:p>
          <a:p>
            <a:r>
              <a:rPr lang="ru-RU" dirty="0" smtClean="0"/>
              <a:t>спрятавшихся насекомых или их личинок. Птица очень подвижна. В зимний </a:t>
            </a:r>
          </a:p>
          <a:p>
            <a:r>
              <a:rPr lang="ru-RU" dirty="0" smtClean="0"/>
              <a:t>период питается в основном семенами растений. Мы наблюдали синиц в </a:t>
            </a:r>
          </a:p>
          <a:p>
            <a:r>
              <a:rPr lang="ru-RU" dirty="0" smtClean="0"/>
              <a:t>кроне липы, добывая корм, они висели вниз головой, обследовали каждую </a:t>
            </a:r>
          </a:p>
          <a:p>
            <a:r>
              <a:rPr lang="ru-RU" dirty="0" smtClean="0"/>
              <a:t>трещину в коре, спускались на землю, подходили близко к нашим ногам. </a:t>
            </a:r>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457200" y="260648"/>
            <a:ext cx="7239000" cy="59392"/>
          </a:xfrm>
        </p:spPr>
        <p:txBody>
          <a:bodyPr>
            <a:normAutofit fontScale="90000"/>
          </a:bodyPr>
          <a:lstStyle/>
          <a:p>
            <a:endParaRPr lang="ru-RU" dirty="0"/>
          </a:p>
        </p:txBody>
      </p:sp>
      <p:sp>
        <p:nvSpPr>
          <p:cNvPr id="3" name="Содержимое 2"/>
          <p:cNvSpPr>
            <a:spLocks noGrp="1"/>
          </p:cNvSpPr>
          <p:nvPr>
            <p:ph idx="1"/>
          </p:nvPr>
        </p:nvSpPr>
        <p:spPr>
          <a:xfrm>
            <a:off x="457200" y="620688"/>
            <a:ext cx="7239000" cy="5835048"/>
          </a:xfrm>
        </p:spPr>
        <p:txBody>
          <a:bodyPr>
            <a:normAutofit fontScale="55000" lnSpcReduction="20000"/>
          </a:bodyPr>
          <a:lstStyle/>
          <a:p>
            <a:r>
              <a:rPr lang="ru-RU" dirty="0" smtClean="0"/>
              <a:t>Держатся синицы небольшими стайками 8-10 птиц, так как именно стайный </a:t>
            </a:r>
          </a:p>
          <a:p>
            <a:r>
              <a:rPr lang="ru-RU" dirty="0" smtClean="0"/>
              <a:t>образ жизни помогает быстрей найти корм, согреться морозной ночью. </a:t>
            </a:r>
          </a:p>
          <a:p>
            <a:r>
              <a:rPr lang="ru-RU" dirty="0" smtClean="0"/>
              <a:t>3)Снегири у нас в городе появились в десятых числах января. Встречаются они парами или стайками. Самцы от самок отличаются более красивым нарядом </a:t>
            </a:r>
          </a:p>
          <a:p>
            <a:r>
              <a:rPr lang="ru-RU" dirty="0" smtClean="0"/>
              <a:t>- красной грудкой; у самок грудки серого цвета. Снегири очень любят ягоды рябины, поедая только семена из ягод, остальное выбрасывают, поэтому в местах кормежки на снегу всегда остается масса </a:t>
            </a:r>
            <a:r>
              <a:rPr lang="ru-RU" dirty="0" err="1" smtClean="0"/>
              <a:t>нерасклеванных</a:t>
            </a:r>
            <a:r>
              <a:rPr lang="ru-RU" dirty="0" smtClean="0"/>
              <a:t> ягод. Насытившись, снегири отдыхают на высоких деревьях. </a:t>
            </a:r>
          </a:p>
          <a:p>
            <a:r>
              <a:rPr lang="ru-RU" dirty="0" smtClean="0"/>
              <a:t>4)Обычными птицами и наиболее многочисленными являются галки и сизые </a:t>
            </a:r>
          </a:p>
          <a:p>
            <a:r>
              <a:rPr lang="ru-RU" dirty="0" smtClean="0"/>
              <a:t>голуби. Держатся эти птицы стаями. И встретить их в нашем городе можно </a:t>
            </a:r>
          </a:p>
          <a:p>
            <a:r>
              <a:rPr lang="ru-RU" dirty="0" smtClean="0"/>
              <a:t>повсюду. Их основной корм в зимнее время пищевые отходы. </a:t>
            </a:r>
          </a:p>
          <a:p>
            <a:r>
              <a:rPr lang="ru-RU" dirty="0" smtClean="0"/>
              <a:t>Если галки, вороны, сороки смогут прокормиться возле свалок, помоек и </a:t>
            </a:r>
          </a:p>
          <a:p>
            <a:r>
              <a:rPr lang="ru-RU" dirty="0" smtClean="0"/>
              <a:t>мусорных контейнеров, то мелким птицам в морозные дни приходится </a:t>
            </a:r>
          </a:p>
          <a:p>
            <a:r>
              <a:rPr lang="ru-RU" dirty="0" smtClean="0"/>
              <a:t>трудно, потому что к середине зимы рябина заканчивается, семян </a:t>
            </a:r>
          </a:p>
          <a:p>
            <a:r>
              <a:rPr lang="ru-RU" dirty="0" smtClean="0"/>
              <a:t>клена становится меньше. Здесь должен прийти на помощь человек. Без </a:t>
            </a:r>
          </a:p>
          <a:p>
            <a:r>
              <a:rPr lang="ru-RU" dirty="0" smtClean="0"/>
              <a:t>нашей помощи птицы в морозные зимы гибнут, поэтому развешивать </a:t>
            </a:r>
          </a:p>
          <a:p>
            <a:r>
              <a:rPr lang="ru-RU" dirty="0" smtClean="0"/>
              <a:t>кормушки, изготовленные из простейших материалов - наша задача.</a:t>
            </a:r>
          </a:p>
          <a:p>
            <a:r>
              <a:rPr lang="ru-RU" dirty="0" smtClean="0"/>
              <a:t>В зимнее время птицы становятся доверчивее, теряют бдительность, ведь </a:t>
            </a:r>
          </a:p>
          <a:p>
            <a:r>
              <a:rPr lang="ru-RU" dirty="0" smtClean="0"/>
              <a:t>главная задача - найти корм. Мы визуально определили критическую дистанцию, на которую птица может подпустить человека.</a:t>
            </a:r>
          </a:p>
          <a:p>
            <a:r>
              <a:rPr lang="ru-RU" dirty="0" smtClean="0"/>
              <a:t>Самая короткая дистанция у голубя сизого, это и понятно, голубь </a:t>
            </a:r>
          </a:p>
          <a:p>
            <a:r>
              <a:rPr lang="ru-RU" dirty="0" smtClean="0"/>
              <a:t>практически подходит к ногам человека. А уж если их подкармливать, то </a:t>
            </a:r>
          </a:p>
          <a:p>
            <a:r>
              <a:rPr lang="ru-RU" dirty="0" smtClean="0"/>
              <a:t>соберется большая стая. Самая длинная дистанция у сороки, так как птица эта лесная, осторожная. При виде человека не только пугается, но и начинает </a:t>
            </a:r>
          </a:p>
          <a:p>
            <a:r>
              <a:rPr lang="ru-RU" dirty="0" smtClean="0"/>
              <a:t>«трещать».</a:t>
            </a:r>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476672"/>
            <a:ext cx="7239000" cy="5979064"/>
          </a:xfrm>
        </p:spPr>
        <p:txBody>
          <a:bodyPr>
            <a:normAutofit fontScale="70000" lnSpcReduction="20000"/>
          </a:bodyPr>
          <a:lstStyle/>
          <a:p>
            <a:r>
              <a:rPr lang="ru-RU" dirty="0" smtClean="0"/>
              <a:t> Еще мы узнали, что ни в коем случае нельзя кормить птиц черным хлебом. Он вызывает заболевание, что означает для них верную гибель! Нельзя также развешивать соленое сало и мясо, от соли птицы слепнут, мокрые продукты на морозе превращаются в лед и становятся недоступны для птиц, не станут клевать пернатые жареные семечки. </a:t>
            </a:r>
          </a:p>
          <a:p>
            <a:r>
              <a:rPr lang="ru-RU" dirty="0" smtClean="0"/>
              <a:t>      Таким образом, мы пришли к выводу, что у каждого из нас дома найдется достаточное количество корма для пернатых.</a:t>
            </a:r>
          </a:p>
          <a:p>
            <a:r>
              <a:rPr lang="ru-RU" dirty="0" smtClean="0"/>
              <a:t>      Дальше мы выяснили, есть ли какие правила в изготовлении кормушек?</a:t>
            </a:r>
          </a:p>
          <a:p>
            <a:r>
              <a:rPr lang="ru-RU" dirty="0" smtClean="0"/>
              <a:t>     Оказалось, что правильный выбор кормушки зависит от вида птицы, которую мы хотим привлечь, а также от того, насколько близко мы будем от них находится, чтобы наблюдать их повадки. Ближе всего наблюдать за птицами можно в окно. Для этого используют «оконные» кормушки, их можно прикрепить к оконному стеклу. Такие кормушки рассчитаны на маленьких птиц (синичек, воробьев). Главное учитывать расстояние между кормушкой и стеклом, чтобы птицы не влетели в стекло. Привлекают внимание птиц ярко окрашенные декоративные кормушки. Построить простейшую кормушку можно из любого подручного материала. В дело можно пустить и пустые пластиковые бутылки или коробки, пакеты из под сока или молока</a:t>
            </a:r>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476672"/>
            <a:ext cx="7239000" cy="5979064"/>
          </a:xfrm>
        </p:spPr>
        <p:txBody>
          <a:bodyPr>
            <a:normAutofit fontScale="85000" lnSpcReduction="10000"/>
          </a:bodyPr>
          <a:lstStyle/>
          <a:p>
            <a:r>
              <a:rPr lang="ru-RU" dirty="0" smtClean="0"/>
              <a:t>Но важно помнить:                                                  </a:t>
            </a:r>
          </a:p>
          <a:p>
            <a:pPr lvl="0"/>
            <a:r>
              <a:rPr lang="ru-RU" dirty="0" smtClean="0"/>
              <a:t>У кормушки обязательно должна быть крыша, иначе корм может быть засыпан снегом или залит дождем.</a:t>
            </a:r>
          </a:p>
          <a:p>
            <a:pPr lvl="0"/>
            <a:r>
              <a:rPr lang="ru-RU" dirty="0" smtClean="0"/>
              <a:t>Отверстие в кормушке должно быть настолько широким, чтобы птица могла спокойно проникнуть внутрь кормушки и покинуть ее.</a:t>
            </a:r>
          </a:p>
          <a:p>
            <a:pPr lvl="0"/>
            <a:r>
              <a:rPr lang="ru-RU" dirty="0" smtClean="0"/>
              <a:t>Так же надо помнить, что ни в коем случае нельзя прибивать кормушки к дереву гвоздями,  иначе получится "одно лечишь, а другое калечишь"!</a:t>
            </a:r>
          </a:p>
          <a:p>
            <a:r>
              <a:rPr lang="ru-RU" dirty="0" smtClean="0"/>
              <a:t>        Работа оказалась не только полезной, но и очень приятной, мы больше времени проводили вместе и на свежем воздухе. </a:t>
            </a:r>
          </a:p>
          <a:p>
            <a:r>
              <a:rPr lang="ru-RU" dirty="0" smtClean="0"/>
              <a:t>  Для того чтобы лучше узнать своих гостей, каждому обладателю кормушки предложили пронаблюдать, какие птицы её посещают. Наблюдения проводили осторожно, чтобы не спугнуть птиц. </a:t>
            </a:r>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вывод</a:t>
            </a:r>
            <a:endParaRPr lang="ru-RU" dirty="0"/>
          </a:p>
        </p:txBody>
      </p:sp>
      <p:sp>
        <p:nvSpPr>
          <p:cNvPr id="3" name="Содержимое 2"/>
          <p:cNvSpPr>
            <a:spLocks noGrp="1"/>
          </p:cNvSpPr>
          <p:nvPr>
            <p:ph idx="1"/>
          </p:nvPr>
        </p:nvSpPr>
        <p:spPr/>
        <p:txBody>
          <a:bodyPr>
            <a:normAutofit fontScale="85000" lnSpcReduction="20000"/>
          </a:bodyPr>
          <a:lstStyle/>
          <a:p>
            <a:r>
              <a:rPr lang="ru-RU" dirty="0" smtClean="0"/>
              <a:t> Зима для пернатых – самая тяжелая пора. Чтобы помочь зимующим птицам, необходимо  постоянно подкармливать их в течение зимы. На сооружение кормушки из подручных материалов уйдёт немного времени. Главное - в дальнейшем кормить птиц постоянно. Нерегулярное наполнение кормушки может вызвать гибель привыкших к подкормке пернатых. Во второй половине зимы, когда большая  часть  зимних  ягод  и  плодов     съедена  или  пропала,  дополнительные подкормки  особенно  важны. </a:t>
            </a:r>
          </a:p>
          <a:p>
            <a:r>
              <a:rPr lang="ru-RU" dirty="0" smtClean="0"/>
              <a:t>       Мы рады, что смогли позаботиться о братьях наших меньших и  помочь хотя бы небольшой части из армии пернатых жителей нашего города. Заботясь о птицах, мы получили прекрасную возможность наблюдать за птицами в природе, познавать их тайны.</a:t>
            </a:r>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заключение</a:t>
            </a:r>
            <a:endParaRPr lang="ru-RU" dirty="0"/>
          </a:p>
        </p:txBody>
      </p:sp>
      <p:sp>
        <p:nvSpPr>
          <p:cNvPr id="3" name="Содержимое 2"/>
          <p:cNvSpPr>
            <a:spLocks noGrp="1"/>
          </p:cNvSpPr>
          <p:nvPr>
            <p:ph idx="1"/>
          </p:nvPr>
        </p:nvSpPr>
        <p:spPr/>
        <p:txBody>
          <a:bodyPr>
            <a:normAutofit fontScale="85000" lnSpcReduction="10000"/>
          </a:bodyPr>
          <a:lstStyle/>
          <a:p>
            <a:r>
              <a:rPr lang="ru-RU" dirty="0" smtClean="0"/>
              <a:t> Как мы уже отмечали, проделанная работа помогла нам ближе познакомиться с природой родного края, мы стали более дружные и приятно ощущать, что ты кому то оказываешь помощь. Поэтому  будем продолжать работу по привлечению птиц и вести агитацию по их охране.</a:t>
            </a:r>
          </a:p>
          <a:p>
            <a:r>
              <a:rPr lang="ru-RU" dirty="0" smtClean="0"/>
              <a:t>     Для успешного привлечения птиц необходимо довольно подробно знать их жизнь, повадки, кормовую базу, места естественных гнездований, сроки выведения птенцов. Поэтому планируем изучать литературу для получения более точной информации по  данному вопросу.</a:t>
            </a:r>
          </a:p>
          <a:p>
            <a:r>
              <a:rPr lang="ru-RU" dirty="0" smtClean="0"/>
              <a:t>  В летние каникулы и осенью будем заготавливать корм для зимней подкормки: семена арбуза, дыни, тыквы, репейника.</a:t>
            </a:r>
          </a:p>
          <a:p>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Список литературы и интернет ресурсы</a:t>
            </a:r>
            <a:endParaRPr lang="ru-RU" dirty="0"/>
          </a:p>
        </p:txBody>
      </p:sp>
      <p:sp>
        <p:nvSpPr>
          <p:cNvPr id="3" name="Содержимое 2"/>
          <p:cNvSpPr>
            <a:spLocks noGrp="1"/>
          </p:cNvSpPr>
          <p:nvPr>
            <p:ph idx="1"/>
          </p:nvPr>
        </p:nvSpPr>
        <p:spPr/>
        <p:txBody>
          <a:bodyPr>
            <a:normAutofit fontScale="47500" lnSpcReduction="20000"/>
          </a:bodyPr>
          <a:lstStyle/>
          <a:p>
            <a:r>
              <a:rPr lang="ru-RU" sz="3600" dirty="0" smtClean="0"/>
              <a:t>. 1.Бондаренко Т.М. «Экологические занятия с детьми 6-7 лет»,  ТЦ «Учитель»  Воронеж.</a:t>
            </a:r>
          </a:p>
          <a:p>
            <a:r>
              <a:rPr lang="ru-RU" sz="3600" dirty="0" smtClean="0"/>
              <a:t>2.Воронкевич  О. А. «Добро пожаловать в экологию» - Часть – 2, Санкт – Петербург «Детство-Пресс»</a:t>
            </a:r>
          </a:p>
          <a:p>
            <a:r>
              <a:rPr lang="ru-RU" sz="3600" dirty="0" smtClean="0"/>
              <a:t>3.Ермолаев С.Д. «Конспекты занятий по формированию  у дошкольников естественнонаучных представлений в разных возрастных группах»,  Санкт – Петербург «Детство-Пресс»</a:t>
            </a:r>
          </a:p>
          <a:p>
            <a:r>
              <a:rPr lang="ru-RU" sz="3600" dirty="0" smtClean="0"/>
              <a:t>4.Тугушева Г.П., Чистякова А.Е. «Экспериментальная деятельность детей среднего и старшего дошкольного  возраста»,  Санкт – Петербург «Детство-Пресс»</a:t>
            </a:r>
          </a:p>
          <a:p>
            <a:r>
              <a:rPr lang="ru-RU" sz="3600" dirty="0" smtClean="0"/>
              <a:t>5. http://www.razumniki.ru/stihi_pro_odegdu_obuv.html</a:t>
            </a:r>
          </a:p>
          <a:p>
            <a:r>
              <a:rPr lang="ru-RU" sz="3600" dirty="0" smtClean="0"/>
              <a:t> 6. http://www.litera.ru/stixiya/authors/esenin/poet-zima-aukaet.html</a:t>
            </a:r>
          </a:p>
          <a:p>
            <a:r>
              <a:rPr lang="ru-RU" sz="3600" dirty="0" smtClean="0"/>
              <a:t>7. http://www.razumniki.ru/stihi_pro_zimu.html</a:t>
            </a:r>
          </a:p>
          <a:p>
            <a:r>
              <a:rPr lang="ru-RU" sz="3600" dirty="0" smtClean="0"/>
              <a:t> 8. http://lit.peoples.ru/poetry/nikolay_rubtsov/poem_22640.shtml</a:t>
            </a:r>
          </a:p>
          <a:p>
            <a:r>
              <a:rPr lang="ru-RU" sz="3600" dirty="0" smtClean="0"/>
              <a:t> </a:t>
            </a:r>
            <a:r>
              <a:rPr lang="en-US" sz="3600" dirty="0" smtClean="0"/>
              <a:t>9. http://www.butuzici.ru/igry-dlja-detej/278-podvizhnye-igry/663-podvizhnye-igry-dlja-detej-ot-3-5-let </a:t>
            </a:r>
            <a:r>
              <a:rPr lang="en-US" dirty="0" smtClean="0"/>
              <a:t>html </a:t>
            </a:r>
            <a:endParaRPr lang="ru-RU" dirty="0" smtClean="0"/>
          </a:p>
          <a:p>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Анкета для родителей</a:t>
            </a:r>
            <a:endParaRPr lang="ru-RU" dirty="0"/>
          </a:p>
        </p:txBody>
      </p:sp>
      <p:sp>
        <p:nvSpPr>
          <p:cNvPr id="3" name="Содержимое 2"/>
          <p:cNvSpPr>
            <a:spLocks noGrp="1"/>
          </p:cNvSpPr>
          <p:nvPr>
            <p:ph idx="1"/>
          </p:nvPr>
        </p:nvSpPr>
        <p:spPr/>
        <p:txBody>
          <a:bodyPr>
            <a:normAutofit fontScale="55000" lnSpcReduction="20000"/>
          </a:bodyPr>
          <a:lstStyle/>
          <a:p>
            <a:r>
              <a:rPr lang="ru-RU" dirty="0" smtClean="0"/>
              <a:t>1. Регулярно ли Вы кормите зимой с вашим малышом птиц? Если нет, то когда? </a:t>
            </a:r>
          </a:p>
          <a:p>
            <a:r>
              <a:rPr lang="ru-RU" dirty="0" smtClean="0"/>
              <a:t>2. В какое время суток насыпаете корм? </a:t>
            </a:r>
          </a:p>
          <a:p>
            <a:r>
              <a:rPr lang="ru-RU" dirty="0" smtClean="0"/>
              <a:t>3. Где, в каком месте Вы проводите подкормку? </a:t>
            </a:r>
          </a:p>
          <a:p>
            <a:r>
              <a:rPr lang="ru-RU" dirty="0" smtClean="0"/>
              <a:t>(на кормушке, которую вывесили; около дома; в детском саду или другое) </a:t>
            </a:r>
          </a:p>
          <a:p>
            <a:r>
              <a:rPr lang="ru-RU" dirty="0" smtClean="0"/>
              <a:t>4. Чем кормите птиц? </a:t>
            </a:r>
          </a:p>
          <a:p>
            <a:r>
              <a:rPr lang="ru-RU" dirty="0" smtClean="0"/>
              <a:t>5. Кто является инициатором подкормки: Вы или ребенок? </a:t>
            </a:r>
          </a:p>
          <a:p>
            <a:r>
              <a:rPr lang="ru-RU" dirty="0" smtClean="0"/>
              <a:t>6. Какие птицы прилетают к Вам кормиться? </a:t>
            </a:r>
          </a:p>
          <a:p>
            <a:r>
              <a:rPr lang="ru-RU" dirty="0" smtClean="0"/>
              <a:t>7. Удаётся ли Вам с ребенком понаблюдать за поведением птиц у кормушки? Как часто? </a:t>
            </a:r>
          </a:p>
          <a:p>
            <a:r>
              <a:rPr lang="ru-RU" dirty="0" smtClean="0"/>
              <a:t>8. Если не наблюдаете за подкормкой птиц, что Вам мешает? </a:t>
            </a:r>
          </a:p>
          <a:p>
            <a:r>
              <a:rPr lang="ru-RU" dirty="0" smtClean="0"/>
              <a:t>9. Имеется ли интерес у ребенка к подкормке птиц, в чём это проявляется? </a:t>
            </a:r>
          </a:p>
          <a:p>
            <a:r>
              <a:rPr lang="ru-RU" dirty="0" smtClean="0"/>
              <a:t>10. Заметили ли Вы какие – либо изменения в поведении и характере ребенка после начала подкормки птиц? </a:t>
            </a:r>
          </a:p>
          <a:p>
            <a:r>
              <a:rPr lang="ru-RU" dirty="0" smtClean="0"/>
              <a:t>11. Используете ли Вы художественную литературу для поддержания интереса и воспитания любви к птицам? </a:t>
            </a:r>
          </a:p>
          <a:p>
            <a:r>
              <a:rPr lang="ru-RU" dirty="0" smtClean="0"/>
              <a:t>12. Смотрите ли Вы телевизионные передачи о природе вместе с ребенком? Если да, то какие? </a:t>
            </a:r>
          </a:p>
          <a:p>
            <a:r>
              <a:rPr lang="ru-RU" dirty="0" smtClean="0"/>
              <a:t>13. Делали ли Вы вместе с ребенком кормушки для птиц? Кто являлся инициатором: Вы или ребенок? </a:t>
            </a:r>
          </a:p>
          <a:p>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Беседа о празднике «жаворонки»</a:t>
            </a:r>
            <a:endParaRPr lang="ru-RU" dirty="0"/>
          </a:p>
        </p:txBody>
      </p:sp>
      <p:pic>
        <p:nvPicPr>
          <p:cNvPr id="4" name="Содержимое 3"/>
          <p:cNvPicPr>
            <a:picLocks noGrp="1"/>
          </p:cNvPicPr>
          <p:nvPr>
            <p:ph idx="1"/>
          </p:nvPr>
        </p:nvPicPr>
        <p:blipFill>
          <a:blip r:embed="rId2" cstate="print"/>
          <a:srcRect r="2410"/>
          <a:stretch>
            <a:fillRect/>
          </a:stretch>
        </p:blipFill>
        <p:spPr bwMode="auto">
          <a:xfrm>
            <a:off x="1250884" y="1694656"/>
            <a:ext cx="5651632" cy="4676775"/>
          </a:xfrm>
          <a:prstGeom prst="rect">
            <a:avLst/>
          </a:prstGeom>
          <a:ln>
            <a:noFill/>
          </a:ln>
          <a:effectLst>
            <a:softEdge rad="112500"/>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актуальность</a:t>
            </a:r>
            <a:endParaRPr lang="ru-RU" dirty="0"/>
          </a:p>
        </p:txBody>
      </p:sp>
      <p:sp>
        <p:nvSpPr>
          <p:cNvPr id="3" name="Содержимое 2"/>
          <p:cNvSpPr>
            <a:spLocks noGrp="1"/>
          </p:cNvSpPr>
          <p:nvPr>
            <p:ph idx="1"/>
          </p:nvPr>
        </p:nvSpPr>
        <p:spPr/>
        <p:txBody>
          <a:bodyPr>
            <a:normAutofit fontScale="55000" lnSpcReduction="20000"/>
          </a:bodyPr>
          <a:lstStyle/>
          <a:p>
            <a:pPr algn="r"/>
            <a:r>
              <a:rPr lang="ru-RU" dirty="0" smtClean="0"/>
              <a:t> Пусть со всех концов </a:t>
            </a:r>
          </a:p>
          <a:p>
            <a:pPr algn="r"/>
            <a:r>
              <a:rPr lang="ru-RU" dirty="0" smtClean="0"/>
              <a:t>                                                                                К вам слетятся, как домой, </a:t>
            </a:r>
          </a:p>
          <a:p>
            <a:pPr algn="r"/>
            <a:r>
              <a:rPr lang="ru-RU" dirty="0" smtClean="0"/>
              <a:t>                                                                                Стайки на крыльцо. </a:t>
            </a:r>
          </a:p>
          <a:p>
            <a:pPr algn="r"/>
            <a:r>
              <a:rPr lang="ru-RU" dirty="0" smtClean="0"/>
              <a:t>                                                                                Сколько гибнет их - не счесть, </a:t>
            </a:r>
          </a:p>
          <a:p>
            <a:pPr algn="r"/>
            <a:r>
              <a:rPr lang="ru-RU" dirty="0" smtClean="0"/>
              <a:t>                                                                                 Видеть тяжело. </a:t>
            </a:r>
          </a:p>
          <a:p>
            <a:pPr algn="r"/>
            <a:r>
              <a:rPr lang="ru-RU" dirty="0" smtClean="0"/>
              <a:t>                                                                                 А ведь в нашем сердце есть </a:t>
            </a:r>
          </a:p>
          <a:p>
            <a:pPr algn="r"/>
            <a:r>
              <a:rPr lang="ru-RU" dirty="0" smtClean="0"/>
              <a:t>                                                                                 И для птиц тепло. </a:t>
            </a:r>
          </a:p>
          <a:p>
            <a:pPr algn="r"/>
            <a:r>
              <a:rPr lang="ru-RU" dirty="0" smtClean="0"/>
              <a:t>                                                                                 Приучите птиц в мороз </a:t>
            </a:r>
          </a:p>
          <a:p>
            <a:pPr algn="r"/>
            <a:r>
              <a:rPr lang="ru-RU" dirty="0" smtClean="0"/>
              <a:t>                                                                                 К своему окну, </a:t>
            </a:r>
          </a:p>
          <a:p>
            <a:pPr algn="r"/>
            <a:r>
              <a:rPr lang="ru-RU" dirty="0" smtClean="0"/>
              <a:t>                                                                                 Чтоб без песен не пришлось </a:t>
            </a:r>
          </a:p>
          <a:p>
            <a:pPr algn="r"/>
            <a:r>
              <a:rPr lang="ru-RU" dirty="0" smtClean="0"/>
              <a:t>                                                                                 Нам встречать весну.</a:t>
            </a:r>
          </a:p>
          <a:p>
            <a:pPr algn="r"/>
            <a:r>
              <a:rPr lang="ru-RU" dirty="0" smtClean="0"/>
              <a:t> </a:t>
            </a:r>
          </a:p>
          <a:p>
            <a:pPr algn="r"/>
            <a:r>
              <a:rPr lang="ru-RU" dirty="0" smtClean="0"/>
              <a:t>                                                                                                                    А.Яшин</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476672"/>
            <a:ext cx="7239000" cy="5979064"/>
          </a:xfrm>
        </p:spPr>
        <p:txBody>
          <a:bodyPr>
            <a:normAutofit/>
          </a:bodyPr>
          <a:lstStyle/>
          <a:p>
            <a:r>
              <a:rPr lang="ru-RU" dirty="0" smtClean="0"/>
              <a:t> Цель: </a:t>
            </a:r>
          </a:p>
          <a:p>
            <a:pPr lvl="0"/>
            <a:r>
              <a:rPr lang="ru-RU" dirty="0" smtClean="0"/>
              <a:t>показать, какое большое историческое значение имеет   народная культура  в истории. </a:t>
            </a:r>
          </a:p>
          <a:p>
            <a:r>
              <a:rPr lang="ru-RU" dirty="0" smtClean="0"/>
              <a:t>Задачи:</a:t>
            </a:r>
          </a:p>
          <a:p>
            <a:pPr lvl="0"/>
            <a:r>
              <a:rPr lang="ru-RU" dirty="0" smtClean="0"/>
              <a:t>познакомить учащихся с историей весенних  праздников.</a:t>
            </a:r>
          </a:p>
          <a:p>
            <a:pPr lvl="0"/>
            <a:r>
              <a:rPr lang="ru-RU" dirty="0" smtClean="0"/>
              <a:t>расширять кругозор детей  о жизни,  традициях  и праздниках  родного народа</a:t>
            </a:r>
          </a:p>
          <a:p>
            <a:r>
              <a:rPr lang="ru-RU" dirty="0" smtClean="0"/>
              <a:t>воспитывать у учащихся нравственные ценности, уважение к традициям своей Родины, её культурному наследию</a:t>
            </a:r>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ход</a:t>
            </a:r>
            <a:endParaRPr lang="ru-RU" dirty="0"/>
          </a:p>
        </p:txBody>
      </p:sp>
      <p:sp>
        <p:nvSpPr>
          <p:cNvPr id="3" name="Содержимое 2"/>
          <p:cNvSpPr>
            <a:spLocks noGrp="1"/>
          </p:cNvSpPr>
          <p:nvPr>
            <p:ph idx="1"/>
          </p:nvPr>
        </p:nvSpPr>
        <p:spPr/>
        <p:txBody>
          <a:bodyPr>
            <a:normAutofit fontScale="62500" lnSpcReduction="20000"/>
          </a:bodyPr>
          <a:lstStyle/>
          <a:p>
            <a:r>
              <a:rPr lang="ru-RU" dirty="0" smtClean="0"/>
              <a:t>Здравствуйте, дорогие ребята. Сегодня мы собрались вспомнить традиции русского народа.</a:t>
            </a:r>
          </a:p>
          <a:p>
            <a:r>
              <a:rPr lang="ru-RU" dirty="0" smtClean="0"/>
              <a:t>Чем дальше в будущее входим,</a:t>
            </a:r>
          </a:p>
          <a:p>
            <a:r>
              <a:rPr lang="ru-RU" dirty="0" smtClean="0"/>
              <a:t>Тем больше прошлым дорожим.</a:t>
            </a:r>
          </a:p>
          <a:p>
            <a:r>
              <a:rPr lang="ru-RU" dirty="0" smtClean="0"/>
              <a:t>И в старом красоту находим,</a:t>
            </a:r>
          </a:p>
          <a:p>
            <a:r>
              <a:rPr lang="ru-RU" dirty="0" smtClean="0"/>
              <a:t>Хоть новому принадлежим.</a:t>
            </a:r>
          </a:p>
          <a:p>
            <a:r>
              <a:rPr lang="ru-RU" dirty="0" smtClean="0"/>
              <a:t> Народные традиции и обычаи, связанные с встречей весны и птиц в разных областях имеют свои особенности, свое название : « Сороки, « Жаворонки», « Тетёрки», но в целом, они показывают уважительное, бережное отношение  к природе, учат людей быть внимательными, наблюдательными, не нарушать порядка в природе.</a:t>
            </a:r>
          </a:p>
          <a:p>
            <a:r>
              <a:rPr lang="ru-RU" dirty="0" smtClean="0"/>
              <a:t>Старинный славянский праздник Жаворонки празднуют 20-21 марта – </a:t>
            </a:r>
          </a:p>
          <a:p>
            <a:r>
              <a:rPr lang="ru-RU" dirty="0" smtClean="0"/>
              <a:t>в день весеннего равноденствия. </a:t>
            </a:r>
          </a:p>
          <a:p>
            <a:pPr>
              <a:buNone/>
            </a:pPr>
            <a:endParaRPr lang="ru-RU" dirty="0" smtClean="0"/>
          </a:p>
          <a:p>
            <a:r>
              <a:rPr lang="ru-RU" dirty="0" smtClean="0"/>
              <a:t>По народному календарю 21 марта зима кончается, весна начинается, день с ночью равняется. В этот день пути Земли и Солнца пересекаются.</a:t>
            </a:r>
          </a:p>
          <a:p>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332656"/>
            <a:ext cx="7239000" cy="6123080"/>
          </a:xfrm>
        </p:spPr>
        <p:txBody>
          <a:bodyPr>
            <a:normAutofit fontScale="47500" lnSpcReduction="20000"/>
          </a:bodyPr>
          <a:lstStyle/>
          <a:p>
            <a:r>
              <a:rPr lang="ru-RU" sz="2900" dirty="0" smtClean="0"/>
              <a:t>В православии день 22 марта посвящен Сорока мученикам, поэтому в народе его называют Сороками. Говорят, что на Сороки из-за моря прилетают сорок птиц вешних и первая из них – полевой жаворонок. Повсюду в этот день дети песенками, </a:t>
            </a:r>
            <a:r>
              <a:rPr lang="ru-RU" sz="2900" dirty="0" err="1" smtClean="0"/>
              <a:t>закличками</a:t>
            </a:r>
            <a:r>
              <a:rPr lang="ru-RU" sz="2900" dirty="0" smtClean="0"/>
              <a:t> и печеными жаворонками призывали приход весны. </a:t>
            </a:r>
          </a:p>
          <a:p>
            <a:r>
              <a:rPr lang="ru-RU" sz="2900" dirty="0" smtClean="0"/>
              <a:t> «Жаворонков» обычно пекли с распростертыми крылышками, как бы летящих. </a:t>
            </a:r>
          </a:p>
          <a:p>
            <a:r>
              <a:rPr lang="ru-RU" sz="2900" dirty="0" smtClean="0"/>
              <a:t>Печенье раздавали детям со словами «Жаворонки прилетели, на головку сели» - </a:t>
            </a:r>
          </a:p>
          <a:p>
            <a:r>
              <a:rPr lang="ru-RU" sz="2900" dirty="0" smtClean="0"/>
              <a:t>тем самым благословляя детей. </a:t>
            </a:r>
          </a:p>
          <a:p>
            <a:r>
              <a:rPr lang="ru-RU" sz="2900" dirty="0" smtClean="0"/>
              <a:t>   Но этим обрядовые функции жаворонков из теста не ограничивались. Хозяйки, выпекая булочки и пряники, обязательно прятали в некоторые какой-то сюрприз. Кольцо предрекало скорое замужество или женитьбу, монетка – богатство, узелком завязанный лоскуток символизировал скорое рождение ребенка. Для равновесия в булочки также запекали и символы каких-то неудачных событий: например, щепочка сулила смерть близкому человеку, ниточка – проблемы в материальном плане, из-за чего может потребоваться «затянуть пояс потуже». А некоторых жаворонков просто оставляли пустыми. После этого все булочки и пряники складывали в корзину или на блюдо – и всем членам семьи и знакомым надо было выбрать себе лакомство. То, что предрекал первый попавшийся жаворонок или пряник – то и должно было сбыться.</a:t>
            </a:r>
          </a:p>
          <a:p>
            <a:r>
              <a:rPr lang="ru-RU" sz="2900" dirty="0" smtClean="0"/>
              <a:t>Праздник Жаворонки сопровождался и различными погодными приметами. Была такая примета на лето: если после праздника еще 40 дней по утрам будет морозно – можно ждать жаркого лета. Другая примета на лето призывала обращать внимание на гнездование птиц. Если гнезда вились на солнечной стороне – можно было ожидать холодное лето.</a:t>
            </a:r>
          </a:p>
          <a:p>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260648"/>
            <a:ext cx="7239000" cy="6195088"/>
          </a:xfrm>
        </p:spPr>
        <p:txBody>
          <a:bodyPr>
            <a:normAutofit fontScale="47500" lnSpcReduction="20000"/>
          </a:bodyPr>
          <a:lstStyle/>
          <a:p>
            <a:r>
              <a:rPr lang="ru-RU" dirty="0" smtClean="0"/>
              <a:t>Дети с криком и звонким смехом бежали закликать жаворонков, а с ними и весну.</a:t>
            </a:r>
          </a:p>
          <a:p>
            <a:r>
              <a:rPr lang="ru-RU" dirty="0" smtClean="0"/>
              <a:t>Печеных жаворонков насаживали на длинные палки и выбегали с ними на пригорки или насаживали птичек на шесты, на палки плетня  и, дети, сбившись в кучу, что есть, силы кричали: </a:t>
            </a:r>
          </a:p>
          <a:p>
            <a:r>
              <a:rPr lang="ru-RU" dirty="0" smtClean="0"/>
              <a:t>«Жаворонки, прилетите,</a:t>
            </a:r>
          </a:p>
          <a:p>
            <a:r>
              <a:rPr lang="ru-RU" dirty="0" err="1" smtClean="0"/>
              <a:t>Студену</a:t>
            </a:r>
            <a:r>
              <a:rPr lang="ru-RU" dirty="0" smtClean="0"/>
              <a:t> зиму унесите,</a:t>
            </a:r>
          </a:p>
          <a:p>
            <a:r>
              <a:rPr lang="ru-RU" dirty="0" smtClean="0"/>
              <a:t>Теплу весну принесите:</a:t>
            </a:r>
          </a:p>
          <a:p>
            <a:r>
              <a:rPr lang="ru-RU" dirty="0" smtClean="0"/>
              <a:t>Зима нам надоела,</a:t>
            </a:r>
          </a:p>
          <a:p>
            <a:r>
              <a:rPr lang="ru-RU" dirty="0" smtClean="0"/>
              <a:t>Весь хлеб у нас поела!» </a:t>
            </a:r>
          </a:p>
          <a:p>
            <a:r>
              <a:rPr lang="ru-RU" dirty="0" smtClean="0"/>
              <a:t>Жив жаворонок</a:t>
            </a:r>
          </a:p>
          <a:p>
            <a:r>
              <a:rPr lang="ru-RU" dirty="0" smtClean="0"/>
              <a:t>По полю летает</a:t>
            </a:r>
          </a:p>
          <a:p>
            <a:r>
              <a:rPr lang="ru-RU" dirty="0" smtClean="0"/>
              <a:t>Зёрнышки собирает,</a:t>
            </a:r>
          </a:p>
          <a:p>
            <a:r>
              <a:rPr lang="ru-RU" dirty="0" smtClean="0"/>
              <a:t>Весну закликает! </a:t>
            </a:r>
          </a:p>
          <a:p>
            <a:r>
              <a:rPr lang="ru-RU" dirty="0" smtClean="0"/>
              <a:t> </a:t>
            </a:r>
          </a:p>
          <a:p>
            <a:r>
              <a:rPr lang="ru-RU" dirty="0" smtClean="0"/>
              <a:t>Чу, </a:t>
            </a:r>
            <a:r>
              <a:rPr lang="ru-RU" dirty="0" err="1" smtClean="0"/>
              <a:t>виль-виль</a:t>
            </a:r>
            <a:endParaRPr lang="ru-RU" dirty="0" smtClean="0"/>
          </a:p>
          <a:p>
            <a:r>
              <a:rPr lang="ru-RU" dirty="0" smtClean="0"/>
              <a:t>Весна пришла</a:t>
            </a:r>
          </a:p>
          <a:p>
            <a:r>
              <a:rPr lang="ru-RU" dirty="0" smtClean="0"/>
              <a:t>На колясочках,</a:t>
            </a:r>
          </a:p>
          <a:p>
            <a:r>
              <a:rPr lang="ru-RU" dirty="0" smtClean="0"/>
              <a:t>Зима ушла</a:t>
            </a:r>
          </a:p>
          <a:p>
            <a:r>
              <a:rPr lang="ru-RU" dirty="0" smtClean="0"/>
              <a:t>На саночках! </a:t>
            </a:r>
          </a:p>
          <a:p>
            <a:r>
              <a:rPr lang="ru-RU" dirty="0" smtClean="0"/>
              <a:t> </a:t>
            </a:r>
          </a:p>
          <a:p>
            <a:r>
              <a:rPr lang="ru-RU" dirty="0" smtClean="0"/>
              <a:t>Жаворонки, прилетите,</a:t>
            </a:r>
          </a:p>
          <a:p>
            <a:r>
              <a:rPr lang="ru-RU" dirty="0" smtClean="0"/>
              <a:t>Красну Весну принесите.</a:t>
            </a:r>
          </a:p>
          <a:p>
            <a:r>
              <a:rPr lang="ru-RU" dirty="0" smtClean="0"/>
              <a:t>Принесите Весну на своем хвосту,</a:t>
            </a:r>
          </a:p>
          <a:p>
            <a:r>
              <a:rPr lang="ru-RU" dirty="0" smtClean="0"/>
              <a:t>На сохе, бороне,</a:t>
            </a:r>
          </a:p>
          <a:p>
            <a:r>
              <a:rPr lang="ru-RU" dirty="0" smtClean="0"/>
              <a:t>На овсяном снопе.</a:t>
            </a:r>
          </a:p>
          <a:p>
            <a:endParaRPr 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404664"/>
            <a:ext cx="7239000" cy="6051072"/>
          </a:xfrm>
        </p:spPr>
        <p:txBody>
          <a:bodyPr/>
          <a:lstStyle/>
          <a:p>
            <a:r>
              <a:rPr lang="ru-RU" dirty="0" smtClean="0"/>
              <a:t>.      Несмотря на то, что праздник Жаворонки не так сильно популярен в народе, как, например, Масленица, от этого он не становится менее любимым теми, кто знает о нем. Хотя бы потому, что полакомиться вкусным свежеиспеченным печеньем и порадоваться приходу весны всегда приятно! </a:t>
            </a:r>
            <a:r>
              <a:rPr lang="ru-RU" smtClean="0"/>
              <a:t>И не только на праздник Жаворонки!</a:t>
            </a: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143000"/>
            <a:ext cx="7239000" cy="1143000"/>
          </a:xfrm>
        </p:spPr>
        <p:txBody>
          <a:bodyPr/>
          <a:lstStyle/>
          <a:p>
            <a:endParaRPr lang="ru-RU" dirty="0"/>
          </a:p>
        </p:txBody>
      </p:sp>
      <p:sp>
        <p:nvSpPr>
          <p:cNvPr id="3" name="Содержимое 2"/>
          <p:cNvSpPr>
            <a:spLocks noGrp="1"/>
          </p:cNvSpPr>
          <p:nvPr>
            <p:ph idx="1"/>
          </p:nvPr>
        </p:nvSpPr>
        <p:spPr>
          <a:xfrm>
            <a:off x="457200" y="404664"/>
            <a:ext cx="7239000" cy="6051072"/>
          </a:xfrm>
        </p:spPr>
        <p:txBody>
          <a:bodyPr>
            <a:noAutofit/>
          </a:bodyPr>
          <a:lstStyle/>
          <a:p>
            <a:r>
              <a:rPr lang="ru-RU" sz="1400" dirty="0" smtClean="0"/>
              <a:t> Зима - суровое время года, а для птиц  самая тяжелая пора. Особенно во время снегопадов, метелей, морозов и после оттепелей, когда ветки и стволы покрыты  тонким слоем льда.  Когда ночная температура падает до –10°С и ниже, синички за ночь теряют до 10% собственного веса!  Но даже в самый крепкий мороз пернатые могут выжить, при условии, что у них будет достаточно корма. Когда морозы  чередуются  с оттепелями  все покрывается ледяной коркой. В таких условиях птицам особенно трудно добывать корм,  к нему невозможно  добраться. Молодые  особи, не успевают за короткий зимний день прокормиться  и гибнут от голода. По данным орнитологов, за время сильных морозов погибает до 90% синиц. К весне примерно 8-9 из 10 зимующих птиц погибают от голода!</a:t>
            </a:r>
          </a:p>
          <a:p>
            <a:r>
              <a:rPr lang="ru-RU" sz="1400" dirty="0" smtClean="0"/>
              <a:t>     Помочь птицам выжить могут только люди. Регулярная ежедневная зимняя подкормка птиц может спасти довольно много птичьих жизней, это один из самых важных способов их привлечения. </a:t>
            </a:r>
          </a:p>
          <a:p>
            <a:r>
              <a:rPr lang="ru-RU" sz="1400" dirty="0" smtClean="0"/>
              <a:t>            В нашей области обитает приблизительно 250 видов птиц, многие из них с наступлением холодов улетают в теплые края, однако около 50 видов остаются зимовать на родине. По нашим наблюдениям в Сызрани  зимой наиболее часто встречаются такие птицы как сизый голубь, воробей городской или домашний, сорока, синица большая, большой пестрый дятел, малый пестрый дятел, снегирь и во второй половине зимы –свиристель.  Холод  этим птицам не страшен, потому что у птиц очень горячая кровь. Им страшен голод. Поэтому птиц надо подкармливать. Подкормившаяся на кормушке птица начинает усиленно разыскивать корм на деревьях и кустарниках в районе расположения кормушки. В поисках пищи многие птицы жмутся к человеческому жилью.  Все они нуждаются зимой в нашей помощи, в нашей заботе.</a:t>
            </a:r>
          </a:p>
          <a:p>
            <a:r>
              <a:rPr lang="ru-RU" sz="1400" dirty="0" smtClean="0"/>
              <a:t>    Мы решили провести в группе акцию в поддержку зимующих птиц «Покормите птиц зимой»</a:t>
            </a:r>
            <a:endParaRPr lang="ru-RU"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проблема</a:t>
            </a:r>
            <a:endParaRPr lang="ru-RU" dirty="0"/>
          </a:p>
        </p:txBody>
      </p:sp>
      <p:sp>
        <p:nvSpPr>
          <p:cNvPr id="3" name="Содержимое 2"/>
          <p:cNvSpPr>
            <a:spLocks noGrp="1"/>
          </p:cNvSpPr>
          <p:nvPr>
            <p:ph idx="1"/>
          </p:nvPr>
        </p:nvSpPr>
        <p:spPr/>
        <p:txBody>
          <a:bodyPr>
            <a:normAutofit fontScale="92500" lnSpcReduction="20000"/>
          </a:bodyPr>
          <a:lstStyle/>
          <a:p>
            <a:r>
              <a:rPr lang="ru-RU" dirty="0" smtClean="0"/>
              <a:t> Далеко не все пернатые осенью покидают места своего гнездования и совершают перелеты в области, где не столь сильно выражены сезонные климатические колебания. Многие виды остаются на зимовку. Этот период, пожалуй, один из самых сложных в жизни птиц. Конечно, зимующие виды имеют механизмы, защищающие их от холода - это оперение и интенсивный обмен веществ. Но при недостатке корма эти приспособления не срабатывают и многие птицы замерзают в морозные ночи. Зимой птицы гибнут не от мороза, а от нехватки корма. Поэтому так важна подкормка птиц зимой и в начале весны.   </a:t>
            </a: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цель</a:t>
            </a:r>
            <a:endParaRPr lang="ru-RU" dirty="0"/>
          </a:p>
        </p:txBody>
      </p:sp>
      <p:sp>
        <p:nvSpPr>
          <p:cNvPr id="3" name="Содержимое 2"/>
          <p:cNvSpPr>
            <a:spLocks noGrp="1"/>
          </p:cNvSpPr>
          <p:nvPr>
            <p:ph idx="1"/>
          </p:nvPr>
        </p:nvSpPr>
        <p:spPr/>
        <p:txBody>
          <a:bodyPr/>
          <a:lstStyle/>
          <a:p>
            <a:r>
              <a:rPr lang="ru-RU" dirty="0" smtClean="0"/>
              <a:t>оказание посильной помощи птицам, зимующим в нашей местности, пережить морозы и недостаток пищи</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задачи</a:t>
            </a:r>
            <a:endParaRPr lang="ru-RU" dirty="0"/>
          </a:p>
        </p:txBody>
      </p:sp>
      <p:sp>
        <p:nvSpPr>
          <p:cNvPr id="3" name="Содержимое 2"/>
          <p:cNvSpPr>
            <a:spLocks noGrp="1"/>
          </p:cNvSpPr>
          <p:nvPr>
            <p:ph idx="1"/>
          </p:nvPr>
        </p:nvSpPr>
        <p:spPr/>
        <p:txBody>
          <a:bodyPr>
            <a:normAutofit fontScale="92500" lnSpcReduction="20000"/>
          </a:bodyPr>
          <a:lstStyle/>
          <a:p>
            <a:pPr lvl="0"/>
            <a:r>
              <a:rPr lang="ru-RU" dirty="0" smtClean="0"/>
              <a:t>Воспитать дружеское взаимоотношение между детьми.</a:t>
            </a:r>
          </a:p>
          <a:p>
            <a:pPr lvl="0"/>
            <a:r>
              <a:rPr lang="ru-RU" dirty="0" smtClean="0"/>
              <a:t>Формировать умение помогать друг другу, общаться друг с другом, стремление радовать старших хорошими поступками.</a:t>
            </a:r>
          </a:p>
          <a:p>
            <a:pPr lvl="0"/>
            <a:r>
              <a:rPr lang="ru-RU" dirty="0" smtClean="0"/>
              <a:t>Формировать у детей представления об окружающем мире, чтобы мир стал источником познания и умственного развития ребенка. </a:t>
            </a:r>
          </a:p>
          <a:p>
            <a:pPr lvl="0"/>
            <a:r>
              <a:rPr lang="ru-RU" dirty="0" smtClean="0"/>
              <a:t>Продолжать воспитывать уважительное отношение к окружающему миру.</a:t>
            </a:r>
          </a:p>
          <a:p>
            <a:pPr lvl="0"/>
            <a:r>
              <a:rPr lang="ru-RU" dirty="0" smtClean="0"/>
              <a:t>Формировать такие качества, как отзывчивость, доброжелательность, любовь к природе, животным, птицам, желание помогать им, заботиться о них.</a:t>
            </a:r>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Тип проекта</a:t>
            </a:r>
            <a:endParaRPr lang="ru-RU" dirty="0"/>
          </a:p>
        </p:txBody>
      </p:sp>
      <p:sp>
        <p:nvSpPr>
          <p:cNvPr id="3" name="Содержимое 2"/>
          <p:cNvSpPr>
            <a:spLocks noGrp="1"/>
          </p:cNvSpPr>
          <p:nvPr>
            <p:ph idx="1"/>
          </p:nvPr>
        </p:nvSpPr>
        <p:spPr/>
        <p:txBody>
          <a:bodyPr/>
          <a:lstStyle/>
          <a:p>
            <a:r>
              <a:rPr lang="ru-RU" dirty="0" smtClean="0"/>
              <a:t> групповой, краткосрочный, познавательно-исследовательский, информационный .</a:t>
            </a:r>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Подготовительный этап</a:t>
            </a:r>
            <a:endParaRPr lang="ru-RU" dirty="0"/>
          </a:p>
        </p:txBody>
      </p:sp>
      <p:sp>
        <p:nvSpPr>
          <p:cNvPr id="3" name="Содержимое 2"/>
          <p:cNvSpPr>
            <a:spLocks noGrp="1"/>
          </p:cNvSpPr>
          <p:nvPr>
            <p:ph idx="1"/>
          </p:nvPr>
        </p:nvSpPr>
        <p:spPr/>
        <p:txBody>
          <a:bodyPr>
            <a:normAutofit fontScale="92500" lnSpcReduction="20000"/>
          </a:bodyPr>
          <a:lstStyle/>
          <a:p>
            <a:r>
              <a:rPr lang="ru-RU" dirty="0" smtClean="0"/>
              <a:t>1. Знакомство  детей с зимующими птицами нашего города.</a:t>
            </a:r>
          </a:p>
          <a:p>
            <a:r>
              <a:rPr lang="ru-RU" dirty="0" smtClean="0"/>
              <a:t>2. Экскурсии по территории детского сада в зимний период.</a:t>
            </a:r>
          </a:p>
          <a:p>
            <a:r>
              <a:rPr lang="ru-RU" dirty="0" smtClean="0"/>
              <a:t>3. Обсуждение цели и задач с детьми, родителями.</a:t>
            </a:r>
          </a:p>
          <a:p>
            <a:r>
              <a:rPr lang="ru-RU" dirty="0" smtClean="0"/>
              <a:t>4. Рассматривание художественно – иллюстративного материала.</a:t>
            </a:r>
          </a:p>
          <a:p>
            <a:r>
              <a:rPr lang="ru-RU" dirty="0" smtClean="0"/>
              <a:t>5. Анкетирование родителей «Вместе с детьми кормим зимующих птиц» (см.приложение)</a:t>
            </a:r>
          </a:p>
          <a:p>
            <a:r>
              <a:rPr lang="ru-RU" dirty="0" smtClean="0"/>
              <a:t>6. Чтение рассказов С. В. Образцова «Ничего особенного», М. Н. Богданова «Домашний воробей», «Птицы» </a:t>
            </a:r>
            <a:r>
              <a:rPr lang="ru-RU" dirty="0" err="1" smtClean="0"/>
              <a:t>В.Берестова</a:t>
            </a:r>
            <a:endParaRPr lang="ru-RU" dirty="0" smtClean="0"/>
          </a:p>
          <a:p>
            <a:r>
              <a:rPr lang="ru-RU" dirty="0" smtClean="0"/>
              <a:t>7. Отгадывание загадок про  птиц.</a:t>
            </a:r>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Основной этап</a:t>
            </a:r>
            <a:endParaRPr lang="ru-RU" dirty="0"/>
          </a:p>
        </p:txBody>
      </p:sp>
      <p:sp>
        <p:nvSpPr>
          <p:cNvPr id="3" name="Содержимое 2"/>
          <p:cNvSpPr>
            <a:spLocks noGrp="1"/>
          </p:cNvSpPr>
          <p:nvPr>
            <p:ph idx="1"/>
          </p:nvPr>
        </p:nvSpPr>
        <p:spPr/>
        <p:txBody>
          <a:bodyPr>
            <a:normAutofit fontScale="40000" lnSpcReduction="20000"/>
          </a:bodyPr>
          <a:lstStyle/>
          <a:p>
            <a:r>
              <a:rPr lang="ru-RU" sz="3800" dirty="0" smtClean="0"/>
              <a:t>1.Чтение, обсуждение и заучивание стихотворений  А. Яшина «Покормите птиц зимой», В. Звягиной «Воробей»,  А. Прокофьева «Снегири», Н. Рубцова «Ворона».</a:t>
            </a:r>
          </a:p>
          <a:p>
            <a:r>
              <a:rPr lang="ru-RU" sz="3800" dirty="0" smtClean="0"/>
              <a:t>2. Беседы «Как живут наши пернатые друзья зимой»,  «Кто заботится о птицах», «Праздник жаворонки»</a:t>
            </a:r>
          </a:p>
          <a:p>
            <a:r>
              <a:rPr lang="ru-RU" sz="3800" dirty="0" smtClean="0"/>
              <a:t>3.Выставки рисунков: «Снегири на ветках рябины», «Птицы на кормушках»</a:t>
            </a:r>
          </a:p>
          <a:p>
            <a:r>
              <a:rPr lang="ru-RU" sz="3800" dirty="0" smtClean="0"/>
              <a:t>4. Аппликация «Наши кормушки ».</a:t>
            </a:r>
          </a:p>
          <a:p>
            <a:r>
              <a:rPr lang="ru-RU" sz="3800" dirty="0" smtClean="0"/>
              <a:t>5.Рисование пластилином  «Птички и их лакомство».</a:t>
            </a:r>
          </a:p>
          <a:p>
            <a:r>
              <a:rPr lang="ru-RU" sz="3800" dirty="0" smtClean="0"/>
              <a:t>6. Наблюдение за птицами на участке.</a:t>
            </a:r>
          </a:p>
          <a:p>
            <a:r>
              <a:rPr lang="ru-RU" sz="3800" dirty="0" smtClean="0"/>
              <a:t>7.ОД: «Зимующие и перелетные птицы»,  «Птички-невелички», «Покормите птиц зимой», «Перелетные птицы».</a:t>
            </a:r>
          </a:p>
          <a:p>
            <a:r>
              <a:rPr lang="ru-RU" sz="3800" dirty="0" smtClean="0"/>
              <a:t>8.Дидактические игры: «Прилетели птицы», «Четвертый лишний», «Чей хвост», «Чей клюв», «Узнай по описанию», «Собери картинку», «Третий лишний», «Накорми зимующих птиц».</a:t>
            </a:r>
          </a:p>
          <a:p>
            <a:r>
              <a:rPr lang="ru-RU" sz="3800" dirty="0" smtClean="0"/>
              <a:t>9.Подвижные игры: «Птички в гнёздышках», «Вороны и собачка», «Воробушки и автомобиль», «Совы», «Птички», «Воробушки и кот», «Веселый воробей», «Где спрятался воробей», «Птицелов», «Птицы в клетке», «Филин и пташки», «Не зевай», «Попрыгай, как …», «Непогода и птицы».</a:t>
            </a:r>
          </a:p>
          <a:p>
            <a:r>
              <a:rPr lang="ru-RU" sz="3800" dirty="0" smtClean="0"/>
              <a:t>10.Просмотр познавательных роликов и мультфильмов про птиц.</a:t>
            </a:r>
          </a:p>
          <a:p>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43</TotalTime>
  <Words>2719</Words>
  <Application>Microsoft Office PowerPoint</Application>
  <PresentationFormat>Экран (4:3)</PresentationFormat>
  <Paragraphs>175</Paragraphs>
  <Slides>24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24</vt:i4>
      </vt:variant>
    </vt:vector>
  </HeadingPairs>
  <TitlesOfParts>
    <vt:vector size="25" baseType="lpstr">
      <vt:lpstr>Изящная</vt:lpstr>
      <vt:lpstr>П Т И Ц Ы        </vt:lpstr>
      <vt:lpstr>актуальность</vt:lpstr>
      <vt:lpstr>Слайд 3</vt:lpstr>
      <vt:lpstr>проблема</vt:lpstr>
      <vt:lpstr>цель</vt:lpstr>
      <vt:lpstr>задачи</vt:lpstr>
      <vt:lpstr>Тип проекта</vt:lpstr>
      <vt:lpstr>Подготовительный этап</vt:lpstr>
      <vt:lpstr>Основной этап</vt:lpstr>
      <vt:lpstr>Заключительный этап</vt:lpstr>
      <vt:lpstr>Результаты  наблюдений </vt:lpstr>
      <vt:lpstr>Слайд 12</vt:lpstr>
      <vt:lpstr>Слайд 13</vt:lpstr>
      <vt:lpstr>Слайд 14</vt:lpstr>
      <vt:lpstr>вывод</vt:lpstr>
      <vt:lpstr>заключение</vt:lpstr>
      <vt:lpstr>Список литературы и интернет ресурсы</vt:lpstr>
      <vt:lpstr>Анкета для родителей</vt:lpstr>
      <vt:lpstr>Беседа о празднике «жаворонки»</vt:lpstr>
      <vt:lpstr>Слайд 20</vt:lpstr>
      <vt:lpstr>ход</vt:lpstr>
      <vt:lpstr>Слайд 22</vt:lpstr>
      <vt:lpstr>Слайд 23</vt:lpstr>
      <vt:lpstr>Слайд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 Т И Ц Ы</dc:title>
  <dc:creator>Пользователь</dc:creator>
  <cp:lastModifiedBy>Пользователь</cp:lastModifiedBy>
  <cp:revision>6</cp:revision>
  <dcterms:created xsi:type="dcterms:W3CDTF">2022-05-11T09:14:35Z</dcterms:created>
  <dcterms:modified xsi:type="dcterms:W3CDTF">2022-05-11T10:03:40Z</dcterms:modified>
</cp:coreProperties>
</file>