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89" r:id="rId4"/>
    <p:sldId id="259" r:id="rId5"/>
    <p:sldId id="260" r:id="rId6"/>
    <p:sldId id="290" r:id="rId7"/>
    <p:sldId id="291" r:id="rId8"/>
    <p:sldId id="292" r:id="rId9"/>
    <p:sldId id="293" r:id="rId10"/>
    <p:sldId id="29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>
        <p:scale>
          <a:sx n="100" d="100"/>
          <a:sy n="100" d="100"/>
        </p:scale>
        <p:origin x="-510" y="9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07F5-78C1-4E59-A184-D4C9EBB9C19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4E79-27A6-426C-A29F-A6D719721D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07F5-78C1-4E59-A184-D4C9EBB9C19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4E79-27A6-426C-A29F-A6D719721D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07F5-78C1-4E59-A184-D4C9EBB9C19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4E79-27A6-426C-A29F-A6D719721D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07F5-78C1-4E59-A184-D4C9EBB9C19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4E79-27A6-426C-A29F-A6D719721D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07F5-78C1-4E59-A184-D4C9EBB9C19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4E79-27A6-426C-A29F-A6D719721D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07F5-78C1-4E59-A184-D4C9EBB9C19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4E79-27A6-426C-A29F-A6D719721D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07F5-78C1-4E59-A184-D4C9EBB9C19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4E79-27A6-426C-A29F-A6D719721D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07F5-78C1-4E59-A184-D4C9EBB9C19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4E79-27A6-426C-A29F-A6D719721D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07F5-78C1-4E59-A184-D4C9EBB9C19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4E79-27A6-426C-A29F-A6D719721D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07F5-78C1-4E59-A184-D4C9EBB9C19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4E79-27A6-426C-A29F-A6D719721D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07F5-78C1-4E59-A184-D4C9EBB9C19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4E79-27A6-426C-A29F-A6D719721D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B07F5-78C1-4E59-A184-D4C9EBB9C19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74E79-27A6-426C-A29F-A6D719721D7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creativehdwallpapers.com/uploads/large/background/sky-blue-background-presentation-powerpoi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22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5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Муниципальное дошкольное образовательное автономное учреждение </a:t>
            </a:r>
            <a:r>
              <a:rPr lang="ru-RU" sz="15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«Детский сад № 83 «Искорка» </a:t>
            </a:r>
            <a:r>
              <a:rPr lang="ru-RU" sz="15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общеразвивающего вида с приоритетным осуществлением познавательно-речевого развития воспитанников» </a:t>
            </a:r>
            <a:r>
              <a:rPr lang="ru-RU" sz="1500" b="1" dirty="0" err="1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г.Орска</a:t>
            </a:r>
            <a:endParaRPr lang="ru-RU" sz="1500" b="1" dirty="0" smtClean="0">
              <a:solidFill>
                <a:schemeClr val="bg1"/>
              </a:solidFill>
              <a:latin typeface="Times New Roman"/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endParaRPr lang="ru-RU" sz="2400" b="1" dirty="0">
              <a:solidFill>
                <a:srgbClr val="FFFF00"/>
              </a:solidFill>
              <a:latin typeface="Times New Roman"/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endParaRPr lang="ru-RU" sz="2400" dirty="0">
              <a:solidFill>
                <a:srgbClr val="FFFF00"/>
              </a:solidFill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b="1" dirty="0">
                <a:solidFill>
                  <a:srgbClr val="FFFF00"/>
                </a:solidFill>
                <a:latin typeface="Times New Roman"/>
                <a:ea typeface="Calibri"/>
                <a:cs typeface="Times New Roman"/>
              </a:rPr>
              <a:t>Тема: </a:t>
            </a:r>
            <a:r>
              <a:rPr lang="ru-RU" sz="2400" b="1" dirty="0" smtClean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</a:rPr>
              <a:t>«</a:t>
            </a:r>
            <a:r>
              <a:rPr lang="ru-RU" sz="2400" b="1" dirty="0" smtClean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</a:rPr>
              <a:t>Педагогический тренинг»</a:t>
            </a:r>
            <a:endParaRPr lang="ru-RU" sz="2400" dirty="0">
              <a:solidFill>
                <a:srgbClr val="FFFF00"/>
              </a:solidFill>
              <a:ea typeface="Calibri"/>
              <a:cs typeface="Times New Roman"/>
            </a:endParaRPr>
          </a:p>
          <a:p>
            <a:pPr marL="0" indent="0" algn="r">
              <a:lnSpc>
                <a:spcPct val="115000"/>
              </a:lnSpc>
              <a:spcAft>
                <a:spcPts val="0"/>
              </a:spcAft>
              <a:buNone/>
            </a:pPr>
            <a:endParaRPr lang="ru-RU" sz="2000" dirty="0" smtClean="0">
              <a:solidFill>
                <a:srgbClr val="FFFF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r">
              <a:lnSpc>
                <a:spcPct val="115000"/>
              </a:lnSpc>
              <a:spcAft>
                <a:spcPts val="0"/>
              </a:spcAft>
              <a:buNone/>
            </a:pPr>
            <a:endParaRPr lang="ru-RU" sz="2000" dirty="0">
              <a:solidFill>
                <a:srgbClr val="FFFF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Выполнил : 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Смыкова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Н.Ю.,</a:t>
            </a:r>
          </a:p>
          <a:p>
            <a:pPr marL="0" indent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тарший воспитатель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2400" dirty="0"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pptbackground.net/background/Powerpoint-2007-Background-for-Powerpoint-Templates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496944" cy="4525963"/>
          </a:xfrm>
        </p:spPr>
        <p:txBody>
          <a:bodyPr>
            <a:norm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  <a:cs typeface="Times New Roman"/>
            </a:endParaRPr>
          </a:p>
          <a:p>
            <a:pPr>
              <a:buNone/>
            </a:pP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16632"/>
            <a:ext cx="81369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  <a:tabLst>
                <a:tab pos="3657600" algn="l"/>
              </a:tabLst>
            </a:pPr>
            <a:r>
              <a:rPr lang="ru-RU" altLang="ru-RU" sz="14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Таблица. </a:t>
            </a:r>
            <a:r>
              <a:rPr lang="ru-RU" altLang="ru-RU" sz="1400" b="1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Ориентировочные временные границы этапов тренингов наиболее распространенной продолжительности</a:t>
            </a:r>
            <a:endParaRPr lang="ru-RU" alt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857628"/>
            <a:ext cx="7992888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 </a:t>
            </a:r>
            <a:endParaRPr lang="ru-RU" dirty="0" smtClean="0">
              <a:latin typeface="Times New Roman"/>
              <a:ea typeface="Times New Roman"/>
              <a:cs typeface="Times New Roman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143368"/>
              </p:ext>
            </p:extLst>
          </p:nvPr>
        </p:nvGraphicFramePr>
        <p:xfrm>
          <a:off x="575556" y="857629"/>
          <a:ext cx="7992888" cy="4947635"/>
        </p:xfrm>
        <a:graphic>
          <a:graphicData uri="http://schemas.openxmlformats.org/drawingml/2006/table">
            <a:tbl>
              <a:tblPr/>
              <a:tblGrid>
                <a:gridCol w="1296144"/>
                <a:gridCol w="2016224"/>
                <a:gridCol w="1656184"/>
                <a:gridCol w="1169158"/>
                <a:gridCol w="860993"/>
                <a:gridCol w="133192"/>
                <a:gridCol w="860993"/>
              </a:tblGrid>
              <a:tr h="405366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7725" algn="l"/>
                        </a:tabLst>
                      </a:pPr>
                      <a:r>
                        <a:rPr lang="uk-UA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	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Часть</a:t>
                      </a:r>
                      <a:r>
                        <a:rPr lang="uk-UA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200" b="1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тренинга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255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255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Этапы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Рекомендованная</a:t>
                      </a:r>
                      <a:r>
                        <a:rPr lang="uk-UA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200" b="1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продолжительность</a:t>
                      </a:r>
                      <a:r>
                        <a:rPr lang="uk-UA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200" b="1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общего</a:t>
                      </a:r>
                      <a:r>
                        <a:rPr lang="uk-UA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200" b="1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времени</a:t>
                      </a:r>
                      <a:r>
                        <a:rPr lang="uk-UA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% /</a:t>
                      </a:r>
                      <a:r>
                        <a:rPr lang="uk-UA" sz="1200" b="1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мин</a:t>
                      </a:r>
                      <a:r>
                        <a:rPr lang="uk-UA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Длительность тренинга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93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1,5 </a:t>
                      </a:r>
                      <a:r>
                        <a:rPr lang="uk-UA" sz="1200" b="1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часа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 часов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 часов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041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Рекомендованная</a:t>
                      </a:r>
                      <a:r>
                        <a:rPr lang="uk-UA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200" b="1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продолжительность</a:t>
                      </a:r>
                      <a:r>
                        <a:rPr lang="uk-UA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200" b="1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этапов</a:t>
                      </a:r>
                      <a:r>
                        <a:rPr lang="uk-UA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мин</a:t>
                      </a:r>
                      <a:r>
                        <a:rPr lang="uk-UA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., час.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5366">
                <a:tc rowSpan="4">
                  <a:txBody>
                    <a:bodyPr/>
                    <a:lstStyle/>
                    <a:p>
                      <a:pPr indent="255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Вступительная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255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255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255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Вступление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10-15 </a:t>
                      </a:r>
                      <a:r>
                        <a:rPr lang="uk-UA" sz="1200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мин</a:t>
                      </a: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5-15мин.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15-30 мин.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1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Знакомство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15-25 </a:t>
                      </a:r>
                      <a:r>
                        <a:rPr lang="uk-UA" sz="1200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мин</a:t>
                      </a: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30-40 мин.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0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Правила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10-15 </a:t>
                      </a:r>
                      <a:r>
                        <a:rPr lang="uk-UA" sz="1200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мин</a:t>
                      </a: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20-45 мин.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1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Ожидания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 </a:t>
                      </a:r>
                      <a:r>
                        <a:rPr lang="uk-UA" sz="1200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мин</a:t>
                      </a: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20-45 </a:t>
                      </a:r>
                      <a:r>
                        <a:rPr lang="uk-UA" sz="1200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мин</a:t>
                      </a: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8049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Основная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255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Оценка уровня информированности о проблеме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5-10 мин.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5-10 мин.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 </a:t>
                      </a:r>
                      <a:r>
                        <a:rPr lang="uk-UA" sz="1200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мин</a:t>
                      </a: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1-2 час.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3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Актуализация проблемы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10-30 мин.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10-25 мин.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30 мин.-1,5 час.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1,5-5,5 час.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80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Поиск путей решения проблемы, получение информации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20-40 мин.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30-35 мин.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1-2,5 час.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3-7,5 час.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7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Развитие практических навыков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20-60 мин.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20-50 мин.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1-3,5 час.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3-10 час.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4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Заключительная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Рефлексия</a:t>
                      </a: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uk-UA" sz="1200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подведение</a:t>
                      </a: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200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итогов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 мин.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 </a:t>
                      </a:r>
                      <a:r>
                        <a:rPr lang="uk-UA" sz="1200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мин</a:t>
                      </a: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30 </a:t>
                      </a:r>
                      <a:r>
                        <a:rPr lang="uk-UA" sz="1200" spc="-2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мин</a:t>
                      </a:r>
                      <a:r>
                        <a:rPr lang="uk-UA" sz="12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126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pptbackground.net/background/Powerpoint-2007-Background-for-Powerpoint-Templates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Тренинг</a:t>
            </a:r>
            <a:endParaRPr lang="ru-RU" b="1" dirty="0" smtClean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Слово «тренинг» происходит от английского «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tо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trаіn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», что означает «обучать, тренировать». В современной педагогической литературе существует несколько определений понятия «тренинг»: </a:t>
            </a:r>
            <a:endParaRPr lang="ru-RU" sz="28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Тренинг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– специальная систематическая тренировка, обучение по заранее отработанной методике, сконцентрированная на формировании и совершенствовании определенных умений, навыков и их комбинаций.</a:t>
            </a:r>
            <a:endParaRPr lang="ru-RU" sz="28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Тренинг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– форма интерактивного обучения, целью которого является развитие компетентности межличностного и профессионального поведения в общении. Является одним из важнейших методов в системе подготовки учителя.</a:t>
            </a:r>
            <a:endParaRPr lang="ru-RU" sz="28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Тренинг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– специальная форма организации деятельности, преследующая конкретные и прогнозируемые цели, которые могут быть достигнуты в относительно короткий срок.</a:t>
            </a:r>
            <a:endParaRPr lang="ru-RU" sz="28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Тренинг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– интенсивное обучение, которое реализуется через специальные интерактивные методы. </a:t>
            </a:r>
            <a:endParaRPr lang="ru-RU" sz="2800" dirty="0">
              <a:ea typeface="Times New Roman"/>
              <a:cs typeface="Times New Roman"/>
            </a:endParaRPr>
          </a:p>
          <a:p>
            <a:pPr>
              <a:buNone/>
            </a:pPr>
            <a:endParaRPr lang="ru-RU" b="1" i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pptbackground.net/background/Powerpoint-2007-Background-for-Powerpoint-Templates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marL="342900" lvl="0" indent="450215">
              <a:lnSpc>
                <a:spcPct val="115000"/>
              </a:lnSpc>
              <a:spcBef>
                <a:spcPct val="20000"/>
              </a:spcBef>
            </a:pPr>
            <a:r>
              <a:rPr lang="ru-RU" sz="2000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Целями проведения тренингов могут быть</a:t>
            </a:r>
            <a:r>
              <a:rPr lang="ru-RU" sz="2000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 lang="ru-RU" sz="2000" dirty="0">
              <a:solidFill>
                <a:schemeClr val="bg1"/>
              </a:solidFill>
              <a:ea typeface="Times New Roman"/>
              <a:cs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66019"/>
            <a:ext cx="8229600" cy="4525963"/>
          </a:xfrm>
        </p:spPr>
        <p:txBody>
          <a:bodyPr>
            <a:normAutofit fontScale="40000" lnSpcReduction="20000"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3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300" dirty="0">
                <a:latin typeface="Times New Roman"/>
                <a:ea typeface="Times New Roman"/>
                <a:cs typeface="Times New Roman"/>
              </a:rPr>
              <a:t>информирование и приобретение участниками тренинга новых профессиональных умений и навыков;</a:t>
            </a:r>
            <a:endParaRPr lang="ru-RU" sz="33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300" dirty="0" smtClean="0">
                <a:latin typeface="Times New Roman"/>
                <a:ea typeface="Times New Roman"/>
                <a:cs typeface="Times New Roman"/>
              </a:rPr>
              <a:t>привитие </a:t>
            </a:r>
            <a:r>
              <a:rPr lang="ru-RU" sz="3300" dirty="0">
                <a:latin typeface="Times New Roman"/>
                <a:ea typeface="Times New Roman"/>
                <a:cs typeface="Times New Roman"/>
              </a:rPr>
              <a:t>навыков сотрудничества, принципов толерантности путем определения границы собственной терпимости и уважения прав и свобод других людей;</a:t>
            </a:r>
            <a:endParaRPr lang="ru-RU" sz="33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3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300" dirty="0">
                <a:latin typeface="Times New Roman"/>
                <a:ea typeface="Times New Roman"/>
                <a:cs typeface="Times New Roman"/>
              </a:rPr>
              <a:t>развитие навыков анализа первоисточников и дефиниций;</a:t>
            </a:r>
            <a:endParaRPr lang="ru-RU" sz="33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3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300" dirty="0">
                <a:latin typeface="Times New Roman"/>
                <a:ea typeface="Times New Roman"/>
                <a:cs typeface="Times New Roman"/>
              </a:rPr>
              <a:t>формирование навыков логического мышления, анализа, выбора и презентации информации или проблематике;</a:t>
            </a:r>
            <a:endParaRPr lang="ru-RU" sz="33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300" dirty="0" smtClean="0">
                <a:latin typeface="Times New Roman"/>
                <a:ea typeface="Times New Roman"/>
                <a:cs typeface="Times New Roman"/>
              </a:rPr>
              <a:t>овладение </a:t>
            </a:r>
            <a:r>
              <a:rPr lang="ru-RU" sz="3300" dirty="0">
                <a:latin typeface="Times New Roman"/>
                <a:ea typeface="Times New Roman"/>
                <a:cs typeface="Times New Roman"/>
              </a:rPr>
              <a:t>новыми технологиями в профессиональной деятельности, сфере;</a:t>
            </a:r>
            <a:endParaRPr lang="ru-RU" sz="33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300" dirty="0" smtClean="0">
                <a:latin typeface="Times New Roman"/>
                <a:ea typeface="Times New Roman"/>
                <a:cs typeface="Times New Roman"/>
              </a:rPr>
              <a:t>уменьшение </a:t>
            </a:r>
            <a:r>
              <a:rPr lang="ru-RU" sz="3300" dirty="0">
                <a:latin typeface="Times New Roman"/>
                <a:ea typeface="Times New Roman"/>
                <a:cs typeface="Times New Roman"/>
              </a:rPr>
              <a:t>чего-то нежелательного (проявлений моделей социально неприемлемого поведения, неэффективного стиля общения, особенностей реагирования и тому подобное);</a:t>
            </a:r>
            <a:endParaRPr lang="ru-RU" sz="33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300" dirty="0" smtClean="0">
                <a:latin typeface="Times New Roman"/>
                <a:ea typeface="Times New Roman"/>
                <a:cs typeface="Times New Roman"/>
              </a:rPr>
              <a:t>изменение </a:t>
            </a:r>
            <a:r>
              <a:rPr lang="ru-RU" sz="3300" dirty="0">
                <a:latin typeface="Times New Roman"/>
                <a:ea typeface="Times New Roman"/>
                <a:cs typeface="Times New Roman"/>
              </a:rPr>
              <a:t>стереотипов, взглядов на проблему, процесс обучения, чтобы осознать его преимущества и понять, что он может оказывать воодушевление и удовольствие;</a:t>
            </a:r>
            <a:endParaRPr lang="ru-RU" sz="33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300" dirty="0" smtClean="0">
                <a:latin typeface="Times New Roman"/>
                <a:ea typeface="Times New Roman"/>
                <a:cs typeface="Times New Roman"/>
              </a:rPr>
              <a:t>повышение </a:t>
            </a:r>
            <a:r>
              <a:rPr lang="ru-RU" sz="3300" dirty="0">
                <a:latin typeface="Times New Roman"/>
                <a:ea typeface="Times New Roman"/>
                <a:cs typeface="Times New Roman"/>
              </a:rPr>
              <a:t>способности участников относительно позитивного отношения к себе и к жизни;</a:t>
            </a:r>
            <a:endParaRPr lang="ru-RU" sz="33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300" dirty="0" smtClean="0">
                <a:latin typeface="Times New Roman"/>
                <a:ea typeface="Times New Roman"/>
                <a:cs typeface="Times New Roman"/>
              </a:rPr>
              <a:t>поиск </a:t>
            </a:r>
            <a:r>
              <a:rPr lang="ru-RU" sz="3300" dirty="0">
                <a:latin typeface="Times New Roman"/>
                <a:ea typeface="Times New Roman"/>
                <a:cs typeface="Times New Roman"/>
              </a:rPr>
              <a:t>эффективных путей решения поставленных проблем благодаря объединению в </a:t>
            </a:r>
            <a:r>
              <a:rPr lang="ru-RU" sz="3300" dirty="0" err="1">
                <a:latin typeface="Times New Roman"/>
                <a:ea typeface="Times New Roman"/>
                <a:cs typeface="Times New Roman"/>
              </a:rPr>
              <a:t>тренинговой</a:t>
            </a:r>
            <a:r>
              <a:rPr lang="ru-RU" sz="3300" dirty="0">
                <a:latin typeface="Times New Roman"/>
                <a:ea typeface="Times New Roman"/>
                <a:cs typeface="Times New Roman"/>
              </a:rPr>
              <a:t> работе усилий группы обучающихся, специалистов, которые имеют разные специальности; представителей различных ведомств, которые влияют на решение этих проблем и т.п.;</a:t>
            </a:r>
            <a:endParaRPr lang="ru-RU" sz="3300" dirty="0">
              <a:ea typeface="Times New Roman"/>
              <a:cs typeface="Times New Roman"/>
            </a:endParaRPr>
          </a:p>
          <a:p>
            <a:pPr marL="0" lvl="0" indent="0" algn="just">
              <a:lnSpc>
                <a:spcPct val="115000"/>
              </a:lnSpc>
              <a:buNone/>
            </a:pPr>
            <a:r>
              <a:rPr lang="ru-RU" sz="3300" dirty="0" smtClean="0">
                <a:latin typeface="Times New Roman"/>
                <a:ea typeface="Times New Roman"/>
                <a:cs typeface="Times New Roman"/>
              </a:rPr>
              <a:t>        • </a:t>
            </a:r>
            <a:r>
              <a:rPr lang="ru-RU" sz="3300" dirty="0">
                <a:latin typeface="Times New Roman"/>
                <a:ea typeface="Times New Roman"/>
                <a:cs typeface="Times New Roman"/>
              </a:rPr>
              <a:t>активизация общественности по решению актуальных проблем образования и др.</a:t>
            </a:r>
            <a:br>
              <a:rPr lang="ru-RU" sz="3300" dirty="0">
                <a:latin typeface="Times New Roman"/>
                <a:ea typeface="Times New Roman"/>
                <a:cs typeface="Times New Roman"/>
              </a:rPr>
            </a:br>
            <a:endParaRPr lang="ru-RU" sz="3300" dirty="0">
              <a:ea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839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pptbackground.net/background/Powerpoint-2007-Background-for-Powerpoint-Templates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sz="3000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Структура </a:t>
            </a:r>
            <a:r>
              <a:rPr lang="ru-RU" sz="3000" b="1" dirty="0" err="1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тренингового</a:t>
            </a:r>
            <a:r>
              <a:rPr lang="ru-RU" sz="3000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занятия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5000"/>
              </a:lnSpc>
            </a:pPr>
            <a:r>
              <a:rPr lang="ru-RU" sz="1800" dirty="0" smtClean="0">
                <a:latin typeface="Times New Roman"/>
                <a:ea typeface="Times New Roman"/>
                <a:cs typeface="Times New Roman"/>
              </a:rPr>
              <a:t>должна </a:t>
            </a:r>
            <a:r>
              <a:rPr lang="ru-RU" sz="1800" dirty="0">
                <a:latin typeface="Times New Roman"/>
                <a:ea typeface="Times New Roman"/>
                <a:cs typeface="Times New Roman"/>
              </a:rPr>
              <a:t>быть четко определенной. Типовая структура, цель и задачи тренинга вместе служат основой для составления плана его </a:t>
            </a:r>
            <a:r>
              <a:rPr lang="ru-RU" sz="1800" dirty="0" smtClean="0">
                <a:latin typeface="Times New Roman"/>
                <a:ea typeface="Times New Roman"/>
                <a:cs typeface="Times New Roman"/>
              </a:rPr>
              <a:t>проведения, </a:t>
            </a:r>
            <a:r>
              <a:rPr lang="ru-RU" sz="1800" dirty="0">
                <a:latin typeface="Times New Roman"/>
                <a:ea typeface="Times New Roman"/>
                <a:cs typeface="Times New Roman"/>
              </a:rPr>
              <a:t>который может иметь различные </a:t>
            </a:r>
            <a:r>
              <a:rPr lang="ru-RU" sz="1800" dirty="0" smtClean="0">
                <a:latin typeface="Times New Roman"/>
                <a:ea typeface="Times New Roman"/>
                <a:cs typeface="Times New Roman"/>
              </a:rPr>
              <a:t>формы. </a:t>
            </a:r>
          </a:p>
          <a:p>
            <a:pPr algn="just">
              <a:lnSpc>
                <a:spcPct val="115000"/>
              </a:lnSpc>
            </a:pPr>
            <a:r>
              <a:rPr lang="ru-RU" sz="1800" dirty="0" smtClean="0">
                <a:latin typeface="Times New Roman"/>
                <a:ea typeface="Times New Roman"/>
                <a:cs typeface="Times New Roman"/>
              </a:rPr>
              <a:t>заранее </a:t>
            </a:r>
            <a:r>
              <a:rPr lang="ru-RU" sz="1800" dirty="0">
                <a:latin typeface="Times New Roman"/>
                <a:ea typeface="Times New Roman"/>
                <a:cs typeface="Times New Roman"/>
              </a:rPr>
              <a:t>составленный план помогает придерживаться выбранной темы и добраться до желаемой цели. </a:t>
            </a:r>
            <a:endParaRPr lang="ru-RU" sz="1800" dirty="0">
              <a:ea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pptbackground.net/background/Powerpoint-2007-Background-for-Powerpoint-Templates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365129"/>
              </p:ext>
            </p:extLst>
          </p:nvPr>
        </p:nvGraphicFramePr>
        <p:xfrm>
          <a:off x="431539" y="980728"/>
          <a:ext cx="8280921" cy="4335791"/>
        </p:xfrm>
        <a:graphic>
          <a:graphicData uri="http://schemas.openxmlformats.org/drawingml/2006/table">
            <a:tbl>
              <a:tblPr/>
              <a:tblGrid>
                <a:gridCol w="1818775"/>
                <a:gridCol w="2880430"/>
                <a:gridCol w="1798471"/>
                <a:gridCol w="1783245"/>
              </a:tblGrid>
              <a:tr h="263597">
                <a:tc>
                  <a:txBody>
                    <a:bodyPr/>
                    <a:lstStyle/>
                    <a:p>
                      <a:pPr indent="2590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spc="-1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Часть</a:t>
                      </a:r>
                      <a:r>
                        <a:rPr lang="uk-UA" sz="1100" b="1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100" b="1" spc="-1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тренинга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87" marR="428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Задания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87" marR="428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Упражнения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87" marR="428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Длительность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87" marR="428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0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spc="-1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Вступительная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2590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2590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87" marR="428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создание благоприятного психологического пространства;</a:t>
                      </a:r>
                      <a:b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выработка, принятие усвоения правил работы группы;</a:t>
                      </a:r>
                      <a:b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налаживание прямой и обратной связи «участник-группа» и «группа-участник»;</a:t>
                      </a:r>
                      <a:b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прогнозирование ожидаемых результатов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87" marR="428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Знакомство. Правила. Разминка. Ожидания. Упражнения на рефлексию. Упражнения на развитие двигательной активности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87" marR="428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 15 мин. для тренинга продолжительностью 1,5-3 часа.</a:t>
                      </a:r>
                      <a:b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87" marR="428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96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spc="-5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Основная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87" marR="428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оценка уровня осведомленности по проблематике;</a:t>
                      </a:r>
                      <a:b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актуализация проблемы и конкретных задач для ее решения;</a:t>
                      </a:r>
                      <a:b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предоставление информации, усвоение знаний;</a:t>
                      </a:r>
                      <a:b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формирование умений, навыков, развитие способностей; </a:t>
                      </a:r>
                      <a:b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подведение итогов по содержанию работы</a:t>
                      </a:r>
                      <a:r>
                        <a:rPr lang="uk-UA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87" marR="428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Интерактивные техники. Упражнения на оценку групповых процессов, состояния развития группы.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87" marR="428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Рассчитывается как разница общего времени тренинга и времени, нужного для проведения вступительной и заключительной частей вместе.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87" marR="428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7881">
                <a:tc>
                  <a:txBody>
                    <a:bodyPr/>
                    <a:lstStyle/>
                    <a:p>
                      <a:pPr marR="6350"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uk-UA" sz="11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Заключительная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R="6350" indent="259080"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87" marR="428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Подведение итогов по процессу работы. 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Оценка полученного опыта. Настройка участников на атмосферу обычной жизни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87" marR="428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Упражнения на рефлексию и восстановление сил участников. Прощание</a:t>
                      </a:r>
                      <a:r>
                        <a:rPr lang="uk-UA" sz="11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R="635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87" marR="428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 15 мин. для тренинга продолжительностью 1,5-3 часа.</a:t>
                      </a:r>
                      <a:b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87" marR="428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475656" y="116632"/>
            <a:ext cx="619268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Структура </a:t>
            </a:r>
            <a:r>
              <a:rPr lang="ru-RU" sz="3000" b="1" dirty="0" err="1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тренингового</a:t>
            </a:r>
            <a:r>
              <a:rPr lang="ru-RU" sz="3000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занятия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pptbackground.net/background/Powerpoint-2007-Background-for-Powerpoint-Templates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16632"/>
            <a:ext cx="8136904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215" algn="ctr">
              <a:lnSpc>
                <a:spcPct val="115000"/>
              </a:lnSpc>
            </a:pP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Последовательность подготовки и проведения </a:t>
            </a:r>
            <a:endParaRPr lang="ru-RU" b="1" dirty="0" smtClean="0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lvl="0" indent="450215" algn="ctr">
              <a:lnSpc>
                <a:spcPct val="115000"/>
              </a:lnSpc>
            </a:pPr>
            <a:r>
              <a:rPr lang="ru-RU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педагогического </a:t>
            </a: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тренинга </a:t>
            </a:r>
            <a:endParaRPr lang="ru-RU" sz="1600" dirty="0">
              <a:solidFill>
                <a:schemeClr val="bg1"/>
              </a:solidFill>
              <a:ea typeface="Times New Roman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857628"/>
            <a:ext cx="7992888" cy="2746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Подготовка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к проведению тренинга охватывает три последовательных этапа: </a:t>
            </a:r>
            <a:endParaRPr lang="ru-RU" sz="16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1)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проработка содержания тренинга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sz="16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dirty="0" smtClean="0">
              <a:latin typeface="Times New Roman"/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2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)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разработка плана проведения занятий</a:t>
            </a:r>
            <a:r>
              <a:rPr lang="ru-RU" sz="1600" b="1" dirty="0" smtClean="0">
                <a:latin typeface="Times New Roman"/>
                <a:ea typeface="Times New Roman"/>
                <a:cs typeface="Times New Roman"/>
              </a:rPr>
              <a:t>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3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)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детальная проработка процесса ведения тренинга в соответствии с его структурой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. </a:t>
            </a:r>
            <a:endParaRPr lang="ru-RU" sz="14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9774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pptbackground.net/background/Powerpoint-2007-Background-for-Powerpoint-Templates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496944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ru-RU" b="1" dirty="0" smtClean="0"/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Отбор содержательных материалов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занятия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sz="28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Отбор методов для каждого компонента занятия.</a:t>
            </a:r>
            <a:endParaRPr lang="ru-RU" sz="28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Определение времени на каждый компонент занятия, установление временных границ целостного занятия в общей продолжительности тренинга.</a:t>
            </a:r>
            <a:endParaRPr lang="ru-RU" sz="28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Определение временных границ перерывов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.</a:t>
            </a:r>
          </a:p>
          <a:p>
            <a:pPr marL="800100" indent="-457200" algn="just">
              <a:lnSpc>
                <a:spcPct val="115000"/>
              </a:lnSpc>
            </a:pP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Предусмотрение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времени в конце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для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решения всех невыясненных вопросов и предоставления участникам возможности завершить тренинг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рефлексией.</a:t>
            </a:r>
            <a:endParaRPr lang="ru-RU" sz="2800" dirty="0">
              <a:ea typeface="Times New Roman"/>
              <a:cs typeface="Times New Roman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16632"/>
            <a:ext cx="8136904" cy="423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215" algn="ctr">
              <a:lnSpc>
                <a:spcPct val="115000"/>
              </a:lnSpc>
            </a:pPr>
            <a:r>
              <a:rPr lang="ru-RU" sz="2000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Последовательность разработки плана занятия</a:t>
            </a:r>
            <a:r>
              <a:rPr lang="ru-RU" sz="2000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 lang="ru-RU" sz="2000" dirty="0">
              <a:solidFill>
                <a:schemeClr val="bg1"/>
              </a:solidFill>
              <a:ea typeface="Times New Roman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857628"/>
            <a:ext cx="7992888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 </a:t>
            </a:r>
            <a:endParaRPr lang="ru-RU" dirty="0" smtClean="0"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470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pptbackground.net/background/Powerpoint-2007-Background-for-Powerpoint-Templates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496944" cy="394989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sz="1600" b="1" dirty="0" smtClean="0"/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u="sng" dirty="0" smtClean="0">
                <a:latin typeface="Times New Roman"/>
                <a:ea typeface="Times New Roman"/>
                <a:cs typeface="Times New Roman"/>
              </a:rPr>
              <a:t>Вступление </a:t>
            </a:r>
            <a:r>
              <a:rPr lang="ru-RU" sz="1600" u="sng" dirty="0">
                <a:latin typeface="Times New Roman"/>
                <a:ea typeface="Times New Roman"/>
                <a:cs typeface="Times New Roman"/>
              </a:rPr>
              <a:t>включает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:</a:t>
            </a:r>
            <a:endParaRPr lang="ru-RU" sz="16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представление 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тренерской команды;</a:t>
            </a:r>
            <a:endParaRPr lang="ru-RU" sz="16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сообщение 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темы тренинга;</a:t>
            </a:r>
            <a:endParaRPr lang="ru-RU" sz="16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ознакомление участников с методическими и организационными особенностями работы в тренинге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ea typeface="Times New Roman"/>
              <a:cs typeface="Times New Roman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u="sng" dirty="0">
                <a:latin typeface="Times New Roman"/>
                <a:ea typeface="Times New Roman"/>
                <a:cs typeface="Times New Roman"/>
              </a:rPr>
              <a:t>Правила групповой работы предусматривают, что:</a:t>
            </a:r>
            <a:endParaRPr lang="ru-RU" sz="1600" u="sng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основные 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правила предлагает тренер (участники);</a:t>
            </a:r>
            <a:endParaRPr lang="ru-RU" sz="16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правила записываются 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на большом листе бумаги и располагаются на видном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месте, или проговариваются;</a:t>
            </a:r>
            <a:endParaRPr lang="ru-RU" sz="16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после написания или проговаривания 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каждого правила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важно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, чтобы каждый участник согласился с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ним;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случае нарушения правил, ведущие или участники группы напоминают нарушителю об этом, ссылаясь на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перечень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.</a:t>
            </a:r>
            <a:endParaRPr lang="ru-RU" sz="1600" dirty="0">
              <a:ea typeface="Times New Roman"/>
              <a:cs typeface="Times New Roman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16632"/>
            <a:ext cx="8136904" cy="357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algn="ctr">
              <a:lnSpc>
                <a:spcPct val="115000"/>
              </a:lnSpc>
              <a:spcBef>
                <a:spcPct val="20000"/>
              </a:spcBef>
            </a:pPr>
            <a:r>
              <a:rPr lang="ru-RU" sz="1600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Вступительная часть </a:t>
            </a:r>
            <a:r>
              <a:rPr lang="ru-RU" sz="1600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тренинга</a:t>
            </a:r>
            <a:r>
              <a:rPr lang="ru-RU" sz="16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1600" dirty="0">
              <a:solidFill>
                <a:prstClr val="black"/>
              </a:solidFill>
              <a:ea typeface="Times New Roman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857628"/>
            <a:ext cx="7992888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 </a:t>
            </a:r>
            <a:endParaRPr lang="ru-RU" dirty="0" smtClean="0"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7642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pptbackground.net/background/Powerpoint-2007-Background-for-Powerpoint-Templates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496944" cy="4525963"/>
          </a:xfrm>
        </p:spPr>
        <p:txBody>
          <a:bodyPr>
            <a:norm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latin typeface="Times New Roman"/>
                <a:ea typeface="Times New Roman"/>
                <a:cs typeface="Times New Roman"/>
              </a:rPr>
              <a:t>Знакомство </a:t>
            </a:r>
            <a:r>
              <a:rPr lang="ru-RU" sz="1400" dirty="0" smtClean="0">
                <a:latin typeface="Times New Roman"/>
                <a:ea typeface="Times New Roman"/>
                <a:cs typeface="Times New Roman"/>
              </a:rPr>
              <a:t>– это 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процедура, в ходе которой участники знакомятся друг с другом, присматриваются друг к другу. Первым здоровается с группой ведущий. </a:t>
            </a:r>
            <a:endParaRPr lang="ru-RU" sz="1400" dirty="0" smtClean="0">
              <a:latin typeface="Times New Roman"/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/>
                <a:ea typeface="Times New Roman"/>
                <a:cs typeface="Times New Roman"/>
              </a:rPr>
              <a:t>Ожидания</a:t>
            </a:r>
            <a:r>
              <a:rPr lang="ru-RU" sz="1400" b="1" dirty="0">
                <a:latin typeface="Times New Roman"/>
                <a:ea typeface="Times New Roman"/>
                <a:cs typeface="Times New Roman"/>
              </a:rPr>
              <a:t>.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 Для успешности тренинга важно знать, с какой целью люди пришли на занятия и какие знания по тематике тренинга они уже имеют. Высказывания участников относительно их ожиданий от обучения помогут правильно направить работу группы. </a:t>
            </a:r>
            <a:endParaRPr lang="ru-RU" sz="1400" dirty="0" smtClean="0">
              <a:latin typeface="Times New Roman"/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/>
                <a:ea typeface="Times New Roman"/>
              </a:rPr>
              <a:t>Основная </a:t>
            </a:r>
            <a:r>
              <a:rPr lang="ru-RU" sz="1400" b="1" dirty="0">
                <a:latin typeface="Times New Roman"/>
                <a:ea typeface="Times New Roman"/>
              </a:rPr>
              <a:t>часть тренинга</a:t>
            </a:r>
            <a:r>
              <a:rPr lang="ru-RU" sz="1400" dirty="0">
                <a:latin typeface="Times New Roman"/>
                <a:ea typeface="Times New Roman"/>
              </a:rPr>
              <a:t> обычно состоит из трех последовательных блоков, направленных на определение проблемы, которой посвящен тренинг, поиск путей ее решения, развитие практических навыков, нужных для </a:t>
            </a:r>
            <a:r>
              <a:rPr lang="ru-RU" sz="1400" dirty="0" smtClean="0">
                <a:latin typeface="Times New Roman"/>
                <a:ea typeface="Times New Roman"/>
              </a:rPr>
              <a:t>этого.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latin typeface="Times New Roman"/>
                <a:ea typeface="Times New Roman"/>
              </a:rPr>
              <a:t>Заключительная часть</a:t>
            </a:r>
            <a:r>
              <a:rPr lang="ru-RU" sz="1400" dirty="0">
                <a:latin typeface="Times New Roman"/>
                <a:ea typeface="Times New Roman"/>
              </a:rPr>
              <a:t>. </a:t>
            </a:r>
            <a:r>
              <a:rPr lang="ru-RU" sz="1400" dirty="0" err="1">
                <a:latin typeface="Times New Roman"/>
                <a:ea typeface="Times New Roman"/>
              </a:rPr>
              <a:t>Т</a:t>
            </a:r>
            <a:r>
              <a:rPr lang="ru-RU" sz="1400" dirty="0" err="1" smtClean="0">
                <a:latin typeface="Times New Roman"/>
                <a:ea typeface="Times New Roman"/>
              </a:rPr>
              <a:t>ренинговые</a:t>
            </a:r>
            <a:r>
              <a:rPr lang="ru-RU" sz="1400" dirty="0" smtClean="0">
                <a:latin typeface="Times New Roman"/>
                <a:ea typeface="Times New Roman"/>
              </a:rPr>
              <a:t> </a:t>
            </a:r>
            <a:r>
              <a:rPr lang="ru-RU" sz="1400" dirty="0">
                <a:latin typeface="Times New Roman"/>
                <a:ea typeface="Times New Roman"/>
              </a:rPr>
              <a:t>занятия завершаются специальными упражнениями, которые входят в ритуал прощания. Предшествует прощанию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1400" dirty="0">
                <a:latin typeface="Times New Roman"/>
                <a:ea typeface="Times New Roman"/>
              </a:rPr>
              <a:t>занятия, цель </a:t>
            </a:r>
            <a:r>
              <a:rPr lang="ru-RU" sz="1400" dirty="0" smtClean="0">
                <a:latin typeface="Times New Roman"/>
                <a:ea typeface="Times New Roman"/>
              </a:rPr>
              <a:t>которого, </a:t>
            </a:r>
            <a:r>
              <a:rPr lang="ru-RU" sz="1400" dirty="0">
                <a:latin typeface="Times New Roman"/>
                <a:ea typeface="Times New Roman"/>
              </a:rPr>
              <a:t>проверить эффективность обучения, прежде всего, установить, что из выполненного на занятиях было полезным для участников, помогло им изменить некоторые </a:t>
            </a:r>
            <a:r>
              <a:rPr lang="ru-RU" sz="1400" dirty="0" smtClean="0">
                <a:latin typeface="Times New Roman"/>
                <a:ea typeface="Times New Roman"/>
              </a:rPr>
              <a:t>взгляды. </a:t>
            </a:r>
            <a:endParaRPr lang="ru-RU" sz="1400" dirty="0">
              <a:ea typeface="Times New Roman"/>
              <a:cs typeface="Times New Roman"/>
            </a:endParaRPr>
          </a:p>
          <a:p>
            <a:pPr>
              <a:buNone/>
            </a:pP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16632"/>
            <a:ext cx="813690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algn="just">
              <a:lnSpc>
                <a:spcPct val="115000"/>
              </a:lnSpc>
              <a:spcBef>
                <a:spcPct val="20000"/>
              </a:spcBef>
            </a:pPr>
            <a:r>
              <a:rPr lang="ru-RU" sz="13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1100" dirty="0">
              <a:solidFill>
                <a:prstClr val="black"/>
              </a:solidFill>
              <a:ea typeface="Times New Roman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5556" y="881418"/>
            <a:ext cx="7992888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 </a:t>
            </a:r>
            <a:endParaRPr lang="ru-RU" dirty="0" smtClean="0"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1908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895</Words>
  <Application>Microsoft Office PowerPoint</Application>
  <PresentationFormat>Экран (4:3)</PresentationFormat>
  <Paragraphs>167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Тренинг</vt:lpstr>
      <vt:lpstr>Целями проведения тренингов могут быть:</vt:lpstr>
      <vt:lpstr>Структура тренингового занятия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ПК</cp:lastModifiedBy>
  <cp:revision>25</cp:revision>
  <dcterms:created xsi:type="dcterms:W3CDTF">2019-03-01T07:39:31Z</dcterms:created>
  <dcterms:modified xsi:type="dcterms:W3CDTF">2022-04-04T05:11:23Z</dcterms:modified>
</cp:coreProperties>
</file>