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BB872-8A47-4BF4-9380-92531CB5A0B4}" type="datetimeFigureOut">
              <a:rPr lang="ru-RU" smtClean="0"/>
              <a:t>20.07.2022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146053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BB872-8A47-4BF4-9380-92531CB5A0B4}" type="datetimeFigureOut">
              <a:rPr lang="ru-RU" smtClean="0"/>
              <a:t>20.07.2022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234359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BB872-8A47-4BF4-9380-92531CB5A0B4}" type="datetimeFigureOut">
              <a:rPr lang="ru-RU" smtClean="0"/>
              <a:t>20.07.2022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30582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BB872-8A47-4BF4-9380-92531CB5A0B4}" type="datetimeFigureOut">
              <a:rPr lang="ru-RU" smtClean="0"/>
              <a:t>20.07.2022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329865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BB872-8A47-4BF4-9380-92531CB5A0B4}" type="datetimeFigureOut">
              <a:rPr lang="ru-RU" smtClean="0"/>
              <a:t>20.07.2022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262950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BB872-8A47-4BF4-9380-92531CB5A0B4}" type="datetimeFigureOut">
              <a:rPr lang="ru-RU" smtClean="0"/>
              <a:t>20.07.2022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3470215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BB872-8A47-4BF4-9380-92531CB5A0B4}" type="datetimeFigureOut">
              <a:rPr lang="ru-RU" smtClean="0"/>
              <a:t>20.07.2022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379625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BB872-8A47-4BF4-9380-92531CB5A0B4}" type="datetimeFigureOut">
              <a:rPr lang="ru-RU" smtClean="0"/>
              <a:t>20.07.2022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310923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BB872-8A47-4BF4-9380-92531CB5A0B4}" type="datetimeFigureOut">
              <a:rPr lang="ru-RU" smtClean="0"/>
              <a:t>20.07.2022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334438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BB872-8A47-4BF4-9380-92531CB5A0B4}" type="datetimeFigureOut">
              <a:rPr lang="ru-RU" smtClean="0"/>
              <a:t>20.07.2022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278103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BB872-8A47-4BF4-9380-92531CB5A0B4}" type="datetimeFigureOut">
              <a:rPr lang="ru-RU" smtClean="0"/>
              <a:t>20.07.2022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B6B56F-855D-4BFD-8D83-AE6F3B7C8E90}" type="slidenum">
              <a:rPr lang="ru-RU" smtClean="0"/>
              <a:t>‹#›</a:t>
            </a:fld>
            <a:endParaRPr lang="ru-RU"/>
          </a:p>
        </p:txBody>
      </p:sp>
    </p:spTree>
    <p:extLst>
      <p:ext uri="{BB962C8B-B14F-4D97-AF65-F5344CB8AC3E}">
        <p14:creationId xmlns:p14="http://schemas.microsoft.com/office/powerpoint/2010/main" val="73290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BB872-8A47-4BF4-9380-92531CB5A0B4}" type="datetimeFigureOut">
              <a:rPr lang="ru-RU" smtClean="0"/>
              <a:t>20.07.2022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6B56F-855D-4BFD-8D83-AE6F3B7C8E90}" type="slidenum">
              <a:rPr lang="ru-RU" smtClean="0"/>
              <a:t>‹#›</a:t>
            </a:fld>
            <a:endParaRPr lang="ru-RU"/>
          </a:p>
        </p:txBody>
      </p:sp>
    </p:spTree>
    <p:extLst>
      <p:ext uri="{BB962C8B-B14F-4D97-AF65-F5344CB8AC3E}">
        <p14:creationId xmlns:p14="http://schemas.microsoft.com/office/powerpoint/2010/main" val="383336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natalya-smykova.netboard.me/qxgq2022/?link=gQui1HQE-JYNpfn8j-B3QahGfb"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332656"/>
            <a:ext cx="7772400" cy="1470025"/>
          </a:xfrm>
        </p:spPr>
        <p:txBody>
          <a:bodyPr>
            <a:normAutofit/>
          </a:bodyPr>
          <a:lstStyle/>
          <a:p>
            <a:r>
              <a:rPr lang="ru-RU" sz="1400" dirty="0" smtClean="0">
                <a:latin typeface="Times New Roman" panose="02020603050405020304" pitchFamily="18" charset="0"/>
                <a:cs typeface="Times New Roman" panose="02020603050405020304" pitchFamily="18" charset="0"/>
              </a:rPr>
              <a:t>Муниципальное дошкольное образовательное автономное учреждение</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«Детский сад № 82 «Искорка» общеразвивающего вида с приоритетным осуществлением познавательно-речевого развития воспитанников» </a:t>
            </a:r>
            <a:r>
              <a:rPr lang="ru-RU" sz="1400" dirty="0" err="1" smtClean="0">
                <a:latin typeface="Times New Roman" panose="02020603050405020304" pitchFamily="18" charset="0"/>
                <a:cs typeface="Times New Roman" panose="02020603050405020304" pitchFamily="18" charset="0"/>
              </a:rPr>
              <a:t>г.Орска</a:t>
            </a: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259632" y="2060848"/>
            <a:ext cx="6400800" cy="1752600"/>
          </a:xfrm>
        </p:spPr>
        <p:txBody>
          <a:bodyPr/>
          <a:lstStyle/>
          <a:p>
            <a:r>
              <a:rPr lang="ru-RU" b="1" dirty="0" smtClean="0">
                <a:solidFill>
                  <a:srgbClr val="FF0000"/>
                </a:solidFill>
                <a:latin typeface="Times New Roman" panose="02020603050405020304" pitchFamily="18" charset="0"/>
                <a:cs typeface="Times New Roman" panose="02020603050405020304" pitchFamily="18" charset="0"/>
              </a:rPr>
              <a:t>Летняя оздоровительная кампания. </a:t>
            </a:r>
          </a:p>
          <a:p>
            <a:r>
              <a:rPr lang="ru-RU" b="1" dirty="0" smtClean="0">
                <a:solidFill>
                  <a:srgbClr val="FF0000"/>
                </a:solidFill>
                <a:latin typeface="Times New Roman" panose="02020603050405020304" pitchFamily="18" charset="0"/>
                <a:cs typeface="Times New Roman" panose="02020603050405020304" pitchFamily="18" charset="0"/>
              </a:rPr>
              <a:t>Опыт и перспективы -2022</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 name="Подзаголовок 2"/>
          <p:cNvSpPr txBox="1">
            <a:spLocks/>
          </p:cNvSpPr>
          <p:nvPr/>
        </p:nvSpPr>
        <p:spPr>
          <a:xfrm>
            <a:off x="2339752" y="4581128"/>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Подготовил:</a:t>
            </a:r>
          </a:p>
          <a:p>
            <a:pPr algn="r">
              <a:spcBef>
                <a:spcPts val="0"/>
              </a:spcBef>
            </a:pPr>
            <a:r>
              <a:rPr lang="ru-RU" sz="1800" dirty="0" err="1" smtClean="0">
                <a:solidFill>
                  <a:schemeClr val="tx1"/>
                </a:solidFill>
                <a:latin typeface="Times New Roman" panose="02020603050405020304" pitchFamily="18" charset="0"/>
                <a:cs typeface="Times New Roman" panose="02020603050405020304" pitchFamily="18" charset="0"/>
              </a:rPr>
              <a:t>Смыкова</a:t>
            </a:r>
            <a:r>
              <a:rPr lang="ru-RU" sz="1800" dirty="0" smtClean="0">
                <a:solidFill>
                  <a:schemeClr val="tx1"/>
                </a:solidFill>
                <a:latin typeface="Times New Roman" panose="02020603050405020304" pitchFamily="18" charset="0"/>
                <a:cs typeface="Times New Roman" panose="02020603050405020304" pitchFamily="18" charset="0"/>
              </a:rPr>
              <a:t> Н.Ю.,</a:t>
            </a:r>
          </a:p>
          <a:p>
            <a:pPr algn="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старший воспитатель</a:t>
            </a:r>
          </a:p>
          <a:p>
            <a:pPr algn="r">
              <a:spcBef>
                <a:spcPts val="0"/>
              </a:spcBef>
            </a:pPr>
            <a:endParaRPr lang="ru-RU" sz="1800" dirty="0" smtClean="0">
              <a:solidFill>
                <a:schemeClr val="tx1"/>
              </a:solidFill>
              <a:latin typeface="Times New Roman" panose="02020603050405020304" pitchFamily="18" charset="0"/>
              <a:cs typeface="Times New Roman" panose="02020603050405020304" pitchFamily="18" charset="0"/>
            </a:endParaRPr>
          </a:p>
          <a:p>
            <a:pPr algn="r">
              <a:spcBef>
                <a:spcPts val="0"/>
              </a:spcBef>
            </a:pPr>
            <a:endParaRPr lang="ru-RU" sz="1800" dirty="0" smtClean="0">
              <a:solidFill>
                <a:schemeClr val="tx1"/>
              </a:solidFill>
              <a:latin typeface="Times New Roman" panose="02020603050405020304" pitchFamily="18" charset="0"/>
              <a:cs typeface="Times New Roman" panose="02020603050405020304" pitchFamily="18" charset="0"/>
            </a:endParaRPr>
          </a:p>
          <a:p>
            <a:pPr algn="r">
              <a:spcBef>
                <a:spcPts val="0"/>
              </a:spcBef>
            </a:pP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7" name="Подзаголовок 2"/>
          <p:cNvSpPr txBox="1">
            <a:spLocks/>
          </p:cNvSpPr>
          <p:nvPr/>
        </p:nvSpPr>
        <p:spPr>
          <a:xfrm>
            <a:off x="1475656" y="5817468"/>
            <a:ext cx="6400800" cy="5162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ru-RU" sz="1800" dirty="0" smtClean="0">
                <a:solidFill>
                  <a:schemeClr val="tx1"/>
                </a:solidFill>
                <a:latin typeface="Times New Roman" panose="02020603050405020304" pitchFamily="18" charset="0"/>
                <a:cs typeface="Times New Roman" panose="02020603050405020304" pitchFamily="18" charset="0"/>
              </a:rPr>
              <a:t>Орск, 2022</a:t>
            </a:r>
          </a:p>
          <a:p>
            <a:pPr algn="r">
              <a:spcBef>
                <a:spcPts val="0"/>
              </a:spcBef>
            </a:pPr>
            <a:endParaRPr lang="ru-RU" sz="1800" dirty="0" smtClean="0">
              <a:solidFill>
                <a:schemeClr val="tx1"/>
              </a:solidFill>
              <a:latin typeface="Times New Roman" panose="02020603050405020304" pitchFamily="18" charset="0"/>
              <a:cs typeface="Times New Roman" panose="02020603050405020304" pitchFamily="18" charset="0"/>
            </a:endParaRPr>
          </a:p>
          <a:p>
            <a:pPr algn="r">
              <a:spcBef>
                <a:spcPts val="0"/>
              </a:spcBef>
            </a:pP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05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745644240"/>
              </p:ext>
            </p:extLst>
          </p:nvPr>
        </p:nvGraphicFramePr>
        <p:xfrm>
          <a:off x="251520" y="260648"/>
          <a:ext cx="8640959" cy="6400800"/>
        </p:xfrm>
        <a:graphic>
          <a:graphicData uri="http://schemas.openxmlformats.org/drawingml/2006/table">
            <a:tbl>
              <a:tblPr firstRow="1" firstCol="1" bandRow="1"/>
              <a:tblGrid>
                <a:gridCol w="1008112"/>
                <a:gridCol w="3528392"/>
                <a:gridCol w="864096"/>
                <a:gridCol w="980195"/>
                <a:gridCol w="1180045"/>
                <a:gridCol w="1080119"/>
              </a:tblGrid>
              <a:tr h="1572539">
                <a:tc>
                  <a:txBody>
                    <a:bodyPr/>
                    <a:lstStyle/>
                    <a:p>
                      <a:pPr>
                        <a:spcAft>
                          <a:spcPts val="0"/>
                        </a:spcAft>
                      </a:pPr>
                      <a:r>
                        <a:rPr lang="ru-RU" sz="1200" dirty="0">
                          <a:solidFill>
                            <a:srgbClr val="000000"/>
                          </a:solidFill>
                          <a:effectLst/>
                          <a:latin typeface="Times New Roman"/>
                          <a:ea typeface="Calibri"/>
                        </a:rPr>
                        <a:t>Двигательные разминки</a:t>
                      </a:r>
                    </a:p>
                    <a:p>
                      <a:pPr>
                        <a:spcAft>
                          <a:spcPts val="0"/>
                        </a:spcAft>
                      </a:pPr>
                      <a:r>
                        <a:rPr lang="ru-RU" sz="1200" dirty="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Варианты:</a:t>
                      </a:r>
                    </a:p>
                    <a:p>
                      <a:pPr>
                        <a:spcAft>
                          <a:spcPts val="0"/>
                        </a:spcAft>
                      </a:pPr>
                      <a:r>
                        <a:rPr lang="ru-RU" sz="1200">
                          <a:solidFill>
                            <a:srgbClr val="000000"/>
                          </a:solidFill>
                          <a:effectLst/>
                          <a:latin typeface="Times New Roman"/>
                          <a:ea typeface="Calibri"/>
                        </a:rPr>
                        <a:t>- упражнения на развитие мелкой моторики;</a:t>
                      </a:r>
                    </a:p>
                    <a:p>
                      <a:pPr>
                        <a:spcAft>
                          <a:spcPts val="0"/>
                        </a:spcAft>
                      </a:pPr>
                      <a:r>
                        <a:rPr lang="ru-RU" sz="1200">
                          <a:solidFill>
                            <a:srgbClr val="000000"/>
                          </a:solidFill>
                          <a:effectLst/>
                          <a:latin typeface="Times New Roman"/>
                          <a:ea typeface="Calibri"/>
                        </a:rPr>
                        <a:t>- ритмические движения;</a:t>
                      </a:r>
                    </a:p>
                    <a:p>
                      <a:pPr>
                        <a:spcAft>
                          <a:spcPts val="0"/>
                        </a:spcAft>
                      </a:pPr>
                      <a:r>
                        <a:rPr lang="ru-RU" sz="1200">
                          <a:solidFill>
                            <a:srgbClr val="000000"/>
                          </a:solidFill>
                          <a:effectLst/>
                          <a:latin typeface="Times New Roman"/>
                          <a:ea typeface="Calibri"/>
                        </a:rPr>
                        <a:t>- упражнения на внимание и координацию движений;</a:t>
                      </a:r>
                    </a:p>
                    <a:p>
                      <a:pPr>
                        <a:spcAft>
                          <a:spcPts val="0"/>
                        </a:spcAft>
                      </a:pPr>
                      <a:r>
                        <a:rPr lang="ru-RU" sz="1200">
                          <a:solidFill>
                            <a:srgbClr val="000000"/>
                          </a:solidFill>
                          <a:effectLst/>
                          <a:latin typeface="Times New Roman"/>
                          <a:ea typeface="Calibri"/>
                        </a:rPr>
                        <a:t>- упражнения в равновесии;</a:t>
                      </a:r>
                    </a:p>
                    <a:p>
                      <a:pPr>
                        <a:spcAft>
                          <a:spcPts val="0"/>
                        </a:spcAft>
                      </a:pPr>
                      <a:r>
                        <a:rPr lang="ru-RU" sz="1200">
                          <a:solidFill>
                            <a:srgbClr val="000000"/>
                          </a:solidFill>
                          <a:effectLst/>
                          <a:latin typeface="Times New Roman"/>
                          <a:ea typeface="Calibri"/>
                        </a:rPr>
                        <a:t>- упражнения для глаз;</a:t>
                      </a:r>
                    </a:p>
                    <a:p>
                      <a:pPr>
                        <a:spcAft>
                          <a:spcPts val="0"/>
                        </a:spcAft>
                      </a:pPr>
                      <a:r>
                        <a:rPr lang="ru-RU" sz="1200">
                          <a:solidFill>
                            <a:srgbClr val="000000"/>
                          </a:solidFill>
                          <a:effectLst/>
                          <a:latin typeface="Times New Roman"/>
                          <a:ea typeface="Calibri"/>
                        </a:rPr>
                        <a:t>- гимнастика расслабления;</a:t>
                      </a:r>
                    </a:p>
                    <a:p>
                      <a:pPr>
                        <a:spcAft>
                          <a:spcPts val="0"/>
                        </a:spcAft>
                      </a:pPr>
                      <a:r>
                        <a:rPr lang="ru-RU" sz="1200">
                          <a:solidFill>
                            <a:srgbClr val="000000"/>
                          </a:solidFill>
                          <a:effectLst/>
                          <a:latin typeface="Times New Roman"/>
                          <a:ea typeface="Calibri"/>
                        </a:rPr>
                        <a:t>- корригирующие упражнения (в соответствии с характером отклонений или нарушений в развитии детей);</a:t>
                      </a:r>
                    </a:p>
                    <a:p>
                      <a:pPr>
                        <a:spcAft>
                          <a:spcPts val="0"/>
                        </a:spcAft>
                      </a:pPr>
                      <a:r>
                        <a:rPr lang="ru-RU" sz="1200">
                          <a:solidFill>
                            <a:srgbClr val="000000"/>
                          </a:solidFill>
                          <a:effectLst/>
                          <a:latin typeface="Times New Roman"/>
                          <a:ea typeface="Calibri"/>
                        </a:rPr>
                        <a:t>- упражнения на формирование правильной осанки;</a:t>
                      </a:r>
                    </a:p>
                    <a:p>
                      <a:pPr>
                        <a:spcAft>
                          <a:spcPts val="0"/>
                        </a:spcAft>
                      </a:pPr>
                      <a:r>
                        <a:rPr lang="ru-RU" sz="1200">
                          <a:solidFill>
                            <a:srgbClr val="000000"/>
                          </a:solidFill>
                          <a:effectLst/>
                          <a:latin typeface="Times New Roman"/>
                          <a:ea typeface="Calibri"/>
                        </a:rPr>
                        <a:t>- упражнения на формирование свода стопы</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На воздухе,</a:t>
                      </a:r>
                    </a:p>
                    <a:p>
                      <a:pPr>
                        <a:spcAft>
                          <a:spcPts val="0"/>
                        </a:spcAft>
                      </a:pPr>
                      <a:r>
                        <a:rPr lang="ru-RU" sz="1200">
                          <a:solidFill>
                            <a:srgbClr val="000000"/>
                          </a:solidFill>
                          <a:effectLst/>
                          <a:latin typeface="Times New Roman"/>
                          <a:ea typeface="Calibri"/>
                        </a:rPr>
                        <a:t>на игровой</a:t>
                      </a:r>
                    </a:p>
                    <a:p>
                      <a:pPr>
                        <a:spcAft>
                          <a:spcPts val="0"/>
                        </a:spcAft>
                      </a:pPr>
                      <a:r>
                        <a:rPr lang="ru-RU" sz="1200">
                          <a:solidFill>
                            <a:srgbClr val="000000"/>
                          </a:solidFill>
                          <a:effectLst/>
                          <a:latin typeface="Times New Roman"/>
                          <a:ea typeface="Calibri"/>
                        </a:rPr>
                        <a:t>или</a:t>
                      </a:r>
                    </a:p>
                    <a:p>
                      <a:pPr>
                        <a:spcAft>
                          <a:spcPts val="0"/>
                        </a:spcAft>
                      </a:pPr>
                      <a:r>
                        <a:rPr lang="ru-RU" sz="1200">
                          <a:solidFill>
                            <a:srgbClr val="000000"/>
                          </a:solidFill>
                          <a:effectLst/>
                          <a:latin typeface="Times New Roman"/>
                          <a:ea typeface="Calibri"/>
                        </a:rPr>
                        <a:t>спортивной</a:t>
                      </a:r>
                    </a:p>
                    <a:p>
                      <a:pPr>
                        <a:spcAft>
                          <a:spcPts val="0"/>
                        </a:spcAft>
                      </a:pPr>
                      <a:r>
                        <a:rPr lang="ru-RU" sz="1200">
                          <a:solidFill>
                            <a:srgbClr val="000000"/>
                          </a:solidFill>
                          <a:effectLst/>
                          <a:latin typeface="Times New Roman"/>
                          <a:ea typeface="Calibri"/>
                        </a:rPr>
                        <a:t>площадке</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Ежедневно,</a:t>
                      </a:r>
                    </a:p>
                    <a:p>
                      <a:pPr>
                        <a:spcAft>
                          <a:spcPts val="0"/>
                        </a:spcAft>
                      </a:pPr>
                      <a:r>
                        <a:rPr lang="ru-RU" sz="1200">
                          <a:solidFill>
                            <a:srgbClr val="000000"/>
                          </a:solidFill>
                          <a:effectLst/>
                          <a:latin typeface="Times New Roman"/>
                          <a:ea typeface="Calibri"/>
                        </a:rPr>
                        <a:t>в часы</a:t>
                      </a:r>
                    </a:p>
                    <a:p>
                      <a:pPr>
                        <a:spcAft>
                          <a:spcPts val="0"/>
                        </a:spcAft>
                      </a:pPr>
                      <a:r>
                        <a:rPr lang="ru-RU" sz="1200">
                          <a:solidFill>
                            <a:srgbClr val="000000"/>
                          </a:solidFill>
                          <a:effectLst/>
                          <a:latin typeface="Times New Roman"/>
                          <a:ea typeface="Calibri"/>
                        </a:rPr>
                        <a:t>наименьше</a:t>
                      </a:r>
                    </a:p>
                    <a:p>
                      <a:pPr>
                        <a:spcAft>
                          <a:spcPts val="0"/>
                        </a:spcAft>
                      </a:pPr>
                      <a:r>
                        <a:rPr lang="ru-RU" sz="1200">
                          <a:solidFill>
                            <a:srgbClr val="000000"/>
                          </a:solidFill>
                          <a:effectLst/>
                          <a:latin typeface="Times New Roman"/>
                          <a:ea typeface="Calibri"/>
                        </a:rPr>
                        <a:t>й инсоляции</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Младшая гр. – 6</a:t>
                      </a:r>
                    </a:p>
                    <a:p>
                      <a:pPr>
                        <a:spcAft>
                          <a:spcPts val="0"/>
                        </a:spcAft>
                      </a:pPr>
                      <a:r>
                        <a:rPr lang="ru-RU" sz="1200">
                          <a:solidFill>
                            <a:srgbClr val="000000"/>
                          </a:solidFill>
                          <a:effectLst/>
                          <a:latin typeface="Times New Roman"/>
                          <a:ea typeface="Calibri"/>
                        </a:rPr>
                        <a:t>Средняя гр. – 8</a:t>
                      </a:r>
                    </a:p>
                    <a:p>
                      <a:pPr>
                        <a:spcAft>
                          <a:spcPts val="0"/>
                        </a:spcAft>
                      </a:pPr>
                      <a:r>
                        <a:rPr lang="ru-RU" sz="1200">
                          <a:solidFill>
                            <a:srgbClr val="000000"/>
                          </a:solidFill>
                          <a:effectLst/>
                          <a:latin typeface="Times New Roman"/>
                          <a:ea typeface="Calibri"/>
                        </a:rPr>
                        <a:t>Старшая гр. – 10</a:t>
                      </a:r>
                    </a:p>
                    <a:p>
                      <a:pPr>
                        <a:spcAft>
                          <a:spcPts val="0"/>
                        </a:spcAft>
                      </a:pPr>
                      <a:r>
                        <a:rPr lang="ru-RU" sz="1200">
                          <a:solidFill>
                            <a:srgbClr val="000000"/>
                          </a:solidFill>
                          <a:effectLst/>
                          <a:latin typeface="Times New Roman"/>
                          <a:ea typeface="Calibri"/>
                        </a:rPr>
                        <a:t>Подготов</a:t>
                      </a:r>
                    </a:p>
                    <a:p>
                      <a:pPr>
                        <a:spcAft>
                          <a:spcPts val="0"/>
                        </a:spcAft>
                      </a:pPr>
                      <a:r>
                        <a:rPr lang="ru-RU" sz="1200">
                          <a:solidFill>
                            <a:srgbClr val="000000"/>
                          </a:solidFill>
                          <a:effectLst/>
                          <a:latin typeface="Times New Roman"/>
                          <a:ea typeface="Calibri"/>
                        </a:rPr>
                        <a:t>ительная гр. – 12</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Воспитатели</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944">
                <a:tc>
                  <a:txBody>
                    <a:bodyPr/>
                    <a:lstStyle/>
                    <a:p>
                      <a:pPr>
                        <a:spcAft>
                          <a:spcPts val="0"/>
                        </a:spcAft>
                      </a:pPr>
                      <a:r>
                        <a:rPr lang="ru-RU" sz="1200" dirty="0">
                          <a:solidFill>
                            <a:srgbClr val="000000"/>
                          </a:solidFill>
                          <a:effectLst/>
                          <a:latin typeface="Times New Roman"/>
                          <a:ea typeface="Calibri"/>
                        </a:rPr>
                        <a:t>Упражнения с элементами</a:t>
                      </a:r>
                    </a:p>
                    <a:p>
                      <a:pPr>
                        <a:spcAft>
                          <a:spcPts val="0"/>
                        </a:spcAft>
                      </a:pPr>
                      <a:r>
                        <a:rPr lang="ru-RU" sz="1200" dirty="0">
                          <a:solidFill>
                            <a:srgbClr val="000000"/>
                          </a:solidFill>
                          <a:effectLst/>
                          <a:latin typeface="Times New Roman"/>
                          <a:ea typeface="Calibri"/>
                        </a:rPr>
                        <a:t>различных видов спорта</a:t>
                      </a:r>
                    </a:p>
                    <a:p>
                      <a:pPr>
                        <a:spcAft>
                          <a:spcPts val="0"/>
                        </a:spcAft>
                      </a:pPr>
                      <a:r>
                        <a:rPr lang="ru-RU" sz="1200" dirty="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Calibri"/>
                        </a:rPr>
                        <a:t>Виды спортивных упражнений; </a:t>
                      </a:r>
                    </a:p>
                    <a:p>
                      <a:pPr>
                        <a:spcAft>
                          <a:spcPts val="0"/>
                        </a:spcAft>
                      </a:pPr>
                      <a:r>
                        <a:rPr lang="ru-RU" sz="1200" dirty="0">
                          <a:solidFill>
                            <a:srgbClr val="000000"/>
                          </a:solidFill>
                          <a:effectLst/>
                          <a:latin typeface="Times New Roman"/>
                          <a:ea typeface="Calibri"/>
                        </a:rPr>
                        <a:t>- катание на самокатах;</a:t>
                      </a:r>
                    </a:p>
                    <a:p>
                      <a:pPr>
                        <a:spcAft>
                          <a:spcPts val="0"/>
                        </a:spcAft>
                      </a:pPr>
                      <a:r>
                        <a:rPr lang="ru-RU" sz="1200" dirty="0">
                          <a:solidFill>
                            <a:srgbClr val="000000"/>
                          </a:solidFill>
                          <a:effectLst/>
                          <a:latin typeface="Times New Roman"/>
                          <a:ea typeface="Calibri"/>
                        </a:rPr>
                        <a:t>- езда на велосипеде;</a:t>
                      </a:r>
                    </a:p>
                    <a:p>
                      <a:pPr>
                        <a:spcAft>
                          <a:spcPts val="0"/>
                        </a:spcAft>
                      </a:pPr>
                      <a:r>
                        <a:rPr lang="ru-RU" sz="1200" dirty="0">
                          <a:solidFill>
                            <a:srgbClr val="000000"/>
                          </a:solidFill>
                          <a:effectLst/>
                          <a:latin typeface="Times New Roman"/>
                          <a:ea typeface="Calibri"/>
                        </a:rPr>
                        <a:t>- футбол;</a:t>
                      </a:r>
                    </a:p>
                    <a:p>
                      <a:pPr>
                        <a:spcAft>
                          <a:spcPts val="0"/>
                        </a:spcAft>
                      </a:pPr>
                      <a:r>
                        <a:rPr lang="ru-RU" sz="1200" dirty="0">
                          <a:solidFill>
                            <a:srgbClr val="000000"/>
                          </a:solidFill>
                          <a:effectLst/>
                          <a:latin typeface="Times New Roman"/>
                          <a:ea typeface="Calibri"/>
                        </a:rPr>
                        <a:t>- баскетбол;</a:t>
                      </a:r>
                    </a:p>
                    <a:p>
                      <a:pPr>
                        <a:spcAft>
                          <a:spcPts val="0"/>
                        </a:spcAft>
                      </a:pPr>
                      <a:r>
                        <a:rPr lang="ru-RU" sz="1200" dirty="0">
                          <a:solidFill>
                            <a:srgbClr val="000000"/>
                          </a:solidFill>
                          <a:effectLst/>
                          <a:latin typeface="Times New Roman"/>
                          <a:ea typeface="Calibri"/>
                        </a:rPr>
                        <a:t>- бадминтон.</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Calibri"/>
                        </a:rPr>
                        <a:t>На воздухе,</a:t>
                      </a:r>
                    </a:p>
                    <a:p>
                      <a:pPr>
                        <a:spcAft>
                          <a:spcPts val="0"/>
                        </a:spcAft>
                      </a:pPr>
                      <a:r>
                        <a:rPr lang="ru-RU" sz="1200" dirty="0">
                          <a:solidFill>
                            <a:srgbClr val="000000"/>
                          </a:solidFill>
                          <a:effectLst/>
                          <a:latin typeface="Times New Roman"/>
                          <a:ea typeface="Calibri"/>
                        </a:rPr>
                        <a:t>на игровой</a:t>
                      </a:r>
                    </a:p>
                    <a:p>
                      <a:pPr>
                        <a:spcAft>
                          <a:spcPts val="0"/>
                        </a:spcAft>
                      </a:pPr>
                      <a:r>
                        <a:rPr lang="ru-RU" sz="1200" dirty="0">
                          <a:solidFill>
                            <a:srgbClr val="000000"/>
                          </a:solidFill>
                          <a:effectLst/>
                          <a:latin typeface="Times New Roman"/>
                          <a:ea typeface="Calibri"/>
                        </a:rPr>
                        <a:t>или</a:t>
                      </a:r>
                    </a:p>
                    <a:p>
                      <a:pPr>
                        <a:spcAft>
                          <a:spcPts val="0"/>
                        </a:spcAft>
                      </a:pPr>
                      <a:r>
                        <a:rPr lang="ru-RU" sz="1200" dirty="0">
                          <a:solidFill>
                            <a:srgbClr val="000000"/>
                          </a:solidFill>
                          <a:effectLst/>
                          <a:latin typeface="Times New Roman"/>
                          <a:ea typeface="Calibri"/>
                        </a:rPr>
                        <a:t>спортивной</a:t>
                      </a:r>
                    </a:p>
                    <a:p>
                      <a:pPr>
                        <a:spcAft>
                          <a:spcPts val="0"/>
                        </a:spcAft>
                      </a:pPr>
                      <a:r>
                        <a:rPr lang="ru-RU" sz="1200" dirty="0">
                          <a:solidFill>
                            <a:srgbClr val="000000"/>
                          </a:solidFill>
                          <a:effectLst/>
                          <a:latin typeface="Times New Roman"/>
                          <a:ea typeface="Calibri"/>
                        </a:rPr>
                        <a:t>площадке</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Calibri"/>
                        </a:rPr>
                        <a:t>Ежедневно</a:t>
                      </a:r>
                    </a:p>
                    <a:p>
                      <a:pPr>
                        <a:spcAft>
                          <a:spcPts val="0"/>
                        </a:spcAft>
                      </a:pPr>
                      <a:r>
                        <a:rPr lang="ru-RU" sz="1200" dirty="0">
                          <a:solidFill>
                            <a:srgbClr val="000000"/>
                          </a:solidFill>
                          <a:effectLst/>
                          <a:latin typeface="Times New Roman"/>
                          <a:ea typeface="Calibri"/>
                        </a:rPr>
                        <a:t>, в часы</a:t>
                      </a:r>
                    </a:p>
                    <a:p>
                      <a:pPr>
                        <a:spcAft>
                          <a:spcPts val="0"/>
                        </a:spcAft>
                      </a:pPr>
                      <a:r>
                        <a:rPr lang="ru-RU" sz="1200" dirty="0">
                          <a:solidFill>
                            <a:srgbClr val="000000"/>
                          </a:solidFill>
                          <a:effectLst/>
                          <a:latin typeface="Times New Roman"/>
                          <a:ea typeface="Calibri"/>
                        </a:rPr>
                        <a:t>наименьше</a:t>
                      </a:r>
                    </a:p>
                    <a:p>
                      <a:pPr>
                        <a:spcAft>
                          <a:spcPts val="0"/>
                        </a:spcAft>
                      </a:pPr>
                      <a:r>
                        <a:rPr lang="ru-RU" sz="1200" dirty="0">
                          <a:solidFill>
                            <a:srgbClr val="000000"/>
                          </a:solidFill>
                          <a:effectLst/>
                          <a:latin typeface="Times New Roman"/>
                          <a:ea typeface="Calibri"/>
                        </a:rPr>
                        <a:t>й</a:t>
                      </a:r>
                    </a:p>
                    <a:p>
                      <a:pPr>
                        <a:spcAft>
                          <a:spcPts val="0"/>
                        </a:spcAft>
                      </a:pPr>
                      <a:r>
                        <a:rPr lang="ru-RU" sz="1200" dirty="0" smtClean="0">
                          <a:solidFill>
                            <a:srgbClr val="000000"/>
                          </a:solidFill>
                          <a:effectLst/>
                          <a:latin typeface="Times New Roman"/>
                          <a:ea typeface="Calibri"/>
                        </a:rPr>
                        <a:t>инсоляции</a:t>
                      </a:r>
                      <a:endParaRPr lang="ru-RU" sz="1200" dirty="0">
                        <a:solidFill>
                          <a:srgbClr val="000000"/>
                        </a:solidFill>
                        <a:effectLst/>
                        <a:latin typeface="Times New Roman"/>
                        <a:ea typeface="Calibri"/>
                      </a:endParaRP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err="1">
                          <a:solidFill>
                            <a:srgbClr val="000000"/>
                          </a:solidFill>
                          <a:effectLst/>
                          <a:latin typeface="Times New Roman"/>
                          <a:ea typeface="Calibri"/>
                        </a:rPr>
                        <a:t>Cредняя</a:t>
                      </a:r>
                      <a:r>
                        <a:rPr lang="ru-RU" sz="1200" dirty="0">
                          <a:solidFill>
                            <a:srgbClr val="000000"/>
                          </a:solidFill>
                          <a:effectLst/>
                          <a:latin typeface="Times New Roman"/>
                          <a:ea typeface="Calibri"/>
                        </a:rPr>
                        <a:t> гр.– 10</a:t>
                      </a:r>
                    </a:p>
                    <a:p>
                      <a:pPr>
                        <a:spcAft>
                          <a:spcPts val="0"/>
                        </a:spcAft>
                      </a:pPr>
                      <a:r>
                        <a:rPr lang="ru-RU" sz="1200" dirty="0">
                          <a:solidFill>
                            <a:srgbClr val="000000"/>
                          </a:solidFill>
                          <a:effectLst/>
                          <a:latin typeface="Times New Roman"/>
                          <a:ea typeface="Calibri"/>
                        </a:rPr>
                        <a:t>Старшая гр. – 12</a:t>
                      </a:r>
                    </a:p>
                    <a:p>
                      <a:pPr>
                        <a:spcAft>
                          <a:spcPts val="0"/>
                        </a:spcAft>
                      </a:pPr>
                      <a:r>
                        <a:rPr lang="ru-RU" sz="1200" dirty="0" err="1">
                          <a:solidFill>
                            <a:srgbClr val="000000"/>
                          </a:solidFill>
                          <a:effectLst/>
                          <a:latin typeface="Times New Roman"/>
                          <a:ea typeface="Calibri"/>
                        </a:rPr>
                        <a:t>Подготов</a:t>
                      </a:r>
                      <a:endParaRPr lang="ru-RU" sz="1200" dirty="0">
                        <a:solidFill>
                          <a:srgbClr val="000000"/>
                        </a:solidFill>
                        <a:effectLst/>
                        <a:latin typeface="Times New Roman"/>
                        <a:ea typeface="Calibri"/>
                      </a:endParaRPr>
                    </a:p>
                    <a:p>
                      <a:pPr>
                        <a:spcAft>
                          <a:spcPts val="0"/>
                        </a:spcAft>
                      </a:pPr>
                      <a:r>
                        <a:rPr lang="ru-RU" sz="1200" dirty="0" err="1">
                          <a:solidFill>
                            <a:srgbClr val="000000"/>
                          </a:solidFill>
                          <a:effectLst/>
                          <a:latin typeface="Times New Roman"/>
                          <a:ea typeface="Calibri"/>
                        </a:rPr>
                        <a:t>ительная</a:t>
                      </a:r>
                      <a:r>
                        <a:rPr lang="ru-RU" sz="1200" dirty="0">
                          <a:solidFill>
                            <a:srgbClr val="000000"/>
                          </a:solidFill>
                          <a:effectLst/>
                          <a:latin typeface="Times New Roman"/>
                          <a:ea typeface="Calibri"/>
                        </a:rPr>
                        <a:t> гр. – 15</a:t>
                      </a:r>
                    </a:p>
                    <a:p>
                      <a:pPr>
                        <a:spcAft>
                          <a:spcPts val="0"/>
                        </a:spcAft>
                      </a:pPr>
                      <a:r>
                        <a:rPr lang="ru-RU" sz="1200" dirty="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Calibri"/>
                        </a:rPr>
                        <a:t>Воспитатели</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749">
                <a:tc>
                  <a:txBody>
                    <a:bodyPr/>
                    <a:lstStyle/>
                    <a:p>
                      <a:pPr>
                        <a:spcAft>
                          <a:spcPts val="0"/>
                        </a:spcAft>
                      </a:pPr>
                      <a:r>
                        <a:rPr lang="ru-RU" sz="1200">
                          <a:solidFill>
                            <a:srgbClr val="000000"/>
                          </a:solidFill>
                          <a:effectLst/>
                          <a:latin typeface="Times New Roman"/>
                          <a:ea typeface="Calibri"/>
                        </a:rPr>
                        <a:t>Праздники, досуг,</a:t>
                      </a:r>
                    </a:p>
                    <a:p>
                      <a:pPr>
                        <a:spcAft>
                          <a:spcPts val="0"/>
                        </a:spcAft>
                      </a:pPr>
                      <a:r>
                        <a:rPr lang="ru-RU" sz="1200">
                          <a:solidFill>
                            <a:srgbClr val="000000"/>
                          </a:solidFill>
                          <a:effectLst/>
                          <a:latin typeface="Times New Roman"/>
                          <a:ea typeface="Calibri"/>
                        </a:rPr>
                        <a:t>развлечения</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Способствуют закреплению полученных навыков, активизации</a:t>
                      </a:r>
                    </a:p>
                    <a:p>
                      <a:pPr>
                        <a:spcAft>
                          <a:spcPts val="0"/>
                        </a:spcAft>
                      </a:pPr>
                      <a:r>
                        <a:rPr lang="ru-RU" sz="1200">
                          <a:solidFill>
                            <a:srgbClr val="000000"/>
                          </a:solidFill>
                          <a:effectLst/>
                          <a:latin typeface="Times New Roman"/>
                          <a:ea typeface="Calibri"/>
                        </a:rPr>
                        <a:t>физиологических процессов в организме под влиянием</a:t>
                      </a:r>
                    </a:p>
                    <a:p>
                      <a:pPr>
                        <a:spcAft>
                          <a:spcPts val="0"/>
                        </a:spcAft>
                      </a:pPr>
                      <a:r>
                        <a:rPr lang="ru-RU" sz="1200">
                          <a:solidFill>
                            <a:srgbClr val="000000"/>
                          </a:solidFill>
                          <a:effectLst/>
                          <a:latin typeface="Times New Roman"/>
                          <a:ea typeface="Calibri"/>
                        </a:rPr>
                        <a:t>усиленной двигательной активности в сочетании с эмоциями</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На воздухе,</a:t>
                      </a:r>
                    </a:p>
                    <a:p>
                      <a:pPr>
                        <a:spcAft>
                          <a:spcPts val="0"/>
                        </a:spcAft>
                      </a:pPr>
                      <a:r>
                        <a:rPr lang="ru-RU" sz="1200">
                          <a:solidFill>
                            <a:srgbClr val="000000"/>
                          </a:solidFill>
                          <a:effectLst/>
                          <a:latin typeface="Times New Roman"/>
                          <a:ea typeface="Calibri"/>
                        </a:rPr>
                        <a:t>на</a:t>
                      </a:r>
                    </a:p>
                    <a:p>
                      <a:pPr>
                        <a:spcAft>
                          <a:spcPts val="0"/>
                        </a:spcAft>
                      </a:pPr>
                      <a:r>
                        <a:rPr lang="ru-RU" sz="1200">
                          <a:solidFill>
                            <a:srgbClr val="000000"/>
                          </a:solidFill>
                          <a:effectLst/>
                          <a:latin typeface="Times New Roman"/>
                          <a:ea typeface="Calibri"/>
                        </a:rPr>
                        <a:t>групповой или</a:t>
                      </a:r>
                    </a:p>
                    <a:p>
                      <a:pPr>
                        <a:spcAft>
                          <a:spcPts val="0"/>
                        </a:spcAft>
                      </a:pPr>
                      <a:r>
                        <a:rPr lang="ru-RU" sz="1200">
                          <a:solidFill>
                            <a:srgbClr val="000000"/>
                          </a:solidFill>
                          <a:effectLst/>
                          <a:latin typeface="Times New Roman"/>
                          <a:ea typeface="Calibri"/>
                        </a:rPr>
                        <a:t>спортивной</a:t>
                      </a:r>
                    </a:p>
                    <a:p>
                      <a:pPr>
                        <a:spcAft>
                          <a:spcPts val="0"/>
                        </a:spcAft>
                      </a:pPr>
                      <a:r>
                        <a:rPr lang="ru-RU" sz="1200">
                          <a:solidFill>
                            <a:srgbClr val="000000"/>
                          </a:solidFill>
                          <a:effectLst/>
                          <a:latin typeface="Times New Roman"/>
                          <a:ea typeface="Calibri"/>
                        </a:rPr>
                        <a:t>площадке</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1 раз в</a:t>
                      </a:r>
                    </a:p>
                    <a:p>
                      <a:pPr>
                        <a:spcAft>
                          <a:spcPts val="0"/>
                        </a:spcAft>
                      </a:pPr>
                      <a:r>
                        <a:rPr lang="ru-RU" sz="1200">
                          <a:solidFill>
                            <a:srgbClr val="000000"/>
                          </a:solidFill>
                          <a:effectLst/>
                          <a:latin typeface="Times New Roman"/>
                          <a:ea typeface="Calibri"/>
                        </a:rPr>
                        <a:t>неделю</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Не более 30</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Музыкальный</a:t>
                      </a:r>
                    </a:p>
                    <a:p>
                      <a:pPr>
                        <a:spcAft>
                          <a:spcPts val="0"/>
                        </a:spcAft>
                      </a:pPr>
                      <a:r>
                        <a:rPr lang="ru-RU" sz="1200">
                          <a:solidFill>
                            <a:srgbClr val="000000"/>
                          </a:solidFill>
                          <a:effectLst/>
                          <a:latin typeface="Times New Roman"/>
                          <a:ea typeface="Calibri"/>
                        </a:rPr>
                        <a:t>руководитель</a:t>
                      </a:r>
                    </a:p>
                    <a:p>
                      <a:pPr>
                        <a:spcAft>
                          <a:spcPts val="0"/>
                        </a:spcAft>
                      </a:pPr>
                      <a:r>
                        <a:rPr lang="ru-RU" sz="1200" b="1">
                          <a:solidFill>
                            <a:srgbClr val="000000"/>
                          </a:solidFill>
                          <a:effectLst/>
                          <a:latin typeface="Times New Roman"/>
                          <a:ea typeface="Calibri"/>
                        </a:rPr>
                        <a:t> </a:t>
                      </a:r>
                      <a:endParaRPr lang="ru-RU" sz="1200">
                        <a:solidFill>
                          <a:srgbClr val="000000"/>
                        </a:solidFill>
                        <a:effectLst/>
                        <a:latin typeface="Times New Roman"/>
                        <a:ea typeface="Calibri"/>
                      </a:endParaRP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5498">
                <a:tc>
                  <a:txBody>
                    <a:bodyPr/>
                    <a:lstStyle/>
                    <a:p>
                      <a:pPr>
                        <a:spcAft>
                          <a:spcPts val="0"/>
                        </a:spcAft>
                      </a:pPr>
                      <a:r>
                        <a:rPr lang="ru-RU" sz="1200">
                          <a:solidFill>
                            <a:srgbClr val="000000"/>
                          </a:solidFill>
                          <a:effectLst/>
                          <a:latin typeface="Times New Roman"/>
                          <a:ea typeface="Calibri"/>
                        </a:rPr>
                        <a:t>Гимнастика после дневного сна</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Calibri"/>
                        </a:rPr>
                        <a:t>Разминка после сна с использованием различных упражнений:</a:t>
                      </a:r>
                    </a:p>
                    <a:p>
                      <a:pPr>
                        <a:spcAft>
                          <a:spcPts val="0"/>
                        </a:spcAft>
                      </a:pPr>
                      <a:r>
                        <a:rPr lang="ru-RU" sz="1200" dirty="0">
                          <a:solidFill>
                            <a:srgbClr val="000000"/>
                          </a:solidFill>
                          <a:effectLst/>
                          <a:latin typeface="Times New Roman"/>
                          <a:ea typeface="Calibri"/>
                        </a:rPr>
                        <a:t>- с предметами и без предметов; </a:t>
                      </a:r>
                    </a:p>
                    <a:p>
                      <a:pPr>
                        <a:spcAft>
                          <a:spcPts val="0"/>
                        </a:spcAft>
                      </a:pPr>
                      <a:r>
                        <a:rPr lang="ru-RU" sz="1200" dirty="0">
                          <a:solidFill>
                            <a:srgbClr val="000000"/>
                          </a:solidFill>
                          <a:effectLst/>
                          <a:latin typeface="Times New Roman"/>
                          <a:ea typeface="Calibri"/>
                        </a:rPr>
                        <a:t>- на формирование правильной осанки;</a:t>
                      </a:r>
                    </a:p>
                    <a:p>
                      <a:pPr>
                        <a:spcAft>
                          <a:spcPts val="0"/>
                        </a:spcAft>
                      </a:pPr>
                      <a:r>
                        <a:rPr lang="ru-RU" sz="1200" dirty="0">
                          <a:solidFill>
                            <a:srgbClr val="000000"/>
                          </a:solidFill>
                          <a:effectLst/>
                          <a:latin typeface="Times New Roman"/>
                          <a:ea typeface="Calibri"/>
                        </a:rPr>
                        <a:t>- на формирование свода стопы; </a:t>
                      </a:r>
                    </a:p>
                    <a:p>
                      <a:pPr>
                        <a:spcAft>
                          <a:spcPts val="0"/>
                        </a:spcAft>
                      </a:pPr>
                      <a:r>
                        <a:rPr lang="ru-RU" sz="1200" dirty="0">
                          <a:solidFill>
                            <a:srgbClr val="000000"/>
                          </a:solidFill>
                          <a:effectLst/>
                          <a:latin typeface="Times New Roman"/>
                          <a:ea typeface="Calibri"/>
                        </a:rPr>
                        <a:t>- имитационного характера; </a:t>
                      </a:r>
                    </a:p>
                    <a:p>
                      <a:pPr>
                        <a:spcAft>
                          <a:spcPts val="0"/>
                        </a:spcAft>
                      </a:pPr>
                      <a:r>
                        <a:rPr lang="ru-RU" sz="1200" dirty="0">
                          <a:solidFill>
                            <a:srgbClr val="000000"/>
                          </a:solidFill>
                          <a:effectLst/>
                          <a:latin typeface="Times New Roman"/>
                          <a:ea typeface="Calibri"/>
                        </a:rPr>
                        <a:t>- сюжетные или игровые;</a:t>
                      </a:r>
                    </a:p>
                    <a:p>
                      <a:pPr marL="171450" indent="-171450">
                        <a:spcAft>
                          <a:spcPts val="0"/>
                        </a:spcAft>
                        <a:buFontTx/>
                        <a:buChar char="-"/>
                      </a:pPr>
                      <a:r>
                        <a:rPr lang="ru-RU" sz="1200" dirty="0" smtClean="0">
                          <a:solidFill>
                            <a:srgbClr val="000000"/>
                          </a:solidFill>
                          <a:effectLst/>
                          <a:latin typeface="Times New Roman"/>
                          <a:ea typeface="Calibri"/>
                        </a:rPr>
                        <a:t>с </a:t>
                      </a:r>
                      <a:r>
                        <a:rPr lang="ru-RU" sz="1200" dirty="0">
                          <a:solidFill>
                            <a:srgbClr val="000000"/>
                          </a:solidFill>
                          <a:effectLst/>
                          <a:latin typeface="Times New Roman"/>
                          <a:ea typeface="Calibri"/>
                        </a:rPr>
                        <a:t>простейшими тренажерами (гимнастические мячи, гантели, утяжелители, резиновые кольца, эспандер</a:t>
                      </a:r>
                      <a:r>
                        <a:rPr lang="ru-RU" sz="1200" dirty="0" smtClean="0">
                          <a:solidFill>
                            <a:srgbClr val="000000"/>
                          </a:solidFill>
                          <a:effectLst/>
                          <a:latin typeface="Times New Roman"/>
                          <a:ea typeface="Calibri"/>
                        </a:rPr>
                        <a:t>);</a:t>
                      </a:r>
                      <a:endParaRPr lang="ru-RU" sz="1200" dirty="0">
                        <a:solidFill>
                          <a:srgbClr val="000000"/>
                        </a:solidFill>
                        <a:effectLst/>
                        <a:latin typeface="Times New Roman"/>
                        <a:ea typeface="Calibri"/>
                      </a:endParaRP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Спальня</a:t>
                      </a:r>
                    </a:p>
                    <a:p>
                      <a:pPr>
                        <a:spcAft>
                          <a:spcPts val="0"/>
                        </a:spcAft>
                      </a:pPr>
                      <a:r>
                        <a:rPr lang="ru-RU" sz="1200">
                          <a:solidFill>
                            <a:srgbClr val="000000"/>
                          </a:solidFill>
                          <a:effectLst/>
                          <a:latin typeface="Times New Roman"/>
                          <a:ea typeface="Calibri"/>
                        </a:rPr>
                        <a:t>или</a:t>
                      </a:r>
                    </a:p>
                    <a:p>
                      <a:pPr>
                        <a:spcAft>
                          <a:spcPts val="0"/>
                        </a:spcAft>
                      </a:pPr>
                      <a:r>
                        <a:rPr lang="ru-RU" sz="1200">
                          <a:solidFill>
                            <a:srgbClr val="000000"/>
                          </a:solidFill>
                          <a:effectLst/>
                          <a:latin typeface="Times New Roman"/>
                          <a:ea typeface="Calibri"/>
                        </a:rPr>
                        <a:t>групповое</a:t>
                      </a:r>
                    </a:p>
                    <a:p>
                      <a:pPr>
                        <a:spcAft>
                          <a:spcPts val="0"/>
                        </a:spcAft>
                      </a:pPr>
                      <a:r>
                        <a:rPr lang="ru-RU" sz="1200">
                          <a:solidFill>
                            <a:srgbClr val="000000"/>
                          </a:solidFill>
                          <a:effectLst/>
                          <a:latin typeface="Times New Roman"/>
                          <a:ea typeface="Calibri"/>
                        </a:rPr>
                        <a:t>помещение при</a:t>
                      </a:r>
                    </a:p>
                    <a:p>
                      <a:pPr>
                        <a:spcAft>
                          <a:spcPts val="0"/>
                        </a:spcAft>
                      </a:pPr>
                      <a:r>
                        <a:rPr lang="ru-RU" sz="1200">
                          <a:solidFill>
                            <a:srgbClr val="000000"/>
                          </a:solidFill>
                          <a:effectLst/>
                          <a:latin typeface="Times New Roman"/>
                          <a:ea typeface="Calibri"/>
                        </a:rPr>
                        <a:t>открытых</a:t>
                      </a:r>
                    </a:p>
                    <a:p>
                      <a:pPr>
                        <a:spcAft>
                          <a:spcPts val="0"/>
                        </a:spcAft>
                      </a:pPr>
                      <a:r>
                        <a:rPr lang="ru-RU" sz="1200">
                          <a:solidFill>
                            <a:srgbClr val="000000"/>
                          </a:solidFill>
                          <a:effectLst/>
                          <a:latin typeface="Times New Roman"/>
                          <a:ea typeface="Calibri"/>
                        </a:rPr>
                        <a:t>фрамугах</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Ежедневно</a:t>
                      </a:r>
                    </a:p>
                    <a:p>
                      <a:pPr>
                        <a:spcAft>
                          <a:spcPts val="0"/>
                        </a:spcAft>
                      </a:pPr>
                      <a:r>
                        <a:rPr lang="ru-RU" sz="1200">
                          <a:solidFill>
                            <a:srgbClr val="000000"/>
                          </a:solidFill>
                          <a:effectLst/>
                          <a:latin typeface="Times New Roman"/>
                          <a:ea typeface="Calibri"/>
                        </a:rPr>
                        <a:t>после</a:t>
                      </a:r>
                    </a:p>
                    <a:p>
                      <a:pPr>
                        <a:spcAft>
                          <a:spcPts val="0"/>
                        </a:spcAft>
                      </a:pPr>
                      <a:r>
                        <a:rPr lang="ru-RU" sz="1200">
                          <a:solidFill>
                            <a:srgbClr val="000000"/>
                          </a:solidFill>
                          <a:effectLst/>
                          <a:latin typeface="Times New Roman"/>
                          <a:ea typeface="Calibri"/>
                        </a:rPr>
                        <a:t>дневного</a:t>
                      </a:r>
                    </a:p>
                    <a:p>
                      <a:pPr>
                        <a:spcAft>
                          <a:spcPts val="0"/>
                        </a:spcAft>
                      </a:pPr>
                      <a:r>
                        <a:rPr lang="ru-RU" sz="1200">
                          <a:solidFill>
                            <a:srgbClr val="000000"/>
                          </a:solidFill>
                          <a:effectLst/>
                          <a:latin typeface="Times New Roman"/>
                          <a:ea typeface="Calibri"/>
                        </a:rPr>
                        <a:t>сна</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Calibri"/>
                        </a:rPr>
                        <a:t>Для всех</a:t>
                      </a:r>
                    </a:p>
                    <a:p>
                      <a:pPr>
                        <a:spcAft>
                          <a:spcPts val="0"/>
                        </a:spcAft>
                      </a:pPr>
                      <a:r>
                        <a:rPr lang="ru-RU" sz="1200">
                          <a:solidFill>
                            <a:srgbClr val="000000"/>
                          </a:solidFill>
                          <a:effectLst/>
                          <a:latin typeface="Times New Roman"/>
                          <a:ea typeface="Calibri"/>
                        </a:rPr>
                        <a:t>возрастных</a:t>
                      </a:r>
                    </a:p>
                    <a:p>
                      <a:pPr>
                        <a:spcAft>
                          <a:spcPts val="0"/>
                        </a:spcAft>
                      </a:pPr>
                      <a:r>
                        <a:rPr lang="ru-RU" sz="1200">
                          <a:solidFill>
                            <a:srgbClr val="000000"/>
                          </a:solidFill>
                          <a:effectLst/>
                          <a:latin typeface="Times New Roman"/>
                          <a:ea typeface="Calibri"/>
                        </a:rPr>
                        <a:t>групп – 7–10</a:t>
                      </a:r>
                    </a:p>
                    <a:p>
                      <a:pPr>
                        <a:spcAft>
                          <a:spcPts val="0"/>
                        </a:spcAft>
                      </a:pPr>
                      <a:r>
                        <a:rPr lang="ru-RU" sz="1200">
                          <a:solidFill>
                            <a:srgbClr val="000000"/>
                          </a:solidFill>
                          <a:effectLst/>
                          <a:latin typeface="Times New Roman"/>
                          <a:ea typeface="Calibri"/>
                        </a:rPr>
                        <a:t> </a:t>
                      </a: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Calibri"/>
                        </a:rPr>
                        <a:t>Воспитатели</a:t>
                      </a:r>
                    </a:p>
                    <a:p>
                      <a:pPr>
                        <a:spcAft>
                          <a:spcPts val="0"/>
                        </a:spcAft>
                      </a:pPr>
                      <a:r>
                        <a:rPr lang="ru-RU" sz="1200" b="1" dirty="0">
                          <a:solidFill>
                            <a:srgbClr val="000000"/>
                          </a:solidFill>
                          <a:effectLst/>
                          <a:latin typeface="Times New Roman"/>
                          <a:ea typeface="Calibri"/>
                        </a:rPr>
                        <a:t> </a:t>
                      </a:r>
                      <a:endParaRPr lang="ru-RU" sz="1200" dirty="0">
                        <a:solidFill>
                          <a:srgbClr val="000000"/>
                        </a:solidFill>
                        <a:effectLst/>
                        <a:latin typeface="Times New Roman"/>
                        <a:ea typeface="Calibri"/>
                      </a:endParaRPr>
                    </a:p>
                  </a:txBody>
                  <a:tcPr marL="45871" marR="45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094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7"/>
            <a:ext cx="9144000" cy="68580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060079984"/>
              </p:ext>
            </p:extLst>
          </p:nvPr>
        </p:nvGraphicFramePr>
        <p:xfrm>
          <a:off x="457200" y="548680"/>
          <a:ext cx="8229599" cy="3153858"/>
        </p:xfrm>
        <a:graphic>
          <a:graphicData uri="http://schemas.openxmlformats.org/drawingml/2006/table">
            <a:tbl>
              <a:tblPr firstRow="1" firstCol="1" bandRow="1"/>
              <a:tblGrid>
                <a:gridCol w="1086690"/>
                <a:gridCol w="3493951"/>
                <a:gridCol w="776677"/>
                <a:gridCol w="719714"/>
                <a:gridCol w="998506"/>
                <a:gridCol w="1154061"/>
              </a:tblGrid>
              <a:tr h="1892315">
                <a:tc>
                  <a:txBody>
                    <a:bodyPr/>
                    <a:lstStyle/>
                    <a:p>
                      <a:pPr>
                        <a:spcAft>
                          <a:spcPts val="0"/>
                        </a:spcAft>
                      </a:pPr>
                      <a:r>
                        <a:rPr lang="ru-RU" sz="1000">
                          <a:solidFill>
                            <a:srgbClr val="000000"/>
                          </a:solidFill>
                          <a:effectLst/>
                          <a:latin typeface="Times New Roman"/>
                          <a:ea typeface="Calibri"/>
                        </a:rPr>
                        <a:t>Закаливающие мероприятия</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Система мероприятий с учетом состояния здоровья, физического</a:t>
                      </a:r>
                    </a:p>
                    <a:p>
                      <a:pPr>
                        <a:spcAft>
                          <a:spcPts val="0"/>
                        </a:spcAft>
                      </a:pPr>
                      <a:r>
                        <a:rPr lang="ru-RU" sz="1000">
                          <a:solidFill>
                            <a:srgbClr val="000000"/>
                          </a:solidFill>
                          <a:effectLst/>
                          <a:latin typeface="Times New Roman"/>
                          <a:ea typeface="Calibri"/>
                        </a:rPr>
                        <a:t>развития, индивидуальных особенностей детей: </a:t>
                      </a:r>
                    </a:p>
                    <a:p>
                      <a:pPr>
                        <a:spcAft>
                          <a:spcPts val="0"/>
                        </a:spcAft>
                      </a:pPr>
                      <a:r>
                        <a:rPr lang="ru-RU" sz="1000">
                          <a:solidFill>
                            <a:srgbClr val="000000"/>
                          </a:solidFill>
                          <a:effectLst/>
                          <a:latin typeface="Times New Roman"/>
                          <a:ea typeface="Calibri"/>
                        </a:rPr>
                        <a:t>- элементы закаливания в повседневной жизни (умывание прохладной водой, широкая аэрация помещений, обтирание, обливание до пояса);</a:t>
                      </a:r>
                    </a:p>
                    <a:p>
                      <a:pPr>
                        <a:spcAft>
                          <a:spcPts val="0"/>
                        </a:spcAft>
                      </a:pPr>
                      <a:r>
                        <a:rPr lang="ru-RU" sz="1000">
                          <a:solidFill>
                            <a:srgbClr val="000000"/>
                          </a:solidFill>
                          <a:effectLst/>
                          <a:latin typeface="Times New Roman"/>
                          <a:ea typeface="Calibri"/>
                        </a:rPr>
                        <a:t> - закаливающие мероприятия в сочетании с физическими упражнениями (правильно организованная прогулка,  солнечные и водные процедуры в сочетании с физическими упражнениями); </a:t>
                      </a:r>
                    </a:p>
                    <a:p>
                      <a:pPr>
                        <a:spcAft>
                          <a:spcPts val="0"/>
                        </a:spcAft>
                      </a:pPr>
                      <a:r>
                        <a:rPr lang="ru-RU" sz="1000">
                          <a:solidFill>
                            <a:srgbClr val="000000"/>
                          </a:solidFill>
                          <a:effectLst/>
                          <a:latin typeface="Times New Roman"/>
                          <a:ea typeface="Calibri"/>
                        </a:rPr>
                        <a:t>- специальные водные, солнечные процедуры назначаются врачом</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С учетом</a:t>
                      </a:r>
                    </a:p>
                    <a:p>
                      <a:pPr>
                        <a:spcAft>
                          <a:spcPts val="0"/>
                        </a:spcAft>
                      </a:pPr>
                      <a:r>
                        <a:rPr lang="ru-RU" sz="1000">
                          <a:solidFill>
                            <a:srgbClr val="000000"/>
                          </a:solidFill>
                          <a:effectLst/>
                          <a:latin typeface="Times New Roman"/>
                          <a:ea typeface="Calibri"/>
                        </a:rPr>
                        <a:t>специфики</a:t>
                      </a:r>
                    </a:p>
                    <a:p>
                      <a:pPr>
                        <a:spcAft>
                          <a:spcPts val="0"/>
                        </a:spcAft>
                      </a:pPr>
                      <a:r>
                        <a:rPr lang="ru-RU" sz="1000">
                          <a:solidFill>
                            <a:srgbClr val="000000"/>
                          </a:solidFill>
                          <a:effectLst/>
                          <a:latin typeface="Times New Roman"/>
                          <a:ea typeface="Calibri"/>
                        </a:rPr>
                        <a:t>закалива</a:t>
                      </a:r>
                    </a:p>
                    <a:p>
                      <a:pPr>
                        <a:spcAft>
                          <a:spcPts val="0"/>
                        </a:spcAft>
                      </a:pPr>
                      <a:r>
                        <a:rPr lang="ru-RU" sz="1000">
                          <a:solidFill>
                            <a:srgbClr val="000000"/>
                          </a:solidFill>
                          <a:effectLst/>
                          <a:latin typeface="Times New Roman"/>
                          <a:ea typeface="Calibri"/>
                        </a:rPr>
                        <a:t>ющего</a:t>
                      </a:r>
                    </a:p>
                    <a:p>
                      <a:pPr>
                        <a:spcAft>
                          <a:spcPts val="0"/>
                        </a:spcAft>
                      </a:pPr>
                      <a:r>
                        <a:rPr lang="ru-RU" sz="1000">
                          <a:solidFill>
                            <a:srgbClr val="000000"/>
                          </a:solidFill>
                          <a:effectLst/>
                          <a:latin typeface="Times New Roman"/>
                          <a:ea typeface="Calibri"/>
                        </a:rPr>
                        <a:t>мероприятия</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По плану и</a:t>
                      </a:r>
                    </a:p>
                    <a:p>
                      <a:pPr>
                        <a:spcAft>
                          <a:spcPts val="0"/>
                        </a:spcAft>
                      </a:pPr>
                      <a:r>
                        <a:rPr lang="ru-RU" sz="1000">
                          <a:solidFill>
                            <a:srgbClr val="000000"/>
                          </a:solidFill>
                          <a:effectLst/>
                          <a:latin typeface="Times New Roman"/>
                          <a:ea typeface="Calibri"/>
                        </a:rPr>
                        <a:t>в</a:t>
                      </a:r>
                    </a:p>
                    <a:p>
                      <a:pPr>
                        <a:spcAft>
                          <a:spcPts val="0"/>
                        </a:spcAft>
                      </a:pPr>
                      <a:r>
                        <a:rPr lang="ru-RU" sz="1000">
                          <a:solidFill>
                            <a:srgbClr val="000000"/>
                          </a:solidFill>
                          <a:effectLst/>
                          <a:latin typeface="Times New Roman"/>
                          <a:ea typeface="Calibri"/>
                        </a:rPr>
                        <a:t>зависимост</a:t>
                      </a:r>
                    </a:p>
                    <a:p>
                      <a:pPr>
                        <a:spcAft>
                          <a:spcPts val="0"/>
                        </a:spcAft>
                      </a:pPr>
                      <a:r>
                        <a:rPr lang="ru-RU" sz="1000">
                          <a:solidFill>
                            <a:srgbClr val="000000"/>
                          </a:solidFill>
                          <a:effectLst/>
                          <a:latin typeface="Times New Roman"/>
                          <a:ea typeface="Calibri"/>
                        </a:rPr>
                        <a:t>и от</a:t>
                      </a:r>
                    </a:p>
                    <a:p>
                      <a:pPr>
                        <a:spcAft>
                          <a:spcPts val="0"/>
                        </a:spcAft>
                      </a:pPr>
                      <a:r>
                        <a:rPr lang="ru-RU" sz="1000">
                          <a:solidFill>
                            <a:srgbClr val="000000"/>
                          </a:solidFill>
                          <a:effectLst/>
                          <a:latin typeface="Times New Roman"/>
                          <a:ea typeface="Calibri"/>
                        </a:rPr>
                        <a:t>характера</a:t>
                      </a:r>
                    </a:p>
                    <a:p>
                      <a:pPr>
                        <a:spcAft>
                          <a:spcPts val="0"/>
                        </a:spcAft>
                      </a:pPr>
                      <a:r>
                        <a:rPr lang="ru-RU" sz="1000">
                          <a:solidFill>
                            <a:srgbClr val="000000"/>
                          </a:solidFill>
                          <a:effectLst/>
                          <a:latin typeface="Times New Roman"/>
                          <a:ea typeface="Calibri"/>
                        </a:rPr>
                        <a:t>закаливаю</a:t>
                      </a:r>
                    </a:p>
                    <a:p>
                      <a:pPr>
                        <a:spcAft>
                          <a:spcPts val="0"/>
                        </a:spcAft>
                      </a:pPr>
                      <a:r>
                        <a:rPr lang="ru-RU" sz="1000">
                          <a:solidFill>
                            <a:srgbClr val="000000"/>
                          </a:solidFill>
                          <a:effectLst/>
                          <a:latin typeface="Times New Roman"/>
                          <a:ea typeface="Calibri"/>
                        </a:rPr>
                        <a:t>щего</a:t>
                      </a:r>
                    </a:p>
                    <a:p>
                      <a:pPr>
                        <a:spcAft>
                          <a:spcPts val="0"/>
                        </a:spcAft>
                      </a:pPr>
                      <a:r>
                        <a:rPr lang="ru-RU" sz="1000">
                          <a:solidFill>
                            <a:srgbClr val="000000"/>
                          </a:solidFill>
                          <a:effectLst/>
                          <a:latin typeface="Times New Roman"/>
                          <a:ea typeface="Calibri"/>
                        </a:rPr>
                        <a:t>мероприят</a:t>
                      </a:r>
                    </a:p>
                    <a:p>
                      <a:pPr>
                        <a:spcAft>
                          <a:spcPts val="0"/>
                        </a:spcAft>
                      </a:pPr>
                      <a:r>
                        <a:rPr lang="ru-RU" sz="1000">
                          <a:solidFill>
                            <a:srgbClr val="000000"/>
                          </a:solidFill>
                          <a:effectLst/>
                          <a:latin typeface="Times New Roman"/>
                          <a:ea typeface="Calibri"/>
                        </a:rPr>
                        <a:t>ия</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По усмотрению</a:t>
                      </a:r>
                    </a:p>
                    <a:p>
                      <a:pPr>
                        <a:spcAft>
                          <a:spcPts val="0"/>
                        </a:spcAft>
                      </a:pPr>
                      <a:r>
                        <a:rPr lang="ru-RU" sz="1000">
                          <a:solidFill>
                            <a:srgbClr val="000000"/>
                          </a:solidFill>
                          <a:effectLst/>
                          <a:latin typeface="Times New Roman"/>
                          <a:ea typeface="Calibri"/>
                        </a:rPr>
                        <a:t>медицинских</a:t>
                      </a:r>
                    </a:p>
                    <a:p>
                      <a:pPr>
                        <a:spcAft>
                          <a:spcPts val="0"/>
                        </a:spcAft>
                      </a:pPr>
                      <a:r>
                        <a:rPr lang="ru-RU" sz="1000">
                          <a:solidFill>
                            <a:srgbClr val="000000"/>
                          </a:solidFill>
                          <a:effectLst/>
                          <a:latin typeface="Times New Roman"/>
                          <a:ea typeface="Calibri"/>
                        </a:rPr>
                        <a:t>работников</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Воспитатели</a:t>
                      </a:r>
                    </a:p>
                    <a:p>
                      <a:pPr>
                        <a:spcAft>
                          <a:spcPts val="0"/>
                        </a:spcAft>
                      </a:pPr>
                      <a:r>
                        <a:rPr lang="ru-RU" sz="1000" b="1">
                          <a:solidFill>
                            <a:srgbClr val="000000"/>
                          </a:solidFill>
                          <a:effectLst/>
                          <a:latin typeface="Times New Roman"/>
                          <a:ea typeface="Calibri"/>
                        </a:rPr>
                        <a:t> </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543">
                <a:tc>
                  <a:txBody>
                    <a:bodyPr/>
                    <a:lstStyle/>
                    <a:p>
                      <a:pPr>
                        <a:spcAft>
                          <a:spcPts val="0"/>
                        </a:spcAft>
                      </a:pPr>
                      <a:r>
                        <a:rPr lang="ru-RU" sz="1000">
                          <a:solidFill>
                            <a:srgbClr val="000000"/>
                          </a:solidFill>
                          <a:effectLst/>
                          <a:latin typeface="Times New Roman"/>
                          <a:ea typeface="Calibri"/>
                        </a:rPr>
                        <a:t>Индивидуальная работа в режиме дня</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Проводится с отдельными детьми или по подгруппам с</a:t>
                      </a:r>
                    </a:p>
                    <a:p>
                      <a:pPr>
                        <a:spcAft>
                          <a:spcPts val="0"/>
                        </a:spcAft>
                      </a:pPr>
                      <a:r>
                        <a:rPr lang="ru-RU" sz="1000">
                          <a:solidFill>
                            <a:srgbClr val="000000"/>
                          </a:solidFill>
                          <a:effectLst/>
                          <a:latin typeface="Times New Roman"/>
                          <a:ea typeface="Calibri"/>
                        </a:rPr>
                        <a:t>целью стимулирования к двигательной активности, самостоятельным играм и упражнениям. Предусматривает</a:t>
                      </a:r>
                    </a:p>
                    <a:p>
                      <a:pPr>
                        <a:spcAft>
                          <a:spcPts val="0"/>
                        </a:spcAft>
                      </a:pPr>
                      <a:r>
                        <a:rPr lang="ru-RU" sz="1000">
                          <a:solidFill>
                            <a:srgbClr val="000000"/>
                          </a:solidFill>
                          <a:effectLst/>
                          <a:latin typeface="Times New Roman"/>
                          <a:ea typeface="Calibri"/>
                        </a:rPr>
                        <a:t>оказание помощи детям, не усвоившим программный</a:t>
                      </a:r>
                    </a:p>
                    <a:p>
                      <a:pPr>
                        <a:spcAft>
                          <a:spcPts val="0"/>
                        </a:spcAft>
                      </a:pPr>
                      <a:r>
                        <a:rPr lang="ru-RU" sz="1000">
                          <a:solidFill>
                            <a:srgbClr val="000000"/>
                          </a:solidFill>
                          <a:effectLst/>
                          <a:latin typeface="Times New Roman"/>
                          <a:ea typeface="Calibri"/>
                        </a:rPr>
                        <a:t>материал на занятиях, имеющим нарушения в развитии. Содействует укреплению здоровья и улучшению физического развития ослабленных детей, исправлению дефектов осанки</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В</a:t>
                      </a:r>
                    </a:p>
                    <a:p>
                      <a:pPr>
                        <a:spcAft>
                          <a:spcPts val="0"/>
                        </a:spcAft>
                      </a:pPr>
                      <a:r>
                        <a:rPr lang="ru-RU" sz="1000">
                          <a:solidFill>
                            <a:srgbClr val="000000"/>
                          </a:solidFill>
                          <a:effectLst/>
                          <a:latin typeface="Times New Roman"/>
                          <a:ea typeface="Calibri"/>
                        </a:rPr>
                        <a:t>спортивном</a:t>
                      </a:r>
                    </a:p>
                    <a:p>
                      <a:pPr>
                        <a:spcAft>
                          <a:spcPts val="0"/>
                        </a:spcAft>
                      </a:pPr>
                      <a:r>
                        <a:rPr lang="ru-RU" sz="1000">
                          <a:solidFill>
                            <a:srgbClr val="000000"/>
                          </a:solidFill>
                          <a:effectLst/>
                          <a:latin typeface="Times New Roman"/>
                          <a:ea typeface="Calibri"/>
                        </a:rPr>
                        <a:t>зале</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Устанавл</a:t>
                      </a:r>
                    </a:p>
                    <a:p>
                      <a:pPr>
                        <a:spcAft>
                          <a:spcPts val="0"/>
                        </a:spcAft>
                      </a:pPr>
                      <a:r>
                        <a:rPr lang="ru-RU" sz="1000">
                          <a:solidFill>
                            <a:srgbClr val="000000"/>
                          </a:solidFill>
                          <a:effectLst/>
                          <a:latin typeface="Times New Roman"/>
                          <a:ea typeface="Calibri"/>
                        </a:rPr>
                        <a:t>ивается</a:t>
                      </a:r>
                    </a:p>
                    <a:p>
                      <a:pPr>
                        <a:spcAft>
                          <a:spcPts val="0"/>
                        </a:spcAft>
                      </a:pPr>
                      <a:r>
                        <a:rPr lang="ru-RU" sz="1000">
                          <a:solidFill>
                            <a:srgbClr val="000000"/>
                          </a:solidFill>
                          <a:effectLst/>
                          <a:latin typeface="Times New Roman"/>
                          <a:ea typeface="Calibri"/>
                        </a:rPr>
                        <a:t>индивиду</a:t>
                      </a:r>
                    </a:p>
                    <a:p>
                      <a:pPr>
                        <a:spcAft>
                          <a:spcPts val="0"/>
                        </a:spcAft>
                      </a:pPr>
                      <a:r>
                        <a:rPr lang="ru-RU" sz="1000">
                          <a:solidFill>
                            <a:srgbClr val="000000"/>
                          </a:solidFill>
                          <a:effectLst/>
                          <a:latin typeface="Times New Roman"/>
                          <a:ea typeface="Calibri"/>
                        </a:rPr>
                        <a:t>ально</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Устанавливается</a:t>
                      </a:r>
                    </a:p>
                    <a:p>
                      <a:pPr>
                        <a:spcAft>
                          <a:spcPts val="0"/>
                        </a:spcAft>
                      </a:pPr>
                      <a:r>
                        <a:rPr lang="ru-RU" sz="1000">
                          <a:solidFill>
                            <a:srgbClr val="000000"/>
                          </a:solidFill>
                          <a:effectLst/>
                          <a:latin typeface="Times New Roman"/>
                          <a:ea typeface="Calibri"/>
                        </a:rPr>
                        <a:t>индивидуально</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effectLst/>
                          <a:latin typeface="Times New Roman"/>
                          <a:ea typeface="Calibri"/>
                        </a:rPr>
                        <a:t>Воспитатели</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993737"/>
            <a:ext cx="2808312" cy="210623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933056"/>
            <a:ext cx="4596617" cy="2177647"/>
          </a:xfrm>
          <a:prstGeom prst="rect">
            <a:avLst/>
          </a:prstGeom>
        </p:spPr>
      </p:pic>
    </p:spTree>
    <p:extLst>
      <p:ext uri="{BB962C8B-B14F-4D97-AF65-F5344CB8AC3E}">
        <p14:creationId xmlns:p14="http://schemas.microsoft.com/office/powerpoint/2010/main" val="278813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Таблица 4"/>
          <p:cNvGraphicFramePr>
            <a:graphicFrameLocks noGrp="1"/>
          </p:cNvGraphicFramePr>
          <p:nvPr/>
        </p:nvGraphicFramePr>
        <p:xfrm>
          <a:off x="457200" y="1711854"/>
          <a:ext cx="8229599" cy="4302654"/>
        </p:xfrm>
        <a:graphic>
          <a:graphicData uri="http://schemas.openxmlformats.org/drawingml/2006/table">
            <a:tbl>
              <a:tblPr firstRow="1" firstCol="1" bandRow="1"/>
              <a:tblGrid>
                <a:gridCol w="1096136"/>
                <a:gridCol w="6041200"/>
                <a:gridCol w="1092263"/>
              </a:tblGrid>
              <a:tr h="478073">
                <a:tc>
                  <a:txBody>
                    <a:bodyPr/>
                    <a:lstStyle/>
                    <a:p>
                      <a:pPr algn="ctr">
                        <a:spcAft>
                          <a:spcPts val="0"/>
                        </a:spcAft>
                      </a:pPr>
                      <a:r>
                        <a:rPr lang="ru-RU" sz="1000" b="1" dirty="0">
                          <a:solidFill>
                            <a:srgbClr val="000000"/>
                          </a:solidFill>
                          <a:effectLst/>
                          <a:latin typeface="Times New Roman"/>
                          <a:ea typeface="Times New Roman"/>
                        </a:rPr>
                        <a:t>Сроки проведения. </a:t>
                      </a:r>
                      <a:endParaRPr lang="ru-RU" sz="1000" dirty="0">
                        <a:solidFill>
                          <a:srgbClr val="000000"/>
                        </a:solidFill>
                        <a:effectLst/>
                        <a:latin typeface="Times New Roman"/>
                        <a:ea typeface="Calibri"/>
                      </a:endParaRPr>
                    </a:p>
                    <a:p>
                      <a:pPr algn="ctr">
                        <a:spcAft>
                          <a:spcPts val="0"/>
                        </a:spcAft>
                      </a:pPr>
                      <a:r>
                        <a:rPr lang="ru-RU" sz="1000" b="1" dirty="0">
                          <a:solidFill>
                            <a:srgbClr val="000000"/>
                          </a:solidFill>
                          <a:effectLst/>
                          <a:latin typeface="Times New Roman"/>
                          <a:ea typeface="Times New Roman"/>
                        </a:rPr>
                        <a:t>Тема дня </a:t>
                      </a:r>
                      <a:endParaRPr lang="ru-RU" sz="1000" dirty="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solidFill>
                            <a:srgbClr val="000000"/>
                          </a:solidFill>
                          <a:effectLst/>
                          <a:latin typeface="Times New Roman"/>
                          <a:ea typeface="Times New Roman"/>
                        </a:rPr>
                        <a:t>Мероприятия</a:t>
                      </a:r>
                      <a:endParaRPr lang="ru-RU" sz="1000" dirty="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a:ea typeface="Times New Roman"/>
                        </a:rPr>
                        <a:t>Ответственные</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58">
                <a:tc gridSpan="3">
                  <a:txBody>
                    <a:bodyPr/>
                    <a:lstStyle/>
                    <a:p>
                      <a:pPr algn="ctr">
                        <a:spcAft>
                          <a:spcPts val="0"/>
                        </a:spcAft>
                      </a:pPr>
                      <a:r>
                        <a:rPr lang="ru-RU" sz="1000" b="1">
                          <a:solidFill>
                            <a:srgbClr val="000000"/>
                          </a:solidFill>
                          <a:effectLst/>
                          <a:latin typeface="Times New Roman"/>
                          <a:ea typeface="Times New Roman"/>
                        </a:rPr>
                        <a:t>ИЮНЬ</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9358">
                <a:tc gridSpan="3">
                  <a:txBody>
                    <a:bodyPr/>
                    <a:lstStyle/>
                    <a:p>
                      <a:pPr algn="ctr">
                        <a:spcAft>
                          <a:spcPts val="0"/>
                        </a:spcAft>
                      </a:pPr>
                      <a:r>
                        <a:rPr lang="en-US" sz="1000" b="1">
                          <a:solidFill>
                            <a:srgbClr val="000000"/>
                          </a:solidFill>
                          <a:effectLst/>
                          <a:latin typeface="Times New Roman"/>
                          <a:ea typeface="Times New Roman"/>
                        </a:rPr>
                        <a:t>I</a:t>
                      </a:r>
                      <a:r>
                        <a:rPr lang="ru-RU" sz="1000" b="1">
                          <a:solidFill>
                            <a:srgbClr val="000000"/>
                          </a:solidFill>
                          <a:effectLst/>
                          <a:latin typeface="Times New Roman"/>
                          <a:ea typeface="Times New Roman"/>
                        </a:rPr>
                        <a:t> неделя «Здравствуй, лето!»</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956145">
                <a:tc>
                  <a:txBody>
                    <a:bodyPr/>
                    <a:lstStyle/>
                    <a:p>
                      <a:pPr>
                        <a:spcAft>
                          <a:spcPts val="0"/>
                        </a:spcAft>
                      </a:pPr>
                      <a:r>
                        <a:rPr lang="ru-RU" sz="1000" b="1">
                          <a:solidFill>
                            <a:srgbClr val="000000"/>
                          </a:solidFill>
                          <a:effectLst/>
                          <a:latin typeface="Times New Roman"/>
                          <a:ea typeface="Times New Roman"/>
                        </a:rPr>
                        <a:t>01.06.22 -</a:t>
                      </a:r>
                      <a:r>
                        <a:rPr lang="ru-RU" sz="1000">
                          <a:solidFill>
                            <a:srgbClr val="000000"/>
                          </a:solidFill>
                          <a:effectLst/>
                          <a:latin typeface="Times New Roman"/>
                          <a:ea typeface="Times New Roman"/>
                        </a:rPr>
                        <a:t> Международный день защиты детей.</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Times New Roman"/>
                        </a:rPr>
                        <a:t> </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solidFill>
                            <a:srgbClr val="000000"/>
                          </a:solidFill>
                          <a:effectLst/>
                          <a:latin typeface="Times New Roman"/>
                          <a:ea typeface="Times New Roman"/>
                        </a:rPr>
                        <a:t>I</a:t>
                      </a:r>
                      <a:r>
                        <a:rPr lang="ru-RU" sz="1000" b="1">
                          <a:solidFill>
                            <a:srgbClr val="000000"/>
                          </a:solidFill>
                          <a:effectLst/>
                          <a:latin typeface="Times New Roman"/>
                          <a:ea typeface="Times New Roman"/>
                        </a:rPr>
                        <a:t> половина дня</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Спортивно-музыкальное развлечение «Первый летний день в году не отдаст детей в беду».</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Беседа «Лето снова с нами»».</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Стендовая информация для родителей «Права детей».</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Times New Roman"/>
                        </a:rPr>
                        <a:t>I</a:t>
                      </a:r>
                      <a:r>
                        <a:rPr lang="en-US" sz="1000" b="1">
                          <a:solidFill>
                            <a:srgbClr val="000000"/>
                          </a:solidFill>
                          <a:effectLst/>
                          <a:latin typeface="Times New Roman"/>
                          <a:ea typeface="Times New Roman"/>
                        </a:rPr>
                        <a:t>I</a:t>
                      </a:r>
                      <a:r>
                        <a:rPr lang="ru-RU" sz="1000" b="1">
                          <a:solidFill>
                            <a:srgbClr val="000000"/>
                          </a:solidFill>
                          <a:effectLst/>
                          <a:latin typeface="Times New Roman"/>
                          <a:ea typeface="Times New Roman"/>
                        </a:rPr>
                        <a:t> половина дня</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Рисунки на асфальте «Счастливое детство моё».</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Times New Roman"/>
                        </a:rPr>
                        <a:t>Муз. руководитель,</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педагоги ДОУ.</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Times New Roman"/>
                        </a:rPr>
                        <a:t> </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145">
                <a:tc>
                  <a:txBody>
                    <a:bodyPr/>
                    <a:lstStyle/>
                    <a:p>
                      <a:pPr>
                        <a:spcAft>
                          <a:spcPts val="0"/>
                        </a:spcAft>
                      </a:pPr>
                      <a:r>
                        <a:rPr lang="ru-RU" sz="1000" b="1">
                          <a:solidFill>
                            <a:srgbClr val="000000"/>
                          </a:solidFill>
                          <a:effectLst/>
                          <a:latin typeface="Times New Roman"/>
                          <a:ea typeface="Times New Roman"/>
                        </a:rPr>
                        <a:t>02.06.2</a:t>
                      </a:r>
                      <a:r>
                        <a:rPr lang="en-US" sz="1000" b="1">
                          <a:solidFill>
                            <a:srgbClr val="000000"/>
                          </a:solidFill>
                          <a:effectLst/>
                          <a:latin typeface="Times New Roman"/>
                          <a:ea typeface="Times New Roman"/>
                        </a:rPr>
                        <a:t>2</a:t>
                      </a:r>
                      <a:r>
                        <a:rPr lang="ru-RU" sz="1000" b="1">
                          <a:solidFill>
                            <a:srgbClr val="000000"/>
                          </a:solidFill>
                          <a:effectLst/>
                          <a:latin typeface="Times New Roman"/>
                          <a:ea typeface="Times New Roman"/>
                        </a:rPr>
                        <a:t> -</a:t>
                      </a:r>
                      <a:r>
                        <a:rPr lang="ru-RU" sz="1000">
                          <a:solidFill>
                            <a:srgbClr val="000000"/>
                          </a:solidFill>
                          <a:effectLst/>
                          <a:latin typeface="Times New Roman"/>
                          <a:ea typeface="Times New Roman"/>
                        </a:rPr>
                        <a:t>«День русских народных сказок».</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solidFill>
                            <a:srgbClr val="000000"/>
                          </a:solidFill>
                          <a:effectLst/>
                          <a:latin typeface="Times New Roman"/>
                          <a:ea typeface="Times New Roman"/>
                        </a:rPr>
                        <a:t>I</a:t>
                      </a:r>
                      <a:r>
                        <a:rPr lang="ru-RU" sz="1000" b="1">
                          <a:solidFill>
                            <a:srgbClr val="000000"/>
                          </a:solidFill>
                          <a:effectLst/>
                          <a:latin typeface="Times New Roman"/>
                          <a:ea typeface="Times New Roman"/>
                        </a:rPr>
                        <a:t> половина дня</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-Чтение русских народных сказок.</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-Рассматривание иллюстраций.</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-Драматизация любимых сказок.</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Times New Roman"/>
                        </a:rPr>
                        <a:t>I</a:t>
                      </a:r>
                      <a:r>
                        <a:rPr lang="en-US" sz="1000" b="1">
                          <a:solidFill>
                            <a:srgbClr val="000000"/>
                          </a:solidFill>
                          <a:effectLst/>
                          <a:latin typeface="Times New Roman"/>
                          <a:ea typeface="Times New Roman"/>
                        </a:rPr>
                        <a:t>I</a:t>
                      </a:r>
                      <a:r>
                        <a:rPr lang="ru-RU" sz="1000" b="1">
                          <a:solidFill>
                            <a:srgbClr val="000000"/>
                          </a:solidFill>
                          <a:effectLst/>
                          <a:latin typeface="Times New Roman"/>
                          <a:ea typeface="Times New Roman"/>
                        </a:rPr>
                        <a:t> половина дня</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Конкурс рисунков «Моя любимая сказка».</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Times New Roman"/>
                        </a:rPr>
                        <a:t>Педагоги </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ДОУ.</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575">
                <a:tc>
                  <a:txBody>
                    <a:bodyPr/>
                    <a:lstStyle/>
                    <a:p>
                      <a:pPr>
                        <a:spcAft>
                          <a:spcPts val="0"/>
                        </a:spcAft>
                      </a:pPr>
                      <a:r>
                        <a:rPr lang="ru-RU" sz="1000" b="1">
                          <a:solidFill>
                            <a:srgbClr val="000000"/>
                          </a:solidFill>
                          <a:effectLst/>
                          <a:latin typeface="Times New Roman"/>
                          <a:ea typeface="Times New Roman"/>
                        </a:rPr>
                        <a:t>03.06.22 -</a:t>
                      </a:r>
                      <a:r>
                        <a:rPr lang="ru-RU" sz="1000">
                          <a:solidFill>
                            <a:srgbClr val="000000"/>
                          </a:solidFill>
                          <a:effectLst/>
                          <a:latin typeface="Times New Roman"/>
                          <a:ea typeface="Times New Roman"/>
                        </a:rPr>
                        <a:t> Всемирный день охраны окружающей среды (День эколога).</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a:solidFill>
                            <a:srgbClr val="000000"/>
                          </a:solidFill>
                          <a:effectLst/>
                          <a:latin typeface="Times New Roman"/>
                          <a:ea typeface="Times New Roman"/>
                        </a:rPr>
                        <a:t>I половина дня</a:t>
                      </a:r>
                      <a:endParaRPr lang="ru-RU" sz="1000">
                        <a:solidFill>
                          <a:srgbClr val="000000"/>
                        </a:solidFill>
                        <a:effectLst/>
                        <a:latin typeface="Times New Roman"/>
                        <a:ea typeface="Calibri"/>
                      </a:endParaRPr>
                    </a:p>
                    <a:p>
                      <a:pPr>
                        <a:lnSpc>
                          <a:spcPts val="1470"/>
                        </a:lnSpc>
                        <a:spcAft>
                          <a:spcPts val="0"/>
                        </a:spcAft>
                      </a:pPr>
                      <a:r>
                        <a:rPr lang="ru-RU" sz="1000">
                          <a:solidFill>
                            <a:srgbClr val="000000"/>
                          </a:solidFill>
                          <a:effectLst/>
                          <a:latin typeface="Times New Roman"/>
                          <a:ea typeface="Times New Roman"/>
                        </a:rPr>
                        <a:t>- Экологическая тропа </a:t>
                      </a:r>
                      <a:r>
                        <a:rPr lang="ru-RU" sz="1000" b="1">
                          <a:solidFill>
                            <a:srgbClr val="000000"/>
                          </a:solidFill>
                          <a:effectLst/>
                          <a:latin typeface="Times New Roman"/>
                          <a:ea typeface="Times New Roman"/>
                        </a:rPr>
                        <a:t>«</a:t>
                      </a:r>
                      <a:r>
                        <a:rPr lang="ru-RU" sz="1000">
                          <a:solidFill>
                            <a:srgbClr val="000000"/>
                          </a:solidFill>
                          <a:effectLst/>
                          <a:latin typeface="Times New Roman"/>
                          <a:ea typeface="Times New Roman"/>
                        </a:rPr>
                        <a:t>Путешествие в мир природы</a:t>
                      </a:r>
                      <a:r>
                        <a:rPr lang="ru-RU" sz="1000" b="1">
                          <a:solidFill>
                            <a:srgbClr val="000000"/>
                          </a:solidFill>
                          <a:effectLst/>
                          <a:latin typeface="Times New Roman"/>
                          <a:ea typeface="Times New Roman"/>
                        </a:rPr>
                        <a:t>»</a:t>
                      </a:r>
                      <a:r>
                        <a:rPr lang="ru-RU" sz="900">
                          <a:solidFill>
                            <a:srgbClr val="000000"/>
                          </a:solidFill>
                          <a:effectLst/>
                          <a:latin typeface="Arial"/>
                          <a:ea typeface="Times New Roman"/>
                        </a:rPr>
                        <a:t>.</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Times New Roman"/>
                        </a:rPr>
                        <a:t>I</a:t>
                      </a:r>
                      <a:r>
                        <a:rPr lang="en-US" sz="1000" b="1">
                          <a:solidFill>
                            <a:srgbClr val="000000"/>
                          </a:solidFill>
                          <a:effectLst/>
                          <a:latin typeface="Times New Roman"/>
                          <a:ea typeface="Times New Roman"/>
                        </a:rPr>
                        <a:t>I</a:t>
                      </a:r>
                      <a:r>
                        <a:rPr lang="ru-RU" sz="1000" b="1">
                          <a:solidFill>
                            <a:srgbClr val="000000"/>
                          </a:solidFill>
                          <a:effectLst/>
                          <a:latin typeface="Times New Roman"/>
                          <a:ea typeface="Times New Roman"/>
                        </a:rPr>
                        <a:t> половина дня</a:t>
                      </a:r>
                      <a:endParaRPr lang="ru-RU" sz="1000">
                        <a:solidFill>
                          <a:srgbClr val="000000"/>
                        </a:solidFill>
                        <a:effectLst/>
                        <a:latin typeface="Times New Roman"/>
                        <a:ea typeface="Calibri"/>
                      </a:endParaRPr>
                    </a:p>
                    <a:p>
                      <a:pPr>
                        <a:spcAft>
                          <a:spcPts val="0"/>
                        </a:spcAft>
                      </a:pPr>
                      <a:r>
                        <a:rPr lang="ru-RU" sz="1000">
                          <a:solidFill>
                            <a:srgbClr val="000000"/>
                          </a:solidFill>
                          <a:effectLst/>
                          <a:latin typeface="Times New Roman"/>
                          <a:ea typeface="Times New Roman"/>
                        </a:rPr>
                        <a:t>- Рисование на тему «Берегите природу!».</a:t>
                      </a:r>
                      <a:endParaRPr lang="ru-RU" sz="100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effectLst/>
                          <a:latin typeface="Times New Roman"/>
                          <a:ea typeface="Times New Roman"/>
                        </a:rPr>
                        <a:t>Педагоги </a:t>
                      </a:r>
                      <a:endParaRPr lang="ru-RU" sz="1000" dirty="0">
                        <a:solidFill>
                          <a:srgbClr val="000000"/>
                        </a:solidFill>
                        <a:effectLst/>
                        <a:latin typeface="Times New Roman"/>
                        <a:ea typeface="Calibri"/>
                      </a:endParaRPr>
                    </a:p>
                    <a:p>
                      <a:pPr>
                        <a:spcAft>
                          <a:spcPts val="0"/>
                        </a:spcAft>
                      </a:pPr>
                      <a:r>
                        <a:rPr lang="ru-RU" sz="1000" dirty="0">
                          <a:solidFill>
                            <a:srgbClr val="000000"/>
                          </a:solidFill>
                          <a:effectLst/>
                          <a:latin typeface="Times New Roman"/>
                          <a:ea typeface="Times New Roman"/>
                        </a:rPr>
                        <a:t>ДОУ.</a:t>
                      </a:r>
                      <a:endParaRPr lang="ru-RU" sz="1000" dirty="0">
                        <a:solidFill>
                          <a:srgbClr val="000000"/>
                        </a:solidFill>
                        <a:effectLst/>
                        <a:latin typeface="Times New Roman"/>
                        <a:ea typeface="Calibri"/>
                      </a:endParaRPr>
                    </a:p>
                  </a:txBody>
                  <a:tcPr marL="59759" marR="59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0" y="260648"/>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Календарно - тематическое планирование </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Перспективный план мероприятий с детьми</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Летне-оздоровительный период 2022</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82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4240187222"/>
              </p:ext>
            </p:extLst>
          </p:nvPr>
        </p:nvGraphicFramePr>
        <p:xfrm>
          <a:off x="107505" y="188641"/>
          <a:ext cx="8640958" cy="6539928"/>
        </p:xfrm>
        <a:graphic>
          <a:graphicData uri="http://schemas.openxmlformats.org/drawingml/2006/table">
            <a:tbl>
              <a:tblPr firstRow="1" firstCol="1" bandRow="1"/>
              <a:tblGrid>
                <a:gridCol w="1150927"/>
                <a:gridCol w="6343171"/>
                <a:gridCol w="1146860"/>
              </a:tblGrid>
              <a:tr h="174044">
                <a:tc gridSpan="3">
                  <a:txBody>
                    <a:bodyPr/>
                    <a:lstStyle/>
                    <a:p>
                      <a:pPr algn="ctr">
                        <a:spcAft>
                          <a:spcPts val="0"/>
                        </a:spcAft>
                      </a:pPr>
                      <a:r>
                        <a:rPr lang="en-US" sz="1200" b="1" dirty="0">
                          <a:solidFill>
                            <a:srgbClr val="000000"/>
                          </a:solidFill>
                          <a:effectLst/>
                          <a:latin typeface="Times New Roman"/>
                          <a:ea typeface="Times New Roman"/>
                        </a:rPr>
                        <a:t>II</a:t>
                      </a:r>
                      <a:r>
                        <a:rPr lang="ru-RU" sz="1200" b="1" dirty="0">
                          <a:solidFill>
                            <a:srgbClr val="000000"/>
                          </a:solidFill>
                          <a:effectLst/>
                          <a:latin typeface="Times New Roman"/>
                          <a:ea typeface="Times New Roman"/>
                        </a:rPr>
                        <a:t> неделя  «Безопасное лето!»</a:t>
                      </a:r>
                      <a:endParaRPr lang="ru-RU" sz="1200" dirty="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044265">
                <a:tc>
                  <a:txBody>
                    <a:bodyPr/>
                    <a:lstStyle/>
                    <a:p>
                      <a:pPr>
                        <a:spcAft>
                          <a:spcPts val="0"/>
                        </a:spcAft>
                      </a:pPr>
                      <a:r>
                        <a:rPr lang="ru-RU" sz="1200" b="1" dirty="0">
                          <a:solidFill>
                            <a:srgbClr val="000000"/>
                          </a:solidFill>
                          <a:effectLst/>
                          <a:latin typeface="Times New Roman"/>
                          <a:ea typeface="Times New Roman"/>
                        </a:rPr>
                        <a:t>06.06.22 -</a:t>
                      </a:r>
                      <a:r>
                        <a:rPr lang="ru-RU" sz="1200" dirty="0">
                          <a:solidFill>
                            <a:srgbClr val="000000"/>
                          </a:solidFill>
                          <a:effectLst/>
                          <a:latin typeface="Times New Roman"/>
                          <a:ea typeface="Times New Roman"/>
                        </a:rPr>
                        <a:t> Пушкинский день России (День русского языка).</a:t>
                      </a:r>
                      <a:endParaRPr lang="ru-RU" sz="1200" dirty="0">
                        <a:solidFill>
                          <a:srgbClr val="000000"/>
                        </a:solidFill>
                        <a:effectLst/>
                        <a:latin typeface="Times New Roman"/>
                        <a:ea typeface="Calibri"/>
                      </a:endParaRPr>
                    </a:p>
                    <a:p>
                      <a:pPr>
                        <a:spcAft>
                          <a:spcPts val="0"/>
                        </a:spcAft>
                      </a:pPr>
                      <a:r>
                        <a:rPr lang="ru-RU" sz="1200" b="1" dirty="0">
                          <a:solidFill>
                            <a:srgbClr val="000000"/>
                          </a:solidFill>
                          <a:effectLst/>
                          <a:latin typeface="Times New Roman"/>
                          <a:ea typeface="Times New Roman"/>
                        </a:rPr>
                        <a:t> </a:t>
                      </a:r>
                      <a:endParaRPr lang="ru-RU" sz="1200" dirty="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effectLst/>
                          <a:latin typeface="Times New Roman"/>
                          <a:ea typeface="Times New Roman"/>
                        </a:rPr>
                        <a:t>I половина дня</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-Беседа  «Знакомьтесь, сказочник!» литературный час по творчеству </a:t>
                      </a:r>
                      <a:r>
                        <a:rPr lang="ru-RU" sz="1200" dirty="0" err="1">
                          <a:solidFill>
                            <a:srgbClr val="000000"/>
                          </a:solidFill>
                          <a:effectLst/>
                          <a:latin typeface="Times New Roman"/>
                          <a:ea typeface="Times New Roman"/>
                        </a:rPr>
                        <a:t>А.С.Пушкина</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Оформление выставки на общем стенде детских рисунков «Любимый сказочный герой».</a:t>
                      </a:r>
                      <a:endParaRPr lang="ru-RU" sz="1200" dirty="0">
                        <a:solidFill>
                          <a:srgbClr val="000000"/>
                        </a:solidFill>
                        <a:effectLst/>
                        <a:latin typeface="Times New Roman"/>
                        <a:ea typeface="Calibri"/>
                      </a:endParaRPr>
                    </a:p>
                    <a:p>
                      <a:pPr>
                        <a:spcAft>
                          <a:spcPts val="0"/>
                        </a:spcAft>
                      </a:pPr>
                      <a:r>
                        <a:rPr lang="ru-RU" sz="1200" b="1" dirty="0">
                          <a:solidFill>
                            <a:srgbClr val="000000"/>
                          </a:solidFill>
                          <a:effectLst/>
                          <a:latin typeface="Times New Roman"/>
                          <a:ea typeface="Times New Roman"/>
                        </a:rPr>
                        <a:t>I</a:t>
                      </a:r>
                      <a:r>
                        <a:rPr lang="en-US" sz="1200" b="1" dirty="0">
                          <a:solidFill>
                            <a:srgbClr val="000000"/>
                          </a:solidFill>
                          <a:effectLst/>
                          <a:latin typeface="Times New Roman"/>
                          <a:ea typeface="Times New Roman"/>
                        </a:rPr>
                        <a:t>I</a:t>
                      </a:r>
                      <a:r>
                        <a:rPr lang="ru-RU" sz="1200" b="1" dirty="0">
                          <a:solidFill>
                            <a:srgbClr val="000000"/>
                          </a:solidFill>
                          <a:effectLst/>
                          <a:latin typeface="Times New Roman"/>
                          <a:ea typeface="Times New Roman"/>
                        </a:rPr>
                        <a:t> половина дня</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Дидактическая игра «Кто смешнее придумает название».</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-Дидактическая игра «Дорисуй героя».</a:t>
                      </a:r>
                      <a:endParaRPr lang="ru-RU" sz="1200" dirty="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Times New Roman"/>
                        </a:rPr>
                        <a:t>Педагоги </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ДОУ.</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265">
                <a:tc>
                  <a:txBody>
                    <a:bodyPr/>
                    <a:lstStyle/>
                    <a:p>
                      <a:pPr>
                        <a:spcAft>
                          <a:spcPts val="0"/>
                        </a:spcAft>
                      </a:pPr>
                      <a:r>
                        <a:rPr lang="ru-RU" sz="1200" b="1">
                          <a:solidFill>
                            <a:srgbClr val="000000"/>
                          </a:solidFill>
                          <a:effectLst/>
                          <a:latin typeface="Times New Roman"/>
                          <a:ea typeface="Times New Roman"/>
                        </a:rPr>
                        <a:t>07.06.2</a:t>
                      </a:r>
                      <a:r>
                        <a:rPr lang="en-US" sz="1200" b="1">
                          <a:solidFill>
                            <a:srgbClr val="000000"/>
                          </a:solidFill>
                          <a:effectLst/>
                          <a:latin typeface="Times New Roman"/>
                          <a:ea typeface="Times New Roman"/>
                        </a:rPr>
                        <a:t>2</a:t>
                      </a:r>
                      <a:r>
                        <a:rPr lang="ru-RU" sz="1200" b="1">
                          <a:solidFill>
                            <a:srgbClr val="000000"/>
                          </a:solidFill>
                          <a:effectLst/>
                          <a:latin typeface="Times New Roman"/>
                          <a:ea typeface="Times New Roman"/>
                        </a:rPr>
                        <a:t> -</a:t>
                      </a:r>
                      <a:r>
                        <a:rPr lang="ru-RU" sz="1200">
                          <a:solidFill>
                            <a:srgbClr val="000000"/>
                          </a:solidFill>
                          <a:effectLst/>
                          <a:latin typeface="Times New Roman"/>
                          <a:ea typeface="Times New Roman"/>
                        </a:rPr>
                        <a:t> Всемирный день океанов.</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solidFill>
                            <a:srgbClr val="000000"/>
                          </a:solidFill>
                          <a:effectLst/>
                          <a:latin typeface="Times New Roman"/>
                          <a:ea typeface="Times New Roman"/>
                        </a:rPr>
                        <a:t>I половина дня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Отгадывание загадок о водном мире.</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Рассматривание иллюстраций «Водный транспорт».</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Знакомство с правилами поведения на воде.</a:t>
                      </a:r>
                      <a:endParaRPr lang="ru-RU" sz="1200">
                        <a:solidFill>
                          <a:srgbClr val="000000"/>
                        </a:solidFill>
                        <a:effectLst/>
                        <a:latin typeface="Times New Roman"/>
                        <a:ea typeface="Calibri"/>
                      </a:endParaRPr>
                    </a:p>
                    <a:p>
                      <a:pPr>
                        <a:spcAft>
                          <a:spcPts val="0"/>
                        </a:spcAft>
                      </a:pPr>
                      <a:r>
                        <a:rPr lang="ru-RU" sz="1200" b="1">
                          <a:solidFill>
                            <a:srgbClr val="000000"/>
                          </a:solidFill>
                          <a:effectLst/>
                          <a:latin typeface="Times New Roman"/>
                          <a:ea typeface="Times New Roman"/>
                        </a:rPr>
                        <a:t>I</a:t>
                      </a:r>
                      <a:r>
                        <a:rPr lang="en-US" sz="1200" b="1">
                          <a:solidFill>
                            <a:srgbClr val="000000"/>
                          </a:solidFill>
                          <a:effectLst/>
                          <a:latin typeface="Times New Roman"/>
                          <a:ea typeface="Times New Roman"/>
                        </a:rPr>
                        <a:t>I</a:t>
                      </a:r>
                      <a:r>
                        <a:rPr lang="ru-RU" sz="1200" b="1">
                          <a:solidFill>
                            <a:srgbClr val="000000"/>
                          </a:solidFill>
                          <a:effectLst/>
                          <a:latin typeface="Times New Roman"/>
                          <a:ea typeface="Times New Roman"/>
                        </a:rPr>
                        <a:t> половина дня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Конкурс рисунков «Морские обитатели».</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Times New Roman"/>
                        </a:rPr>
                        <a:t>Педагоги </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ДОУ</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21">
                <a:tc>
                  <a:txBody>
                    <a:bodyPr/>
                    <a:lstStyle/>
                    <a:p>
                      <a:pPr>
                        <a:spcAft>
                          <a:spcPts val="0"/>
                        </a:spcAft>
                      </a:pPr>
                      <a:r>
                        <a:rPr lang="ru-RU" sz="1200" b="1">
                          <a:solidFill>
                            <a:srgbClr val="000000"/>
                          </a:solidFill>
                          <a:effectLst/>
                          <a:latin typeface="Times New Roman"/>
                          <a:ea typeface="Times New Roman"/>
                        </a:rPr>
                        <a:t>08.06.2</a:t>
                      </a:r>
                      <a:r>
                        <a:rPr lang="en-US" sz="1200" b="1">
                          <a:solidFill>
                            <a:srgbClr val="000000"/>
                          </a:solidFill>
                          <a:effectLst/>
                          <a:latin typeface="Times New Roman"/>
                          <a:ea typeface="Times New Roman"/>
                        </a:rPr>
                        <a:t>2</a:t>
                      </a:r>
                      <a:r>
                        <a:rPr lang="ru-RU" sz="1200" b="1">
                          <a:solidFill>
                            <a:srgbClr val="000000"/>
                          </a:solidFill>
                          <a:effectLst/>
                          <a:latin typeface="Times New Roman"/>
                          <a:ea typeface="Times New Roman"/>
                        </a:rPr>
                        <a:t> -</a:t>
                      </a:r>
                      <a:r>
                        <a:rPr lang="ru-RU" sz="1200">
                          <a:solidFill>
                            <a:srgbClr val="000000"/>
                          </a:solidFill>
                          <a:effectLst/>
                          <a:latin typeface="Times New Roman"/>
                          <a:ea typeface="Times New Roman"/>
                        </a:rPr>
                        <a:t> Международный день друзей.</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solidFill>
                            <a:srgbClr val="000000"/>
                          </a:solidFill>
                          <a:effectLst/>
                          <a:latin typeface="Times New Roman"/>
                          <a:ea typeface="Times New Roman"/>
                        </a:rPr>
                        <a:t>I половина дня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Беседы: «Кто такой друг?», «Для чего нужны друзья».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П/и на прогулке: «Классики», «Скакалки», «Мышеловка», «Ловишки», «Карусели».</a:t>
                      </a:r>
                      <a:endParaRPr lang="ru-RU" sz="1200">
                        <a:solidFill>
                          <a:srgbClr val="000000"/>
                        </a:solidFill>
                        <a:effectLst/>
                        <a:latin typeface="Times New Roman"/>
                        <a:ea typeface="Calibri"/>
                      </a:endParaRPr>
                    </a:p>
                    <a:p>
                      <a:pPr>
                        <a:spcAft>
                          <a:spcPts val="0"/>
                        </a:spcAft>
                      </a:pPr>
                      <a:r>
                        <a:rPr lang="ru-RU" sz="1200" b="1">
                          <a:solidFill>
                            <a:srgbClr val="000000"/>
                          </a:solidFill>
                          <a:effectLst/>
                          <a:latin typeface="Times New Roman"/>
                          <a:ea typeface="Times New Roman"/>
                        </a:rPr>
                        <a:t>I</a:t>
                      </a:r>
                      <a:r>
                        <a:rPr lang="en-US" sz="1200" b="1">
                          <a:solidFill>
                            <a:srgbClr val="000000"/>
                          </a:solidFill>
                          <a:effectLst/>
                          <a:latin typeface="Times New Roman"/>
                          <a:ea typeface="Times New Roman"/>
                        </a:rPr>
                        <a:t>I</a:t>
                      </a:r>
                      <a:r>
                        <a:rPr lang="ru-RU" sz="1200" b="1">
                          <a:solidFill>
                            <a:srgbClr val="000000"/>
                          </a:solidFill>
                          <a:effectLst/>
                          <a:latin typeface="Times New Roman"/>
                          <a:ea typeface="Times New Roman"/>
                        </a:rPr>
                        <a:t> половина дня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-Рисование портрета друга.</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Times New Roman"/>
                        </a:rPr>
                        <a:t>Педагоги </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ДОУ.</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21">
                <a:tc>
                  <a:txBody>
                    <a:bodyPr/>
                    <a:lstStyle/>
                    <a:p>
                      <a:pPr>
                        <a:spcAft>
                          <a:spcPts val="0"/>
                        </a:spcAft>
                      </a:pPr>
                      <a:r>
                        <a:rPr lang="ru-RU" sz="1200" b="1">
                          <a:solidFill>
                            <a:srgbClr val="000000"/>
                          </a:solidFill>
                          <a:effectLst/>
                          <a:latin typeface="Times New Roman"/>
                          <a:ea typeface="Times New Roman"/>
                        </a:rPr>
                        <a:t>09.06.2</a:t>
                      </a:r>
                      <a:r>
                        <a:rPr lang="en-US" sz="1200" b="1">
                          <a:solidFill>
                            <a:srgbClr val="000000"/>
                          </a:solidFill>
                          <a:effectLst/>
                          <a:latin typeface="Times New Roman"/>
                          <a:ea typeface="Times New Roman"/>
                        </a:rPr>
                        <a:t>2</a:t>
                      </a:r>
                      <a:r>
                        <a:rPr lang="ru-RU" sz="1200" b="1">
                          <a:solidFill>
                            <a:srgbClr val="000000"/>
                          </a:solidFill>
                          <a:effectLst/>
                          <a:latin typeface="Times New Roman"/>
                          <a:ea typeface="Times New Roman"/>
                        </a:rPr>
                        <a:t> -</a:t>
                      </a:r>
                      <a:r>
                        <a:rPr lang="ru-RU" sz="1200">
                          <a:solidFill>
                            <a:srgbClr val="000000"/>
                          </a:solidFill>
                          <a:effectLst/>
                          <a:latin typeface="Times New Roman"/>
                          <a:ea typeface="Times New Roman"/>
                        </a:rPr>
                        <a:t> </a:t>
                      </a:r>
                      <a:r>
                        <a:rPr lang="ru-RU" sz="1200" b="1">
                          <a:solidFill>
                            <a:srgbClr val="000000"/>
                          </a:solidFill>
                          <a:effectLst/>
                          <a:latin typeface="Times New Roman"/>
                          <a:ea typeface="Times New Roman"/>
                        </a:rPr>
                        <a:t>«</a:t>
                      </a:r>
                      <a:r>
                        <a:rPr lang="ru-RU" sz="1200">
                          <a:solidFill>
                            <a:srgbClr val="000000"/>
                          </a:solidFill>
                          <a:effectLst/>
                          <a:latin typeface="Times New Roman"/>
                          <a:ea typeface="Times New Roman"/>
                        </a:rPr>
                        <a:t>День ПДД</a:t>
                      </a:r>
                      <a:r>
                        <a:rPr lang="ru-RU" sz="1200" b="1">
                          <a:solidFill>
                            <a:srgbClr val="000000"/>
                          </a:solidFill>
                          <a:effectLst/>
                          <a:latin typeface="Times New Roman"/>
                          <a:ea typeface="Times New Roman"/>
                        </a:rPr>
                        <a:t>».</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solidFill>
                            <a:srgbClr val="000000"/>
                          </a:solidFill>
                          <a:effectLst/>
                          <a:latin typeface="Times New Roman"/>
                          <a:ea typeface="Times New Roman"/>
                        </a:rPr>
                        <a:t>I половина дня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Спортивные упражнения: закрепление ПДД на площадке с дорожной разметкой.</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Сюжетно-ролевая игра «ДПС».</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a:t>
                      </a:r>
                      <a:r>
                        <a:rPr lang="ru-RU" sz="1200" b="1">
                          <a:solidFill>
                            <a:srgbClr val="000000"/>
                          </a:solidFill>
                          <a:effectLst/>
                          <a:latin typeface="Times New Roman"/>
                          <a:ea typeface="Times New Roman"/>
                        </a:rPr>
                        <a:t>I</a:t>
                      </a:r>
                      <a:r>
                        <a:rPr lang="en-US" sz="1200" b="1">
                          <a:solidFill>
                            <a:srgbClr val="000000"/>
                          </a:solidFill>
                          <a:effectLst/>
                          <a:latin typeface="Times New Roman"/>
                          <a:ea typeface="Times New Roman"/>
                        </a:rPr>
                        <a:t>I</a:t>
                      </a:r>
                      <a:r>
                        <a:rPr lang="ru-RU" sz="1200" b="1">
                          <a:solidFill>
                            <a:srgbClr val="000000"/>
                          </a:solidFill>
                          <a:effectLst/>
                          <a:latin typeface="Times New Roman"/>
                          <a:ea typeface="Times New Roman"/>
                        </a:rPr>
                        <a:t> половина дня</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 Творческая мастерская: рисование иллюстраций по прочитанному, чтение стихов и рассказов.</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effectLst/>
                          <a:latin typeface="Times New Roman"/>
                          <a:ea typeface="Times New Roman"/>
                        </a:rPr>
                        <a:t>Педагоги </a:t>
                      </a:r>
                      <a:endParaRPr lang="ru-RU" sz="1200">
                        <a:solidFill>
                          <a:srgbClr val="000000"/>
                        </a:solidFill>
                        <a:effectLst/>
                        <a:latin typeface="Times New Roman"/>
                        <a:ea typeface="Calibri"/>
                      </a:endParaRPr>
                    </a:p>
                    <a:p>
                      <a:pPr>
                        <a:spcAft>
                          <a:spcPts val="0"/>
                        </a:spcAft>
                      </a:pPr>
                      <a:r>
                        <a:rPr lang="ru-RU" sz="1200">
                          <a:solidFill>
                            <a:srgbClr val="000000"/>
                          </a:solidFill>
                          <a:effectLst/>
                          <a:latin typeface="Times New Roman"/>
                          <a:ea typeface="Times New Roman"/>
                        </a:rPr>
                        <a:t>ДОУ.</a:t>
                      </a:r>
                      <a:endParaRPr lang="ru-RU" sz="120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88">
                <a:tc>
                  <a:txBody>
                    <a:bodyPr/>
                    <a:lstStyle/>
                    <a:p>
                      <a:pPr>
                        <a:spcAft>
                          <a:spcPts val="0"/>
                        </a:spcAft>
                      </a:pPr>
                      <a:r>
                        <a:rPr lang="ru-RU" sz="1200" b="1" dirty="0">
                          <a:solidFill>
                            <a:srgbClr val="000000"/>
                          </a:solidFill>
                          <a:effectLst/>
                          <a:latin typeface="Times New Roman"/>
                          <a:ea typeface="Times New Roman"/>
                        </a:rPr>
                        <a:t>10.06.2</a:t>
                      </a:r>
                      <a:r>
                        <a:rPr lang="en-US" sz="1200" b="1" dirty="0">
                          <a:solidFill>
                            <a:srgbClr val="000000"/>
                          </a:solidFill>
                          <a:effectLst/>
                          <a:latin typeface="Times New Roman"/>
                          <a:ea typeface="Times New Roman"/>
                        </a:rPr>
                        <a:t>2</a:t>
                      </a:r>
                      <a:r>
                        <a:rPr lang="ru-RU" sz="1200" b="1" dirty="0">
                          <a:solidFill>
                            <a:srgbClr val="000000"/>
                          </a:solidFill>
                          <a:effectLst/>
                          <a:latin typeface="Times New Roman"/>
                          <a:ea typeface="Times New Roman"/>
                        </a:rPr>
                        <a:t> -</a:t>
                      </a:r>
                      <a:r>
                        <a:rPr lang="ru-RU" sz="1200" dirty="0">
                          <a:solidFill>
                            <a:srgbClr val="000000"/>
                          </a:solidFill>
                          <a:effectLst/>
                          <a:latin typeface="Times New Roman"/>
                          <a:ea typeface="Times New Roman"/>
                        </a:rPr>
                        <a:t> День  медицинского работника</a:t>
                      </a:r>
                      <a:r>
                        <a:rPr lang="ru-RU" sz="1200" i="1" dirty="0">
                          <a:solidFill>
                            <a:srgbClr val="000000"/>
                          </a:solidFill>
                          <a:effectLst/>
                          <a:latin typeface="Times New Roman"/>
                          <a:ea typeface="Times New Roman"/>
                        </a:rPr>
                        <a:t>.</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a:t>
                      </a:r>
                      <a:endParaRPr lang="ru-RU" sz="1200" dirty="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effectLst/>
                          <a:latin typeface="Times New Roman"/>
                          <a:ea typeface="Times New Roman"/>
                        </a:rPr>
                        <a:t>I половина дня</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-Утренняя гимнастика на площадке «Путешествие в </a:t>
                      </a:r>
                      <a:r>
                        <a:rPr lang="ru-RU" sz="1200" dirty="0" err="1">
                          <a:solidFill>
                            <a:srgbClr val="000000"/>
                          </a:solidFill>
                          <a:effectLst/>
                          <a:latin typeface="Times New Roman"/>
                          <a:ea typeface="Times New Roman"/>
                        </a:rPr>
                        <a:t>Спортландию</a:t>
                      </a:r>
                      <a:r>
                        <a:rPr lang="ru-RU" sz="1200" dirty="0">
                          <a:solidFill>
                            <a:srgbClr val="000000"/>
                          </a:solidFill>
                          <a:effectLst/>
                          <a:latin typeface="Times New Roman"/>
                          <a:ea typeface="Times New Roman"/>
                        </a:rPr>
                        <a:t>».</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Беседа с рассматриванием иллюстраций: «Профессия врач».</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Беседы о здоровье: «Если что у вас болит, вам поможет Айболит», «Живые витамины», «Вредная еда».</a:t>
                      </a:r>
                      <a:endParaRPr lang="ru-RU" sz="1200" dirty="0">
                        <a:solidFill>
                          <a:srgbClr val="000000"/>
                        </a:solidFill>
                        <a:effectLst/>
                        <a:latin typeface="Times New Roman"/>
                        <a:ea typeface="Calibri"/>
                      </a:endParaRPr>
                    </a:p>
                    <a:p>
                      <a:pPr>
                        <a:spcAft>
                          <a:spcPts val="0"/>
                        </a:spcAft>
                      </a:pPr>
                      <a:r>
                        <a:rPr lang="ru-RU" sz="1200" b="1" dirty="0">
                          <a:solidFill>
                            <a:srgbClr val="000000"/>
                          </a:solidFill>
                          <a:effectLst/>
                          <a:latin typeface="Times New Roman"/>
                          <a:ea typeface="Times New Roman"/>
                        </a:rPr>
                        <a:t>II половина дня</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Нарисуй  любимого героя из сказки «</a:t>
                      </a:r>
                      <a:r>
                        <a:rPr lang="ru-RU" sz="1200" dirty="0" err="1">
                          <a:solidFill>
                            <a:srgbClr val="000000"/>
                          </a:solidFill>
                          <a:effectLst/>
                          <a:latin typeface="Times New Roman"/>
                          <a:ea typeface="Times New Roman"/>
                        </a:rPr>
                        <a:t>Мойдодыр</a:t>
                      </a:r>
                      <a:r>
                        <a:rPr lang="ru-RU" sz="1200" dirty="0">
                          <a:solidFill>
                            <a:srgbClr val="000000"/>
                          </a:solidFill>
                          <a:effectLst/>
                          <a:latin typeface="Times New Roman"/>
                          <a:ea typeface="Times New Roman"/>
                        </a:rPr>
                        <a:t>» К. И. Чуковского.</a:t>
                      </a:r>
                      <a:endParaRPr lang="ru-RU" sz="1200" dirty="0">
                        <a:solidFill>
                          <a:srgbClr val="000000"/>
                        </a:solidFill>
                        <a:effectLst/>
                        <a:latin typeface="Times New Roman"/>
                        <a:ea typeface="Calibri"/>
                      </a:endParaRPr>
                    </a:p>
                    <a:p>
                      <a:pPr>
                        <a:spcAft>
                          <a:spcPts val="0"/>
                        </a:spcAft>
                      </a:pPr>
                      <a:r>
                        <a:rPr lang="ru-RU" sz="1200" b="1" dirty="0">
                          <a:solidFill>
                            <a:srgbClr val="000000"/>
                          </a:solidFill>
                          <a:effectLst/>
                          <a:latin typeface="Times New Roman"/>
                          <a:ea typeface="Times New Roman"/>
                        </a:rPr>
                        <a:t> I половина дня</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Рассматривание иллюстраций, альбомов «Столица - Москва».</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Беседы: «Кузбасс – родина моя», «Наш флаг и наш герб».</a:t>
                      </a:r>
                      <a:endParaRPr lang="ru-RU" sz="1200" dirty="0">
                        <a:solidFill>
                          <a:srgbClr val="000000"/>
                        </a:solidFill>
                        <a:effectLst/>
                        <a:latin typeface="Times New Roman"/>
                        <a:ea typeface="Calibri"/>
                      </a:endParaRPr>
                    </a:p>
                    <a:p>
                      <a:pPr>
                        <a:spcAft>
                          <a:spcPts val="0"/>
                        </a:spcAft>
                      </a:pPr>
                      <a:r>
                        <a:rPr lang="ru-RU" sz="1200" b="1" dirty="0">
                          <a:solidFill>
                            <a:srgbClr val="000000"/>
                          </a:solidFill>
                          <a:effectLst/>
                          <a:latin typeface="Times New Roman"/>
                          <a:ea typeface="Times New Roman"/>
                        </a:rPr>
                        <a:t>II половина дня</a:t>
                      </a:r>
                      <a:endParaRPr lang="ru-RU" sz="1200" dirty="0">
                        <a:solidFill>
                          <a:srgbClr val="000000"/>
                        </a:solidFill>
                        <a:effectLst/>
                        <a:latin typeface="Times New Roman"/>
                        <a:ea typeface="Calibri"/>
                      </a:endParaRPr>
                    </a:p>
                    <a:p>
                      <a:pPr>
                        <a:spcAft>
                          <a:spcPts val="0"/>
                        </a:spcAft>
                      </a:pPr>
                      <a:r>
                        <a:rPr lang="ru-RU" sz="1200" dirty="0">
                          <a:solidFill>
                            <a:srgbClr val="000000"/>
                          </a:solidFill>
                          <a:effectLst/>
                          <a:latin typeface="Times New Roman"/>
                          <a:ea typeface="Times New Roman"/>
                        </a:rPr>
                        <a:t>- Выставка рисунков   «Мой любимый город</a:t>
                      </a:r>
                      <a:r>
                        <a:rPr lang="ru-RU" sz="1200" dirty="0" smtClean="0">
                          <a:solidFill>
                            <a:srgbClr val="000000"/>
                          </a:solidFill>
                          <a:effectLst/>
                          <a:latin typeface="Times New Roman"/>
                          <a:ea typeface="Times New Roman"/>
                        </a:rPr>
                        <a:t>».</a:t>
                      </a:r>
                      <a:endParaRPr lang="ru-RU" sz="1200" dirty="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effectLst/>
                          <a:latin typeface="Times New Roman"/>
                          <a:ea typeface="Times New Roman"/>
                        </a:rPr>
                        <a:t>Педагоги ДОУ.</a:t>
                      </a:r>
                      <a:endParaRPr lang="ru-RU" sz="1200" dirty="0">
                        <a:solidFill>
                          <a:srgbClr val="000000"/>
                        </a:solidFill>
                        <a:effectLst/>
                        <a:latin typeface="Times New Roman"/>
                        <a:ea typeface="Calibri"/>
                      </a:endParaRPr>
                    </a:p>
                  </a:txBody>
                  <a:tcPr marL="44433" marR="4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065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399360083"/>
              </p:ext>
            </p:extLst>
          </p:nvPr>
        </p:nvGraphicFramePr>
        <p:xfrm>
          <a:off x="395536" y="332656"/>
          <a:ext cx="8352927" cy="6337843"/>
        </p:xfrm>
        <a:graphic>
          <a:graphicData uri="http://schemas.openxmlformats.org/drawingml/2006/table">
            <a:tbl>
              <a:tblPr firstRow="1" firstCol="1" bandRow="1"/>
              <a:tblGrid>
                <a:gridCol w="1699408"/>
                <a:gridCol w="4960114"/>
                <a:gridCol w="1693405"/>
              </a:tblGrid>
              <a:tr h="151349">
                <a:tc gridSpan="3">
                  <a:txBody>
                    <a:bodyPr/>
                    <a:lstStyle/>
                    <a:p>
                      <a:pPr algn="ctr">
                        <a:lnSpc>
                          <a:spcPct val="115000"/>
                        </a:lnSpc>
                        <a:spcAft>
                          <a:spcPts val="0"/>
                        </a:spcAft>
                      </a:pPr>
                      <a:r>
                        <a:rPr lang="en-US" sz="1000" b="1" dirty="0">
                          <a:effectLst/>
                          <a:latin typeface="Times New Roman"/>
                          <a:ea typeface="Times New Roman"/>
                          <a:cs typeface="Times New Roman"/>
                        </a:rPr>
                        <a:t>III</a:t>
                      </a:r>
                      <a:r>
                        <a:rPr lang="ru-RU" sz="1000" b="1" dirty="0">
                          <a:effectLst/>
                          <a:latin typeface="Times New Roman"/>
                          <a:ea typeface="Times New Roman"/>
                          <a:cs typeface="Times New Roman"/>
                        </a:rPr>
                        <a:t> неделя «Лето в моем крае»</a:t>
                      </a:r>
                      <a:endParaRPr lang="ru-RU" sz="1000" dirty="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198178">
                <a:tc>
                  <a:txBody>
                    <a:bodyPr/>
                    <a:lstStyle/>
                    <a:p>
                      <a:pPr>
                        <a:lnSpc>
                          <a:spcPct val="115000"/>
                        </a:lnSpc>
                        <a:spcAft>
                          <a:spcPts val="0"/>
                        </a:spcAft>
                      </a:pPr>
                      <a:r>
                        <a:rPr lang="ru-RU" sz="1000" b="1">
                          <a:effectLst/>
                          <a:latin typeface="Times New Roman"/>
                          <a:ea typeface="Times New Roman"/>
                          <a:cs typeface="Times New Roman"/>
                        </a:rPr>
                        <a:t>14.06.2</a:t>
                      </a:r>
                      <a:r>
                        <a:rPr lang="en-US" sz="1000" b="1">
                          <a:effectLst/>
                          <a:latin typeface="Times New Roman"/>
                          <a:ea typeface="Times New Roman"/>
                          <a:cs typeface="Times New Roman"/>
                        </a:rPr>
                        <a:t>2</a:t>
                      </a:r>
                      <a:r>
                        <a:rPr lang="ru-RU" sz="1000" b="1">
                          <a:effectLst/>
                          <a:latin typeface="Times New Roman"/>
                          <a:ea typeface="Times New Roman"/>
                          <a:cs typeface="Times New Roman"/>
                        </a:rPr>
                        <a:t> -</a:t>
                      </a:r>
                      <a:r>
                        <a:rPr lang="ru-RU" sz="1000">
                          <a:effectLst/>
                          <a:latin typeface="Times New Roman"/>
                          <a:ea typeface="Times New Roman"/>
                          <a:cs typeface="Times New Roman"/>
                        </a:rPr>
                        <a:t> День России.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a:t>
                      </a:r>
                      <a:r>
                        <a:rPr lang="ru-RU" sz="1000" b="1">
                          <a:effectLst/>
                          <a:latin typeface="Times New Roman"/>
                          <a:ea typeface="Times New Roman"/>
                          <a:cs typeface="Times New Roman"/>
                        </a:rPr>
                        <a:t>за 12.06.202</a:t>
                      </a:r>
                      <a:r>
                        <a:rPr lang="en-US" sz="1000" b="1">
                          <a:effectLst/>
                          <a:latin typeface="Times New Roman"/>
                          <a:ea typeface="Times New Roman"/>
                          <a:cs typeface="Times New Roman"/>
                        </a:rPr>
                        <a:t>2</a:t>
                      </a:r>
                      <a:r>
                        <a:rPr lang="ru-RU" sz="1000" b="1">
                          <a:effectLst/>
                          <a:latin typeface="Times New Roman"/>
                          <a:ea typeface="Times New Roman"/>
                          <a:cs typeface="Times New Roman"/>
                        </a:rPr>
                        <a:t>)</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Спортивное развлечение «Мы живем в России».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-Рассматривание иллюстраций, альбомов «Столица - Москва».</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Беседы: «Кузбасс – родина моя», «Наш флаг и наш герб».</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Georgia"/>
                          <a:ea typeface="Times New Roman"/>
                          <a:cs typeface="Times New Roman"/>
                        </a:rPr>
                        <a:t>- Выставка рисунков «Россия – Родина моя».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ДОУ.</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186">
                <a:tc>
                  <a:txBody>
                    <a:bodyPr/>
                    <a:lstStyle/>
                    <a:p>
                      <a:pPr>
                        <a:lnSpc>
                          <a:spcPct val="115000"/>
                        </a:lnSpc>
                        <a:spcAft>
                          <a:spcPts val="0"/>
                        </a:spcAft>
                      </a:pPr>
                      <a:r>
                        <a:rPr lang="ru-RU" sz="1000" b="1">
                          <a:effectLst/>
                          <a:latin typeface="Times New Roman"/>
                          <a:ea typeface="Times New Roman"/>
                          <a:cs typeface="Times New Roman"/>
                        </a:rPr>
                        <a:t>15.06.2</a:t>
                      </a:r>
                      <a:r>
                        <a:rPr lang="en-US" sz="1000" b="1">
                          <a:effectLst/>
                          <a:latin typeface="Times New Roman"/>
                          <a:ea typeface="Times New Roman"/>
                          <a:cs typeface="Times New Roman"/>
                        </a:rPr>
                        <a:t>2</a:t>
                      </a:r>
                      <a:r>
                        <a:rPr lang="ru-RU" sz="1000" b="1">
                          <a:effectLst/>
                          <a:latin typeface="Times New Roman"/>
                          <a:ea typeface="Times New Roman"/>
                          <a:cs typeface="Times New Roman"/>
                        </a:rPr>
                        <a:t> – </a:t>
                      </a:r>
                      <a:r>
                        <a:rPr lang="ru-RU" sz="1000">
                          <a:solidFill>
                            <a:srgbClr val="000000"/>
                          </a:solidFill>
                          <a:effectLst/>
                          <a:latin typeface="Times New Roman"/>
                          <a:ea typeface="Times New Roman"/>
                          <a:cs typeface="Times New Roman"/>
                        </a:rPr>
                        <a:t>День растений</a:t>
                      </a:r>
                      <a:r>
                        <a:rPr lang="ru-RU" sz="1000" b="1">
                          <a:solidFill>
                            <a:srgbClr val="000000"/>
                          </a:solidFill>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Лекарственные растения</a:t>
                      </a: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a:ea typeface="Times New Roman"/>
                          <a:cs typeface="Times New Roman"/>
                        </a:rPr>
                        <a:t>I половина дня</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Times New Roman"/>
                          <a:cs typeface="Times New Roman"/>
                        </a:rPr>
                        <a:t>- </a:t>
                      </a:r>
                      <a:r>
                        <a:rPr lang="ru-RU" sz="1000" dirty="0">
                          <a:solidFill>
                            <a:srgbClr val="000000"/>
                          </a:solidFill>
                          <a:effectLst/>
                          <a:latin typeface="Times New Roman"/>
                          <a:ea typeface="Times New Roman"/>
                          <a:cs typeface="Times New Roman"/>
                        </a:rPr>
                        <a:t> Беседа с рассматриванием картинок</a:t>
                      </a:r>
                      <a:endParaRPr lang="ru-RU" sz="1000" dirty="0">
                        <a:effectLst/>
                        <a:latin typeface="Calibri"/>
                        <a:ea typeface="Calibri"/>
                        <a:cs typeface="Times New Roman"/>
                      </a:endParaRPr>
                    </a:p>
                    <a:p>
                      <a:pPr>
                        <a:lnSpc>
                          <a:spcPct val="115000"/>
                        </a:lnSpc>
                        <a:spcAft>
                          <a:spcPts val="0"/>
                        </a:spcAft>
                      </a:pPr>
                      <a:r>
                        <a:rPr lang="ru-RU" sz="1000" dirty="0">
                          <a:solidFill>
                            <a:srgbClr val="000000"/>
                          </a:solidFill>
                          <a:effectLst/>
                          <a:latin typeface="Times New Roman"/>
                          <a:ea typeface="Times New Roman"/>
                          <a:cs typeface="Times New Roman"/>
                        </a:rPr>
                        <a:t>-Беседа по правилам личной безопасности с рассматриванием иллюстраций «Осторожно, растения!» «Ядовитые растения, грибы», «Лекарственные растения». </a:t>
                      </a:r>
                      <a:endParaRPr lang="ru-RU" sz="1000" dirty="0">
                        <a:effectLst/>
                        <a:latin typeface="Calibri"/>
                        <a:ea typeface="Calibri"/>
                        <a:cs typeface="Times New Roman"/>
                      </a:endParaRPr>
                    </a:p>
                    <a:p>
                      <a:pPr>
                        <a:lnSpc>
                          <a:spcPct val="115000"/>
                        </a:lnSpc>
                        <a:spcAft>
                          <a:spcPts val="0"/>
                        </a:spcAft>
                      </a:pPr>
                      <a:r>
                        <a:rPr lang="ru-RU" sz="1000" dirty="0">
                          <a:solidFill>
                            <a:srgbClr val="000000"/>
                          </a:solidFill>
                          <a:effectLst/>
                          <a:latin typeface="Times New Roman"/>
                          <a:ea typeface="Times New Roman"/>
                          <a:cs typeface="Times New Roman"/>
                        </a:rPr>
                        <a:t>- Путешествие по экологической тропе ДОУ:</a:t>
                      </a:r>
                      <a:endParaRPr lang="ru-RU" sz="1000" dirty="0">
                        <a:effectLst/>
                        <a:latin typeface="Calibri"/>
                        <a:ea typeface="Calibri"/>
                        <a:cs typeface="Times New Roman"/>
                      </a:endParaRPr>
                    </a:p>
                    <a:p>
                      <a:pPr>
                        <a:lnSpc>
                          <a:spcPct val="115000"/>
                        </a:lnSpc>
                        <a:spcAft>
                          <a:spcPts val="0"/>
                        </a:spcAft>
                      </a:pPr>
                      <a:r>
                        <a:rPr lang="ru-RU" sz="1000" dirty="0">
                          <a:solidFill>
                            <a:srgbClr val="000000"/>
                          </a:solidFill>
                          <a:effectLst/>
                          <a:latin typeface="Times New Roman"/>
                          <a:ea typeface="Times New Roman"/>
                          <a:cs typeface="Times New Roman"/>
                        </a:rPr>
                        <a:t>- Беседа «Зелёная аптека».</a:t>
                      </a:r>
                      <a:endParaRPr lang="ru-RU" sz="1000" dirty="0">
                        <a:effectLst/>
                        <a:latin typeface="Calibri"/>
                        <a:ea typeface="Calibri"/>
                        <a:cs typeface="Times New Roman"/>
                      </a:endParaRPr>
                    </a:p>
                    <a:p>
                      <a:pPr>
                        <a:lnSpc>
                          <a:spcPct val="115000"/>
                        </a:lnSpc>
                        <a:spcAft>
                          <a:spcPts val="0"/>
                        </a:spcAft>
                      </a:pPr>
                      <a:r>
                        <a:rPr lang="ru-RU" sz="1000" b="1" dirty="0">
                          <a:effectLst/>
                          <a:latin typeface="Times New Roman"/>
                          <a:ea typeface="Times New Roman"/>
                          <a:cs typeface="Times New Roman"/>
                        </a:rPr>
                        <a:t>II половина дня</a:t>
                      </a:r>
                      <a:endParaRPr lang="ru-RU" sz="1000" dirty="0">
                        <a:effectLst/>
                        <a:latin typeface="Calibri"/>
                        <a:ea typeface="Calibri"/>
                        <a:cs typeface="Times New Roman"/>
                      </a:endParaRPr>
                    </a:p>
                    <a:p>
                      <a:pPr>
                        <a:lnSpc>
                          <a:spcPct val="115000"/>
                        </a:lnSpc>
                        <a:spcAft>
                          <a:spcPts val="0"/>
                        </a:spcAft>
                      </a:pPr>
                      <a:r>
                        <a:rPr lang="ru-RU" sz="1000" dirty="0">
                          <a:solidFill>
                            <a:srgbClr val="000000"/>
                          </a:solidFill>
                          <a:effectLst/>
                          <a:latin typeface="Times New Roman"/>
                          <a:ea typeface="Times New Roman"/>
                          <a:cs typeface="Times New Roman"/>
                        </a:rPr>
                        <a:t>-Подвижные, сюжетно-ролевые, дидактические игры.</a:t>
                      </a:r>
                      <a:endParaRPr lang="ru-RU" sz="1000" dirty="0">
                        <a:effectLst/>
                        <a:latin typeface="Calibri"/>
                        <a:ea typeface="Calibri"/>
                        <a:cs typeface="Times New Roman"/>
                      </a:endParaRPr>
                    </a:p>
                    <a:p>
                      <a:pPr>
                        <a:lnSpc>
                          <a:spcPct val="115000"/>
                        </a:lnSpc>
                        <a:spcAft>
                          <a:spcPts val="0"/>
                        </a:spcAft>
                      </a:pPr>
                      <a:r>
                        <a:rPr lang="ru-RU" sz="1000" dirty="0">
                          <a:solidFill>
                            <a:srgbClr val="000000"/>
                          </a:solidFill>
                          <a:effectLst/>
                          <a:latin typeface="Times New Roman"/>
                          <a:ea typeface="Times New Roman"/>
                          <a:cs typeface="Times New Roman"/>
                        </a:rPr>
                        <a:t>-Проблемные ситуации, логические задания.</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Times New Roman"/>
                          <a:cs typeface="Times New Roman"/>
                        </a:rPr>
                        <a:t>- </a:t>
                      </a:r>
                      <a:r>
                        <a:rPr lang="ru-RU" sz="1000" dirty="0">
                          <a:solidFill>
                            <a:srgbClr val="000000"/>
                          </a:solidFill>
                          <a:effectLst/>
                          <a:latin typeface="Times New Roman"/>
                          <a:ea typeface="Times New Roman"/>
                          <a:cs typeface="Times New Roman"/>
                        </a:rPr>
                        <a:t> Изготовление знаков «Опасно».</a:t>
                      </a:r>
                      <a:endParaRPr lang="ru-RU" sz="1000" dirty="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ДОУ.</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092">
                <a:tc>
                  <a:txBody>
                    <a:bodyPr/>
                    <a:lstStyle/>
                    <a:p>
                      <a:pPr>
                        <a:lnSpc>
                          <a:spcPct val="115000"/>
                        </a:lnSpc>
                        <a:spcAft>
                          <a:spcPts val="0"/>
                        </a:spcAft>
                      </a:pPr>
                      <a:r>
                        <a:rPr lang="ru-RU" sz="1000" b="1">
                          <a:effectLst/>
                          <a:latin typeface="Times New Roman"/>
                          <a:ea typeface="Times New Roman"/>
                          <a:cs typeface="Times New Roman"/>
                        </a:rPr>
                        <a:t>16.06.2</a:t>
                      </a:r>
                      <a:r>
                        <a:rPr lang="en-US" sz="1000" b="1">
                          <a:effectLst/>
                          <a:latin typeface="Times New Roman"/>
                          <a:ea typeface="Times New Roman"/>
                          <a:cs typeface="Times New Roman"/>
                        </a:rPr>
                        <a:t>2</a:t>
                      </a:r>
                      <a:r>
                        <a:rPr lang="ru-RU" sz="1000" b="1">
                          <a:effectLst/>
                          <a:latin typeface="Times New Roman"/>
                          <a:ea typeface="Times New Roman"/>
                          <a:cs typeface="Times New Roman"/>
                        </a:rPr>
                        <a:t> –</a:t>
                      </a:r>
                      <a:r>
                        <a:rPr lang="ru-RU" sz="1000">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День насекомых.</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Путешествие по экологической тропе ДОУ:</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Игра - беседа «По муравьиной тропе».</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-Лепка, рисование, аппликация по теме дня.</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-Изготовление альбома «Природа моего края».</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ДОУ.</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883">
                <a:tc>
                  <a:txBody>
                    <a:bodyPr/>
                    <a:lstStyle/>
                    <a:p>
                      <a:pPr>
                        <a:lnSpc>
                          <a:spcPct val="115000"/>
                        </a:lnSpc>
                        <a:spcAft>
                          <a:spcPts val="0"/>
                        </a:spcAft>
                      </a:pPr>
                      <a:r>
                        <a:rPr lang="ru-RU" sz="1000" b="1">
                          <a:effectLst/>
                          <a:latin typeface="Times New Roman"/>
                          <a:ea typeface="Times New Roman"/>
                          <a:cs typeface="Times New Roman"/>
                        </a:rPr>
                        <a:t>17.06.2</a:t>
                      </a:r>
                      <a:r>
                        <a:rPr lang="en-US" sz="1000" b="1">
                          <a:effectLst/>
                          <a:latin typeface="Times New Roman"/>
                          <a:ea typeface="Times New Roman"/>
                          <a:cs typeface="Times New Roman"/>
                        </a:rPr>
                        <a:t>2</a:t>
                      </a:r>
                      <a:r>
                        <a:rPr lang="ru-RU" sz="1000" b="1">
                          <a:effectLst/>
                          <a:latin typeface="Times New Roman"/>
                          <a:ea typeface="Times New Roman"/>
                          <a:cs typeface="Times New Roman"/>
                        </a:rPr>
                        <a:t> – </a:t>
                      </a:r>
                      <a:r>
                        <a:rPr lang="ru-RU" sz="1000">
                          <a:solidFill>
                            <a:srgbClr val="000000"/>
                          </a:solidFill>
                          <a:effectLst/>
                          <a:latin typeface="Times New Roman"/>
                          <a:ea typeface="Times New Roman"/>
                          <a:cs typeface="Times New Roman"/>
                        </a:rPr>
                        <a:t>День птиц</a:t>
                      </a:r>
                      <a:r>
                        <a:rPr lang="ru-RU" sz="1000" b="1">
                          <a:solidFill>
                            <a:srgbClr val="000000"/>
                          </a:solidFill>
                          <a:effectLst/>
                          <a:latin typeface="Times New Roman"/>
                          <a:ea typeface="Times New Roman"/>
                          <a:cs typeface="Times New Roman"/>
                        </a:rPr>
                        <a:t>.</a:t>
                      </a:r>
                      <a:r>
                        <a:rPr lang="ru-RU" sz="1000">
                          <a:solidFill>
                            <a:srgbClr val="000000"/>
                          </a:solidFill>
                          <a:effectLst/>
                          <a:latin typeface="Times New Roman"/>
                          <a:ea typeface="Times New Roman"/>
                          <a:cs typeface="Times New Roman"/>
                        </a:rPr>
                        <a:t> День животных</a:t>
                      </a:r>
                      <a:r>
                        <a:rPr lang="ru-RU" sz="1000" b="1">
                          <a:solidFill>
                            <a:srgbClr val="000000"/>
                          </a:solidFill>
                          <a:effectLst/>
                          <a:latin typeface="Times New Roman"/>
                          <a:ea typeface="Times New Roman"/>
                          <a:cs typeface="Times New Roman"/>
                        </a:rPr>
                        <a:t>.</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Times New Roman"/>
                          <a:ea typeface="Times New Roman"/>
                          <a:cs typeface="Times New Roman"/>
                        </a:rPr>
                        <a:t>I </a:t>
                      </a:r>
                      <a:r>
                        <a:rPr lang="ru-RU" sz="1000" b="1">
                          <a:effectLst/>
                          <a:latin typeface="Times New Roman"/>
                          <a:ea typeface="Times New Roman"/>
                          <a:cs typeface="Times New Roman"/>
                        </a:rPr>
                        <a:t>половина дня</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-Загадки про объекты живого мира.</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-Рассматривание альбомов, фотографий, открыток, слайдов с изображением птиц.</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-Беседы о птицах родного края.</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-Загадки про объекты живого мира.</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-Рассматривание альбомов, фотографий, открыток, слайдов с видами родной природы.</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-Рассматривание альбомов, фотографий, открыток, слайдов с изображением животных.</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-Беседы о животных родного края</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Рисование по замыслу.</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-Лепка, рисование, аппликация по теме дня</a:t>
                      </a:r>
                      <a:r>
                        <a:rPr lang="ru-RU" sz="1000">
                          <a:solidFill>
                            <a:srgbClr val="000000"/>
                          </a:solidFill>
                          <a:effectLst/>
                          <a:latin typeface="Arial"/>
                          <a:ea typeface="Times New Roman"/>
                          <a:cs typeface="Times New Roman"/>
                        </a:rPr>
                        <a:t>.</a:t>
                      </a:r>
                      <a:endParaRPr lang="ru-RU" sz="100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a:ea typeface="Times New Roman"/>
                          <a:cs typeface="Times New Roman"/>
                        </a:rPr>
                        <a:t>Педагоги </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Times New Roman"/>
                          <a:cs typeface="Times New Roman"/>
                        </a:rPr>
                        <a:t>ДОУ.</a:t>
                      </a:r>
                      <a:endParaRPr lang="ru-RU" sz="1000" dirty="0">
                        <a:effectLst/>
                        <a:latin typeface="Calibri"/>
                        <a:ea typeface="Calibri"/>
                        <a:cs typeface="Times New Roman"/>
                      </a:endParaRPr>
                    </a:p>
                    <a:p>
                      <a:pPr algn="ctr">
                        <a:lnSpc>
                          <a:spcPct val="115000"/>
                        </a:lnSpc>
                        <a:spcAft>
                          <a:spcPts val="0"/>
                        </a:spcAft>
                      </a:pPr>
                      <a:r>
                        <a:rPr lang="ru-RU" sz="1000" dirty="0">
                          <a:effectLst/>
                          <a:latin typeface="Times New Roman"/>
                          <a:ea typeface="Times New Roman"/>
                          <a:cs typeface="Times New Roman"/>
                        </a:rPr>
                        <a:t> </a:t>
                      </a:r>
                      <a:endParaRPr lang="ru-RU" sz="1000" dirty="0">
                        <a:effectLst/>
                        <a:latin typeface="Calibri"/>
                        <a:ea typeface="Calibri"/>
                        <a:cs typeface="Times New Roman"/>
                      </a:endParaRPr>
                    </a:p>
                  </a:txBody>
                  <a:tcPr marL="25050" marR="25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599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809107302"/>
              </p:ext>
            </p:extLst>
          </p:nvPr>
        </p:nvGraphicFramePr>
        <p:xfrm>
          <a:off x="395536" y="105834"/>
          <a:ext cx="8496944" cy="6538598"/>
        </p:xfrm>
        <a:graphic>
          <a:graphicData uri="http://schemas.openxmlformats.org/drawingml/2006/table">
            <a:tbl>
              <a:tblPr firstRow="1" firstCol="1" bandRow="1"/>
              <a:tblGrid>
                <a:gridCol w="1728710"/>
                <a:gridCol w="5045631"/>
                <a:gridCol w="1722603"/>
              </a:tblGrid>
              <a:tr h="65243">
                <a:tc gridSpan="3">
                  <a:txBody>
                    <a:bodyPr/>
                    <a:lstStyle/>
                    <a:p>
                      <a:pPr algn="ctr">
                        <a:lnSpc>
                          <a:spcPct val="115000"/>
                        </a:lnSpc>
                        <a:spcAft>
                          <a:spcPts val="0"/>
                        </a:spcAft>
                      </a:pPr>
                      <a:r>
                        <a:rPr lang="en-US" sz="1000" b="1" dirty="0">
                          <a:effectLst/>
                          <a:latin typeface="Times New Roman"/>
                          <a:ea typeface="Times New Roman"/>
                          <a:cs typeface="Times New Roman"/>
                        </a:rPr>
                        <a:t>IV</a:t>
                      </a:r>
                      <a:r>
                        <a:rPr lang="ru-RU" sz="1000" b="1" dirty="0">
                          <a:effectLst/>
                          <a:latin typeface="Times New Roman"/>
                          <a:ea typeface="Times New Roman"/>
                          <a:cs typeface="Times New Roman"/>
                        </a:rPr>
                        <a:t> неделя  «Неделя искусств»</a:t>
                      </a:r>
                      <a:endParaRPr lang="ru-RU" sz="1000" dirty="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071999">
                <a:tc>
                  <a:txBody>
                    <a:bodyPr/>
                    <a:lstStyle/>
                    <a:p>
                      <a:pPr>
                        <a:lnSpc>
                          <a:spcPts val="1470"/>
                        </a:lnSpc>
                        <a:spcAft>
                          <a:spcPts val="0"/>
                        </a:spcAft>
                      </a:pPr>
                      <a:r>
                        <a:rPr lang="ru-RU" sz="1000" b="1" dirty="0">
                          <a:effectLst/>
                          <a:latin typeface="Times New Roman"/>
                          <a:ea typeface="Times New Roman"/>
                          <a:cs typeface="Times New Roman"/>
                        </a:rPr>
                        <a:t>2</a:t>
                      </a:r>
                      <a:r>
                        <a:rPr lang="en-US" sz="1000" b="1" dirty="0">
                          <a:effectLst/>
                          <a:latin typeface="Times New Roman"/>
                          <a:ea typeface="Times New Roman"/>
                          <a:cs typeface="Times New Roman"/>
                        </a:rPr>
                        <a:t>0</a:t>
                      </a:r>
                      <a:r>
                        <a:rPr lang="ru-RU" sz="1000" b="1" dirty="0">
                          <a:effectLst/>
                          <a:latin typeface="Times New Roman"/>
                          <a:ea typeface="Times New Roman"/>
                          <a:cs typeface="Times New Roman"/>
                        </a:rPr>
                        <a:t>.06.2</a:t>
                      </a:r>
                      <a:r>
                        <a:rPr lang="en-US" sz="1000" b="1" dirty="0">
                          <a:effectLst/>
                          <a:latin typeface="Times New Roman"/>
                          <a:ea typeface="Times New Roman"/>
                          <a:cs typeface="Times New Roman"/>
                        </a:rPr>
                        <a:t>2</a:t>
                      </a:r>
                      <a:r>
                        <a:rPr lang="ru-RU" sz="1000" b="1" dirty="0">
                          <a:effectLst/>
                          <a:latin typeface="Times New Roman"/>
                          <a:ea typeface="Times New Roman"/>
                          <a:cs typeface="Times New Roman"/>
                        </a:rPr>
                        <a:t> – </a:t>
                      </a:r>
                      <a:r>
                        <a:rPr lang="ru-RU" sz="1000" dirty="0">
                          <a:solidFill>
                            <a:srgbClr val="000000"/>
                          </a:solidFill>
                          <a:effectLst/>
                          <a:latin typeface="Times New Roman"/>
                          <a:ea typeface="Times New Roman"/>
                          <a:cs typeface="Times New Roman"/>
                        </a:rPr>
                        <a:t>День музыки</a:t>
                      </a:r>
                      <a:r>
                        <a:rPr lang="ru-RU" sz="1000" b="1" dirty="0">
                          <a:solidFill>
                            <a:srgbClr val="000000"/>
                          </a:solidFill>
                          <a:effectLst/>
                          <a:latin typeface="Times New Roman"/>
                          <a:ea typeface="Times New Roman"/>
                          <a:cs typeface="Times New Roman"/>
                        </a:rPr>
                        <a:t>.</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Times New Roman"/>
                          <a:cs typeface="Times New Roman"/>
                        </a:rPr>
                        <a:t> </a:t>
                      </a:r>
                      <a:endParaRPr lang="ru-RU" sz="1000" dirty="0">
                        <a:effectLst/>
                        <a:latin typeface="Calibri"/>
                        <a:ea typeface="Calibri"/>
                        <a:cs typeface="Times New Roman"/>
                      </a:endParaRPr>
                    </a:p>
                    <a:p>
                      <a:pPr>
                        <a:lnSpc>
                          <a:spcPct val="115000"/>
                        </a:lnSpc>
                        <a:spcAft>
                          <a:spcPts val="0"/>
                        </a:spcAft>
                      </a:pPr>
                      <a:r>
                        <a:rPr lang="ru-RU" sz="1000" b="1" dirty="0">
                          <a:effectLst/>
                          <a:latin typeface="Times New Roman"/>
                          <a:ea typeface="Times New Roman"/>
                          <a:cs typeface="Times New Roman"/>
                        </a:rPr>
                        <a:t> </a:t>
                      </a:r>
                      <a:endParaRPr lang="ru-RU" sz="1000" dirty="0">
                        <a:effectLst/>
                        <a:latin typeface="Calibri"/>
                        <a:ea typeface="Calibri"/>
                        <a:cs typeface="Times New Roman"/>
                      </a:endParaRPr>
                    </a:p>
                    <a:p>
                      <a:pPr>
                        <a:lnSpc>
                          <a:spcPct val="115000"/>
                        </a:lnSpc>
                        <a:spcAft>
                          <a:spcPts val="0"/>
                        </a:spcAft>
                      </a:pPr>
                      <a:r>
                        <a:rPr lang="ru-RU" sz="1000" b="1" dirty="0">
                          <a:effectLst/>
                          <a:latin typeface="Times New Roman"/>
                          <a:ea typeface="Times New Roman"/>
                          <a:cs typeface="Times New Roman"/>
                        </a:rPr>
                        <a:t> </a:t>
                      </a:r>
                      <a:endParaRPr lang="ru-RU" sz="1000" dirty="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-Хороводы, танцевальные игры «Делай так», «Не делай так»</a:t>
                      </a:r>
                      <a:r>
                        <a:rPr lang="ru-RU" sz="1000">
                          <a:solidFill>
                            <a:srgbClr val="000000"/>
                          </a:solidFill>
                          <a:effectLst/>
                          <a:latin typeface="Arial"/>
                          <a:ea typeface="Times New Roman"/>
                          <a:cs typeface="Times New Roman"/>
                        </a:rPr>
                        <a:t>.</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Слушание «Звуки природы»</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Песни «Колокольчик», «Кукушка», «Дождик», «Лесная песенка», «Лето – это красота»</a:t>
                      </a:r>
                      <a:endParaRPr lang="ru-RU" sz="1000">
                        <a:effectLst/>
                        <a:latin typeface="Calibri"/>
                        <a:ea typeface="Calibri"/>
                        <a:cs typeface="Times New Roman"/>
                      </a:endParaRPr>
                    </a:p>
                    <a:p>
                      <a:pPr>
                        <a:lnSpc>
                          <a:spcPts val="147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Рисование на песке</a:t>
                      </a:r>
                      <a:r>
                        <a:rPr lang="ru-RU" sz="1000">
                          <a:solidFill>
                            <a:srgbClr val="000000"/>
                          </a:solidFill>
                          <a:effectLst/>
                          <a:latin typeface="Arial"/>
                          <a:ea typeface="Times New Roman"/>
                          <a:cs typeface="Times New Roman"/>
                        </a:rPr>
                        <a:t>.</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М/и «Возьми флажок», «Найди пару», «Спой, как тебя зовут».</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ДОУ.</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4">
                <a:tc>
                  <a:txBody>
                    <a:bodyPr/>
                    <a:lstStyle/>
                    <a:p>
                      <a:pPr>
                        <a:lnSpc>
                          <a:spcPts val="1470"/>
                        </a:lnSpc>
                        <a:spcAft>
                          <a:spcPts val="0"/>
                        </a:spcAft>
                      </a:pPr>
                      <a:r>
                        <a:rPr lang="ru-RU" sz="1000" b="1">
                          <a:solidFill>
                            <a:srgbClr val="000000"/>
                          </a:solidFill>
                          <a:effectLst/>
                          <a:latin typeface="Times New Roman"/>
                          <a:ea typeface="Times New Roman"/>
                          <a:cs typeface="Times New Roman"/>
                        </a:rPr>
                        <a:t>21.06.</a:t>
                      </a:r>
                      <a:r>
                        <a:rPr lang="en-US" sz="1000" b="1">
                          <a:solidFill>
                            <a:srgbClr val="000000"/>
                          </a:solidFill>
                          <a:effectLst/>
                          <a:latin typeface="Times New Roman"/>
                          <a:ea typeface="Times New Roman"/>
                          <a:cs typeface="Times New Roman"/>
                        </a:rPr>
                        <a:t>22</a:t>
                      </a:r>
                      <a:r>
                        <a:rPr lang="ru-RU" sz="1000">
                          <a:effectLst/>
                          <a:latin typeface="Times New Roman"/>
                          <a:ea typeface="Times New Roman"/>
                          <a:cs typeface="Times New Roman"/>
                        </a:rPr>
                        <a:t> День осторожного пешехода.</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Беседы о правилах поведения на дороге.</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Оформление газеты «Правила дорожного движения».</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ДОУ.</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025">
                <a:tc>
                  <a:txBody>
                    <a:bodyPr/>
                    <a:lstStyle/>
                    <a:p>
                      <a:pPr>
                        <a:lnSpc>
                          <a:spcPts val="1470"/>
                        </a:lnSpc>
                        <a:spcAft>
                          <a:spcPts val="0"/>
                        </a:spcAft>
                      </a:pPr>
                      <a:r>
                        <a:rPr lang="ru-RU" sz="1000" b="1">
                          <a:effectLst/>
                          <a:latin typeface="Times New Roman"/>
                          <a:ea typeface="Times New Roman"/>
                          <a:cs typeface="Times New Roman"/>
                        </a:rPr>
                        <a:t>22.06.22 - </a:t>
                      </a:r>
                      <a:r>
                        <a:rPr lang="ru-RU" sz="1000">
                          <a:solidFill>
                            <a:srgbClr val="000000"/>
                          </a:solidFill>
                          <a:effectLst/>
                          <a:latin typeface="Times New Roman"/>
                          <a:ea typeface="Times New Roman"/>
                          <a:cs typeface="Times New Roman"/>
                        </a:rPr>
                        <a:t> Знаем, помним, гордимся!</a:t>
                      </a:r>
                      <a:endParaRPr lang="ru-RU" sz="1000">
                        <a:effectLst/>
                        <a:latin typeface="Calibri"/>
                        <a:ea typeface="Calibri"/>
                        <a:cs typeface="Times New Roman"/>
                      </a:endParaRPr>
                    </a:p>
                    <a:p>
                      <a:pPr>
                        <a:lnSpc>
                          <a:spcPts val="1470"/>
                        </a:lnSpc>
                        <a:spcAft>
                          <a:spcPts val="0"/>
                        </a:spcAft>
                      </a:pPr>
                      <a:r>
                        <a:rPr lang="en-US" sz="1000" b="1">
                          <a:solidFill>
                            <a:srgbClr val="000000"/>
                          </a:solidFill>
                          <a:effectLst/>
                          <a:latin typeface="Times New Roman"/>
                          <a:ea typeface="Times New Roman"/>
                          <a:cs typeface="Times New Roman"/>
                        </a:rPr>
                        <a:t> </a:t>
                      </a:r>
                      <a:endParaRPr lang="ru-RU" sz="1000">
                        <a:effectLst/>
                        <a:latin typeface="Calibri"/>
                        <a:ea typeface="Calibri"/>
                        <a:cs typeface="Times New Roman"/>
                      </a:endParaRPr>
                    </a:p>
                    <a:p>
                      <a:pPr>
                        <a:lnSpc>
                          <a:spcPts val="1470"/>
                        </a:lnSpc>
                        <a:spcAft>
                          <a:spcPts val="0"/>
                        </a:spcAft>
                      </a:pPr>
                      <a:r>
                        <a:rPr lang="en-US" sz="1000">
                          <a:solidFill>
                            <a:srgbClr val="000000"/>
                          </a:solidFill>
                          <a:effectLst/>
                          <a:latin typeface="Arial"/>
                          <a:ea typeface="Times New Roman"/>
                          <a:cs typeface="Times New Roman"/>
                        </a:rPr>
                        <a:t> </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Просмотр презентаций о ВОВ</a:t>
                      </a:r>
                      <a:r>
                        <a:rPr lang="ru-RU" sz="1000">
                          <a:solidFill>
                            <a:srgbClr val="000000"/>
                          </a:solidFill>
                          <a:effectLst/>
                          <a:latin typeface="Arial"/>
                          <a:ea typeface="Times New Roman"/>
                          <a:cs typeface="Times New Roman"/>
                        </a:rPr>
                        <a:t>.</a:t>
                      </a:r>
                      <a:endParaRPr lang="ru-RU" sz="1000">
                        <a:effectLst/>
                        <a:latin typeface="Calibri"/>
                        <a:ea typeface="Calibri"/>
                        <a:cs typeface="Times New Roman"/>
                      </a:endParaRPr>
                    </a:p>
                    <a:p>
                      <a:pPr>
                        <a:lnSpc>
                          <a:spcPts val="1440"/>
                        </a:lnSpc>
                        <a:spcAft>
                          <a:spcPts val="0"/>
                        </a:spcAft>
                      </a:pPr>
                      <a:r>
                        <a:rPr lang="ru-RU" sz="1000">
                          <a:solidFill>
                            <a:srgbClr val="000000"/>
                          </a:solidFill>
                          <a:effectLst/>
                          <a:latin typeface="Times New Roman"/>
                          <a:ea typeface="Times New Roman"/>
                          <a:cs typeface="Times New Roman"/>
                        </a:rPr>
                        <a:t>-С/р игры: «Летчики», «Танкисты».</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Рисование рисунков для выставки в ДОУ «Знаем, помним, гордимся!» (совместно с родителями).</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ДОУ.</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3949">
                <a:tc>
                  <a:txBody>
                    <a:bodyPr/>
                    <a:lstStyle/>
                    <a:p>
                      <a:pPr>
                        <a:lnSpc>
                          <a:spcPct val="115000"/>
                        </a:lnSpc>
                        <a:spcAft>
                          <a:spcPts val="0"/>
                        </a:spcAft>
                      </a:pPr>
                      <a:r>
                        <a:rPr lang="ru-RU" sz="1000" b="1">
                          <a:effectLst/>
                          <a:latin typeface="Times New Roman"/>
                          <a:ea typeface="Times New Roman"/>
                          <a:cs typeface="Times New Roman"/>
                        </a:rPr>
                        <a:t>23.06.22</a:t>
                      </a:r>
                      <a:r>
                        <a:rPr lang="ru-RU" sz="1000">
                          <a:solidFill>
                            <a:srgbClr val="000000"/>
                          </a:solidFill>
                          <a:effectLst/>
                          <a:latin typeface="Times New Roman"/>
                          <a:ea typeface="Times New Roman"/>
                          <a:cs typeface="Times New Roman"/>
                        </a:rPr>
                        <a:t> Джунгли зовут.</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Зарядка «Забавные животные»</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-Беседа «Интересные факты о животных жарких стран», «Зачем тигру полоски, а жирафу пятна»</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Д/и «Животные и их детеныши», «Поможем директору зоопарка», «Кто это», «Кто живет в пустыне».</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-Чтение: Н.И. Сладков «Разноцветная земля. Пустыня.», «Песчанкин дом. Черепаха. Разговоры в песках.»,</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Arial"/>
                          <a:ea typeface="Times New Roman"/>
                          <a:cs typeface="Times New Roman"/>
                        </a:rPr>
                        <a:t> </a:t>
                      </a:r>
                      <a:r>
                        <a:rPr lang="ru-RU" sz="1000">
                          <a:solidFill>
                            <a:srgbClr val="000000"/>
                          </a:solidFill>
                          <a:effectLst/>
                          <a:latin typeface="Times New Roman"/>
                          <a:ea typeface="Times New Roman"/>
                          <a:cs typeface="Times New Roman"/>
                        </a:rPr>
                        <a:t>Р.Киплинг «Откуда у верблюда горб» и др.</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-Сюжетно – ролевая игра «Мы -Маугли. Приключения в джунглях».</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ДОУ.</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607">
                <a:tc>
                  <a:txBody>
                    <a:bodyPr/>
                    <a:lstStyle/>
                    <a:p>
                      <a:pPr>
                        <a:lnSpc>
                          <a:spcPts val="1470"/>
                        </a:lnSpc>
                        <a:spcAft>
                          <a:spcPts val="0"/>
                        </a:spcAft>
                      </a:pPr>
                      <a:r>
                        <a:rPr lang="ru-RU" sz="1000" b="1">
                          <a:effectLst/>
                          <a:latin typeface="Times New Roman"/>
                          <a:ea typeface="Times New Roman"/>
                          <a:cs typeface="Times New Roman"/>
                        </a:rPr>
                        <a:t>24.06.20  - </a:t>
                      </a:r>
                      <a:r>
                        <a:rPr lang="ru-RU" sz="1000">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День нарядного участка</a:t>
                      </a:r>
                      <a:r>
                        <a:rPr lang="ru-RU" sz="1000" b="1">
                          <a:solidFill>
                            <a:srgbClr val="000000"/>
                          </a:solidFill>
                          <a:effectLst/>
                          <a:latin typeface="Times New Roman"/>
                          <a:ea typeface="Times New Roman"/>
                          <a:cs typeface="Times New Roman"/>
                        </a:rPr>
                        <a:t>.</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Уход за клумбами, труд в саду.</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Поделки из природного материала.</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Изготовление гербариев</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Работа с бросовым материалом и бумагой «Украсим участок».</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ts val="1470"/>
                        </a:lnSpc>
                        <a:spcAft>
                          <a:spcPts val="0"/>
                        </a:spcAft>
                      </a:pPr>
                      <a:r>
                        <a:rPr lang="ru-RU" sz="1000">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 Рисование «Краски лета», «Летний пейзаж».</a:t>
                      </a:r>
                      <a:endParaRPr lang="ru-RU" sz="100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a:ea typeface="Times New Roman"/>
                          <a:cs typeface="Times New Roman"/>
                        </a:rPr>
                        <a:t>Педагоги </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Times New Roman"/>
                          <a:cs typeface="Times New Roman"/>
                        </a:rPr>
                        <a:t>ДОУ.</a:t>
                      </a:r>
                      <a:endParaRPr lang="ru-RU" sz="1000" dirty="0">
                        <a:effectLst/>
                        <a:latin typeface="Calibri"/>
                        <a:ea typeface="Calibri"/>
                        <a:cs typeface="Times New Roman"/>
                      </a:endParaRPr>
                    </a:p>
                    <a:p>
                      <a:pPr algn="ctr">
                        <a:lnSpc>
                          <a:spcPct val="115000"/>
                        </a:lnSpc>
                        <a:spcAft>
                          <a:spcPts val="0"/>
                        </a:spcAft>
                      </a:pPr>
                      <a:r>
                        <a:rPr lang="ru-RU" sz="1000" dirty="0">
                          <a:effectLst/>
                          <a:latin typeface="Times New Roman"/>
                          <a:ea typeface="Times New Roman"/>
                          <a:cs typeface="Times New Roman"/>
                        </a:rPr>
                        <a:t> </a:t>
                      </a:r>
                      <a:endParaRPr lang="ru-RU" sz="1000" dirty="0">
                        <a:effectLst/>
                        <a:latin typeface="Calibri"/>
                        <a:ea typeface="Calibri"/>
                        <a:cs typeface="Times New Roman"/>
                      </a:endParaRPr>
                    </a:p>
                  </a:txBody>
                  <a:tcPr marL="24075" marR="2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208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324714331"/>
              </p:ext>
            </p:extLst>
          </p:nvPr>
        </p:nvGraphicFramePr>
        <p:xfrm>
          <a:off x="431541" y="260648"/>
          <a:ext cx="8280918" cy="5895660"/>
        </p:xfrm>
        <a:graphic>
          <a:graphicData uri="http://schemas.openxmlformats.org/drawingml/2006/table">
            <a:tbl>
              <a:tblPr firstRow="1" firstCol="1" bandRow="1"/>
              <a:tblGrid>
                <a:gridCol w="1684761"/>
                <a:gridCol w="4917351"/>
                <a:gridCol w="1678806"/>
              </a:tblGrid>
              <a:tr h="48774">
                <a:tc gridSpan="3">
                  <a:txBody>
                    <a:bodyPr/>
                    <a:lstStyle/>
                    <a:p>
                      <a:pPr algn="ctr">
                        <a:lnSpc>
                          <a:spcPct val="115000"/>
                        </a:lnSpc>
                        <a:spcAft>
                          <a:spcPts val="0"/>
                        </a:spcAft>
                      </a:pPr>
                      <a:r>
                        <a:rPr lang="en-US" sz="1000" b="1" dirty="0">
                          <a:effectLst/>
                          <a:latin typeface="Times New Roman"/>
                          <a:ea typeface="Times New Roman"/>
                          <a:cs typeface="Times New Roman"/>
                        </a:rPr>
                        <a:t>V</a:t>
                      </a:r>
                      <a:r>
                        <a:rPr lang="ru-RU" sz="1000" b="1" dirty="0">
                          <a:effectLst/>
                          <a:latin typeface="Times New Roman"/>
                          <a:ea typeface="Times New Roman"/>
                          <a:cs typeface="Times New Roman"/>
                        </a:rPr>
                        <a:t> неделя  </a:t>
                      </a:r>
                      <a:r>
                        <a:rPr lang="ru-RU" sz="1000" b="1" dirty="0">
                          <a:solidFill>
                            <a:srgbClr val="000000"/>
                          </a:solidFill>
                          <a:effectLst/>
                          <a:latin typeface="Times New Roman"/>
                          <a:ea typeface="Times New Roman"/>
                          <a:cs typeface="Times New Roman"/>
                        </a:rPr>
                        <a:t>«Неделя занимательных превращений»</a:t>
                      </a:r>
                      <a:endParaRPr lang="ru-RU" sz="1000" dirty="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11398">
                <a:tc>
                  <a:txBody>
                    <a:bodyPr/>
                    <a:lstStyle/>
                    <a:p>
                      <a:pPr algn="ctr">
                        <a:lnSpc>
                          <a:spcPts val="1470"/>
                        </a:lnSpc>
                        <a:spcAft>
                          <a:spcPts val="0"/>
                        </a:spcAft>
                      </a:pPr>
                      <a:r>
                        <a:rPr lang="ru-RU" sz="1000" b="1">
                          <a:effectLst/>
                          <a:latin typeface="Times New Roman"/>
                          <a:ea typeface="Times New Roman"/>
                          <a:cs typeface="Times New Roman"/>
                        </a:rPr>
                        <a:t>27.06.22  – </a:t>
                      </a:r>
                      <a:r>
                        <a:rPr lang="ru-RU" sz="1000">
                          <a:solidFill>
                            <a:srgbClr val="000000"/>
                          </a:solidFill>
                          <a:effectLst/>
                          <a:latin typeface="Times New Roman"/>
                          <a:ea typeface="Times New Roman"/>
                          <a:cs typeface="Times New Roman"/>
                        </a:rPr>
                        <a:t>Друзья – Апачи и Каманчи</a:t>
                      </a:r>
                      <a:r>
                        <a:rPr lang="ru-RU" sz="1000" b="1">
                          <a:solidFill>
                            <a:srgbClr val="000000"/>
                          </a:solidFill>
                          <a:effectLst/>
                          <a:latin typeface="Times New Roman"/>
                          <a:ea typeface="Times New Roman"/>
                          <a:cs typeface="Times New Roman"/>
                        </a:rPr>
                        <a:t>.</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-Просмотр мультфильмов из серии "Приключения Болека и Лелека": «Индейский трофей», «Индейский идол».</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-П/и: «Учимся бросать лассо – ловим буйвола», «Мы охотимся на пуму», «Земля, вода, огонь, воздух» - с мячом.</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Эстафета «Индейцы - лучшие наездники».</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ДОУ.</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44">
                <a:tc>
                  <a:txBody>
                    <a:bodyPr/>
                    <a:lstStyle/>
                    <a:p>
                      <a:pPr>
                        <a:lnSpc>
                          <a:spcPct val="115000"/>
                        </a:lnSpc>
                        <a:spcAft>
                          <a:spcPts val="0"/>
                        </a:spcAft>
                      </a:pPr>
                      <a:r>
                        <a:rPr lang="ru-RU" sz="1000" b="1">
                          <a:effectLst/>
                          <a:latin typeface="Times New Roman"/>
                          <a:ea typeface="Times New Roman"/>
                          <a:cs typeface="Times New Roman"/>
                        </a:rPr>
                        <a:t>28.06.22 – </a:t>
                      </a:r>
                      <a:r>
                        <a:rPr lang="ru-RU" sz="1000">
                          <a:effectLst/>
                          <a:latin typeface="Times New Roman"/>
                          <a:ea typeface="Times New Roman"/>
                          <a:cs typeface="Times New Roman"/>
                        </a:rPr>
                        <a:t>День ГИБДД.</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Беседа «Правила дорожного движения».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Развлечение по ПДД </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«В страну дорожных знаков».</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Аппликация «Светофор».</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Зам. по БОП, педагоги ДОУ.</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18">
                <a:tc>
                  <a:txBody>
                    <a:bodyPr/>
                    <a:lstStyle/>
                    <a:p>
                      <a:pPr>
                        <a:lnSpc>
                          <a:spcPct val="115000"/>
                        </a:lnSpc>
                        <a:spcAft>
                          <a:spcPts val="0"/>
                        </a:spcAft>
                      </a:pPr>
                      <a:r>
                        <a:rPr lang="ru-RU" sz="1000" b="1">
                          <a:effectLst/>
                          <a:latin typeface="Times New Roman"/>
                          <a:ea typeface="Times New Roman"/>
                          <a:cs typeface="Times New Roman"/>
                        </a:rPr>
                        <a:t>29.06.22</a:t>
                      </a:r>
                      <a:r>
                        <a:rPr lang="ru-RU" sz="1000">
                          <a:effectLst/>
                          <a:latin typeface="Times New Roman"/>
                          <a:ea typeface="Times New Roman"/>
                          <a:cs typeface="Times New Roman"/>
                        </a:rPr>
                        <a:t> День </a:t>
                      </a:r>
                      <a:r>
                        <a:rPr lang="ru-RU" sz="1000">
                          <a:solidFill>
                            <a:srgbClr val="000000"/>
                          </a:solidFill>
                          <a:effectLst/>
                          <a:latin typeface="Times New Roman"/>
                          <a:ea typeface="Times New Roman"/>
                          <a:cs typeface="Times New Roman"/>
                        </a:rPr>
                        <a:t>супергероя</a:t>
                      </a:r>
                      <a:r>
                        <a:rPr lang="ru-RU" sz="1000" b="1">
                          <a:solidFill>
                            <a:srgbClr val="000000"/>
                          </a:solidFill>
                          <a:effectLst/>
                          <a:latin typeface="Times New Roman"/>
                          <a:ea typeface="Times New Roman"/>
                          <a:cs typeface="Times New Roman"/>
                        </a:rPr>
                        <a:t>.</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-Зарядка с человеком - пауком</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Конкурс «Путешествие по небоскребу». </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-Полоса препятствий. </a:t>
                      </a:r>
                      <a:endParaRPr lang="ru-RU" sz="1000">
                        <a:effectLst/>
                        <a:latin typeface="Calibri"/>
                        <a:ea typeface="Calibri"/>
                        <a:cs typeface="Times New Roman"/>
                      </a:endParaRPr>
                    </a:p>
                    <a:p>
                      <a:pPr>
                        <a:lnSpc>
                          <a:spcPts val="1470"/>
                        </a:lnSpc>
                        <a:spcAft>
                          <a:spcPts val="0"/>
                        </a:spcAft>
                      </a:pPr>
                      <a:r>
                        <a:rPr lang="ru-RU" sz="1000" i="1">
                          <a:solidFill>
                            <a:srgbClr val="333333"/>
                          </a:solidFill>
                          <a:effectLst/>
                          <a:latin typeface="Times New Roman"/>
                          <a:ea typeface="Times New Roman"/>
                          <a:cs typeface="Times New Roman"/>
                        </a:rPr>
                        <a:t>-</a:t>
                      </a:r>
                      <a:r>
                        <a:rPr lang="ru-RU" sz="1000">
                          <a:solidFill>
                            <a:srgbClr val="000000"/>
                          </a:solidFill>
                          <a:effectLst/>
                          <a:latin typeface="Times New Roman"/>
                          <a:ea typeface="Times New Roman"/>
                          <a:cs typeface="Times New Roman"/>
                        </a:rPr>
                        <a:t>Посвящение в супергерои. Дети получают супергеройские имена и рисуют медали.</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a:t>
                      </a:r>
                      <a:r>
                        <a:rPr lang="en-US" sz="1000" b="1">
                          <a:effectLst/>
                          <a:latin typeface="Times New Roman"/>
                          <a:ea typeface="Times New Roman"/>
                          <a:cs typeface="Times New Roman"/>
                        </a:rPr>
                        <a:t>I</a:t>
                      </a:r>
                      <a:r>
                        <a:rPr lang="ru-RU" sz="1000" b="1">
                          <a:effectLst/>
                          <a:latin typeface="Times New Roman"/>
                          <a:ea typeface="Times New Roman"/>
                          <a:cs typeface="Times New Roman"/>
                        </a:rPr>
                        <a:t>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Игры с мячом.</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Педагоги ДОУ.</a:t>
                      </a:r>
                      <a:endParaRPr lang="ru-RU" sz="1000">
                        <a:effectLst/>
                        <a:latin typeface="Calibri"/>
                        <a:ea typeface="Calibri"/>
                        <a:cs typeface="Times New Roman"/>
                      </a:endParaRPr>
                    </a:p>
                    <a:p>
                      <a:pPr algn="ctr">
                        <a:lnSpc>
                          <a:spcPct val="115000"/>
                        </a:lnSpc>
                        <a:spcAft>
                          <a:spcPts val="0"/>
                        </a:spcAft>
                      </a:pPr>
                      <a:r>
                        <a:rPr lang="ru-RU" sz="1000">
                          <a:effectLst/>
                          <a:latin typeface="Times New Roman"/>
                          <a:ea typeface="Times New Roman"/>
                          <a:cs typeface="Times New Roman"/>
                        </a:rPr>
                        <a:t> </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36">
                <a:tc>
                  <a:txBody>
                    <a:bodyPr/>
                    <a:lstStyle/>
                    <a:p>
                      <a:pPr>
                        <a:lnSpc>
                          <a:spcPct val="115000"/>
                        </a:lnSpc>
                        <a:spcAft>
                          <a:spcPts val="0"/>
                        </a:spcAft>
                      </a:pPr>
                      <a:r>
                        <a:rPr lang="ru-RU" sz="1000" b="1">
                          <a:effectLst/>
                          <a:latin typeface="Times New Roman"/>
                          <a:ea typeface="Times New Roman"/>
                          <a:cs typeface="Times New Roman"/>
                        </a:rPr>
                        <a:t>30.06.22</a:t>
                      </a:r>
                      <a:r>
                        <a:rPr lang="ru-RU" sz="1000">
                          <a:solidFill>
                            <a:srgbClr val="000000"/>
                          </a:solidFill>
                          <a:effectLst/>
                          <a:latin typeface="Times New Roman"/>
                          <a:ea typeface="Times New Roman"/>
                          <a:cs typeface="Times New Roman"/>
                        </a:rPr>
                        <a:t> День веселого пирата</a:t>
                      </a:r>
                      <a:r>
                        <a:rPr lang="ru-RU" sz="1000" b="1">
                          <a:solidFill>
                            <a:srgbClr val="000000"/>
                          </a:solidFill>
                          <a:effectLst/>
                          <a:latin typeface="Times New Roman"/>
                          <a:ea typeface="Times New Roman"/>
                          <a:cs typeface="Times New Roman"/>
                        </a:rPr>
                        <a:t>.</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a:ea typeface="Times New Roman"/>
                          <a:cs typeface="Times New Roman"/>
                        </a:rPr>
                        <a:t>I половина дня</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-Беседа «На чем плавал человек».</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«Мостик» конструирование из подручного материала.</a:t>
                      </a:r>
                      <a:endParaRPr lang="ru-RU" sz="1000">
                        <a:effectLst/>
                        <a:latin typeface="Calibri"/>
                        <a:ea typeface="Calibri"/>
                        <a:cs typeface="Times New Roman"/>
                      </a:endParaRPr>
                    </a:p>
                    <a:p>
                      <a:pPr>
                        <a:lnSpc>
                          <a:spcPts val="1470"/>
                        </a:lnSpc>
                        <a:spcAft>
                          <a:spcPts val="0"/>
                        </a:spcAft>
                      </a:pPr>
                      <a:r>
                        <a:rPr lang="ru-RU" sz="1000">
                          <a:solidFill>
                            <a:srgbClr val="000000"/>
                          </a:solidFill>
                          <a:effectLst/>
                          <a:latin typeface="Times New Roman"/>
                          <a:ea typeface="Times New Roman"/>
                          <a:cs typeface="Times New Roman"/>
                        </a:rPr>
                        <a:t>- П/и: «Море волнуется», «Чей дальше» - с мячом», «Прятки», Не разлей воду».</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II половина дня</a:t>
                      </a:r>
                      <a:endParaRPr lang="ru-RU" sz="1000">
                        <a:effectLst/>
                        <a:latin typeface="Calibri"/>
                        <a:ea typeface="Calibri"/>
                        <a:cs typeface="Times New Roman"/>
                      </a:endParaRPr>
                    </a:p>
                    <a:p>
                      <a:pPr>
                        <a:lnSpc>
                          <a:spcPct val="115000"/>
                        </a:lnSpc>
                        <a:spcAft>
                          <a:spcPts val="0"/>
                        </a:spcAft>
                      </a:pPr>
                      <a:r>
                        <a:rPr lang="ru-RU" sz="1000">
                          <a:effectLst/>
                          <a:latin typeface="Times New Roman"/>
                          <a:ea typeface="Times New Roman"/>
                          <a:cs typeface="Times New Roman"/>
                        </a:rPr>
                        <a:t>- </a:t>
                      </a:r>
                      <a:r>
                        <a:rPr lang="ru-RU" sz="1000">
                          <a:solidFill>
                            <a:srgbClr val="000000"/>
                          </a:solidFill>
                          <a:effectLst/>
                          <a:latin typeface="Times New Roman"/>
                          <a:ea typeface="Times New Roman"/>
                          <a:cs typeface="Times New Roman"/>
                        </a:rPr>
                        <a:t>Развлечение «В морском царстве, в подводном государстве».</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a:ea typeface="Times New Roman"/>
                          <a:cs typeface="Times New Roman"/>
                        </a:rPr>
                        <a:t>Педагоги ДОУ.</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Times New Roman"/>
                          <a:cs typeface="Times New Roman"/>
                        </a:rPr>
                        <a:t> </a:t>
                      </a:r>
                      <a:endParaRPr lang="ru-RU" sz="1000" dirty="0">
                        <a:effectLst/>
                        <a:latin typeface="Calibri"/>
                        <a:ea typeface="Calibri"/>
                        <a:cs typeface="Times New Roman"/>
                      </a:endParaRPr>
                    </a:p>
                  </a:txBody>
                  <a:tcPr marL="15905" marR="1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56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947434056"/>
              </p:ext>
            </p:extLst>
          </p:nvPr>
        </p:nvGraphicFramePr>
        <p:xfrm>
          <a:off x="395536" y="332656"/>
          <a:ext cx="8424936" cy="5850131"/>
        </p:xfrm>
        <a:graphic>
          <a:graphicData uri="http://schemas.openxmlformats.org/drawingml/2006/table">
            <a:tbl>
              <a:tblPr firstRow="1" firstCol="1" bandRow="1"/>
              <a:tblGrid>
                <a:gridCol w="1714059"/>
                <a:gridCol w="5002874"/>
                <a:gridCol w="1708003"/>
              </a:tblGrid>
              <a:tr h="53891">
                <a:tc gridSpan="3">
                  <a:txBody>
                    <a:bodyPr/>
                    <a:lstStyle/>
                    <a:p>
                      <a:pPr algn="ctr">
                        <a:lnSpc>
                          <a:spcPts val="1470"/>
                        </a:lnSpc>
                        <a:spcAft>
                          <a:spcPts val="0"/>
                        </a:spcAft>
                      </a:pPr>
                      <a:r>
                        <a:rPr lang="ru-RU" sz="900" b="1" dirty="0">
                          <a:effectLst/>
                          <a:latin typeface="Times New Roman"/>
                          <a:ea typeface="Times New Roman"/>
                          <a:cs typeface="Times New Roman"/>
                        </a:rPr>
                        <a:t>ИЮЛЬ</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28502">
                <a:tc>
                  <a:txBody>
                    <a:bodyPr/>
                    <a:lstStyle/>
                    <a:p>
                      <a:pPr>
                        <a:lnSpc>
                          <a:spcPct val="115000"/>
                        </a:lnSpc>
                        <a:spcAft>
                          <a:spcPts val="0"/>
                        </a:spcAft>
                      </a:pPr>
                      <a:r>
                        <a:rPr lang="ru-RU" sz="900" b="1">
                          <a:effectLst/>
                          <a:latin typeface="Times New Roman"/>
                          <a:ea typeface="Times New Roman"/>
                          <a:cs typeface="Times New Roman"/>
                        </a:rPr>
                        <a:t>01.07.22 – </a:t>
                      </a:r>
                      <a:r>
                        <a:rPr lang="ru-RU" sz="900">
                          <a:solidFill>
                            <a:srgbClr val="000000"/>
                          </a:solidFill>
                          <a:effectLst/>
                          <a:latin typeface="Times New Roman"/>
                          <a:ea typeface="Times New Roman"/>
                          <a:cs typeface="Times New Roman"/>
                        </a:rPr>
                        <a:t>День мыльных пузырей</a:t>
                      </a:r>
                      <a:r>
                        <a:rPr lang="ru-RU" sz="900" b="1">
                          <a:solidFill>
                            <a:srgbClr val="000000"/>
                          </a:solidFill>
                          <a:effectLst/>
                          <a:latin typeface="Times New Roman"/>
                          <a:ea typeface="Times New Roman"/>
                          <a:cs typeface="Times New Roman"/>
                        </a:rPr>
                        <a:t>.</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ct val="115000"/>
                        </a:lnSpc>
                        <a:spcAft>
                          <a:spcPts val="0"/>
                        </a:spcAft>
                      </a:pPr>
                      <a:r>
                        <a:rPr lang="ru-RU" sz="900" dirty="0">
                          <a:solidFill>
                            <a:srgbClr val="000000"/>
                          </a:solidFill>
                          <a:effectLst/>
                          <a:latin typeface="Times New Roman"/>
                          <a:ea typeface="Times New Roman"/>
                          <a:cs typeface="Times New Roman"/>
                        </a:rPr>
                        <a:t>-Опыты с мылом и водой.</a:t>
                      </a:r>
                      <a:endParaRPr lang="ru-RU" sz="900" dirty="0">
                        <a:effectLst/>
                        <a:latin typeface="Calibri"/>
                        <a:ea typeface="Calibri"/>
                        <a:cs typeface="Times New Roman"/>
                      </a:endParaRPr>
                    </a:p>
                    <a:p>
                      <a:pPr>
                        <a:lnSpc>
                          <a:spcPct val="115000"/>
                        </a:lnSpc>
                        <a:spcAft>
                          <a:spcPts val="0"/>
                        </a:spcAft>
                      </a:pPr>
                      <a:r>
                        <a:rPr lang="ru-RU" sz="900" dirty="0">
                          <a:solidFill>
                            <a:srgbClr val="000000"/>
                          </a:solidFill>
                          <a:effectLst/>
                          <a:latin typeface="Times New Roman"/>
                          <a:ea typeface="Times New Roman"/>
                          <a:cs typeface="Times New Roman"/>
                        </a:rPr>
                        <a:t>-Игры с мыльными пузырями.</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solidFill>
                            <a:srgbClr val="000000"/>
                          </a:solidFill>
                          <a:effectLst/>
                          <a:latin typeface="Times New Roman"/>
                          <a:ea typeface="Times New Roman"/>
                          <a:cs typeface="Times New Roman"/>
                        </a:rPr>
                        <a:t>- Аттракционы «Чей пузырь взлетит выше», «Самый большой пузырь», «Лопнет - не лопнет»</a:t>
                      </a:r>
                      <a:r>
                        <a:rPr lang="ru-RU" sz="900" dirty="0">
                          <a:solidFill>
                            <a:srgbClr val="000000"/>
                          </a:solidFill>
                          <a:effectLst/>
                          <a:latin typeface="Arial"/>
                          <a:ea typeface="Times New Roman"/>
                          <a:cs typeface="Times New Roman"/>
                        </a:rPr>
                        <a:t>.</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Times New Roman"/>
                          <a:cs typeface="Times New Roman"/>
                        </a:rPr>
                        <a:t>Педагоги ДОУ.</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50">
                <a:tc gridSpan="3">
                  <a:txBody>
                    <a:bodyPr/>
                    <a:lstStyle/>
                    <a:p>
                      <a:pPr algn="ctr">
                        <a:lnSpc>
                          <a:spcPct val="115000"/>
                        </a:lnSpc>
                        <a:spcAft>
                          <a:spcPts val="0"/>
                        </a:spcAft>
                      </a:pPr>
                      <a:r>
                        <a:rPr lang="en-US" sz="900" b="1" dirty="0">
                          <a:effectLst/>
                          <a:latin typeface="Times New Roman"/>
                          <a:ea typeface="Times New Roman"/>
                          <a:cs typeface="Times New Roman"/>
                        </a:rPr>
                        <a:t>I</a:t>
                      </a:r>
                      <a:r>
                        <a:rPr lang="ru-RU" sz="900" b="1" dirty="0">
                          <a:effectLst/>
                          <a:latin typeface="Times New Roman"/>
                          <a:ea typeface="Times New Roman"/>
                          <a:cs typeface="Times New Roman"/>
                        </a:rPr>
                        <a:t> неделя  </a:t>
                      </a:r>
                      <a:r>
                        <a:rPr lang="ru-RU" sz="900" b="1" dirty="0">
                          <a:solidFill>
                            <a:srgbClr val="000000"/>
                          </a:solidFill>
                          <a:effectLst/>
                          <a:latin typeface="Times New Roman"/>
                          <a:ea typeface="Times New Roman"/>
                          <a:cs typeface="Times New Roman"/>
                        </a:rPr>
                        <a:t>«Неделя путешествий»</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62622">
                <a:tc>
                  <a:txBody>
                    <a:bodyPr/>
                    <a:lstStyle/>
                    <a:p>
                      <a:pPr>
                        <a:lnSpc>
                          <a:spcPts val="1470"/>
                        </a:lnSpc>
                        <a:spcAft>
                          <a:spcPts val="0"/>
                        </a:spcAft>
                      </a:pPr>
                      <a:r>
                        <a:rPr lang="ru-RU" sz="900" b="1">
                          <a:effectLst/>
                          <a:latin typeface="Times New Roman"/>
                          <a:ea typeface="Times New Roman"/>
                          <a:cs typeface="Times New Roman"/>
                        </a:rPr>
                        <a:t>04.07.22 – </a:t>
                      </a:r>
                      <a:r>
                        <a:rPr lang="ru-RU" sz="900">
                          <a:solidFill>
                            <a:srgbClr val="000000"/>
                          </a:solidFill>
                          <a:effectLst/>
                          <a:latin typeface="Times New Roman"/>
                          <a:ea typeface="Times New Roman"/>
                          <a:cs typeface="Times New Roman"/>
                        </a:rPr>
                        <a:t>Путешествие в космос.</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ts val="1470"/>
                        </a:lnSpc>
                        <a:spcAft>
                          <a:spcPts val="0"/>
                        </a:spcAft>
                      </a:pPr>
                      <a:r>
                        <a:rPr lang="ru-RU" sz="900" dirty="0">
                          <a:effectLst/>
                          <a:latin typeface="Times New Roman"/>
                          <a:ea typeface="Times New Roman"/>
                          <a:cs typeface="Times New Roman"/>
                        </a:rPr>
                        <a:t>-</a:t>
                      </a:r>
                      <a:r>
                        <a:rPr lang="ru-RU" sz="900" dirty="0">
                          <a:solidFill>
                            <a:srgbClr val="000000"/>
                          </a:solidFill>
                          <a:effectLst/>
                          <a:latin typeface="Times New Roman"/>
                          <a:ea typeface="Times New Roman"/>
                          <a:cs typeface="Times New Roman"/>
                        </a:rPr>
                        <a:t> Д/и «Еда для космонавта».</a:t>
                      </a:r>
                      <a:r>
                        <a:rPr lang="ru-RU" sz="900" dirty="0">
                          <a:effectLst/>
                          <a:latin typeface="Times New Roman"/>
                          <a:ea typeface="Times New Roman"/>
                          <a:cs typeface="Times New Roman"/>
                        </a:rPr>
                        <a:t> </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-Рисование, лепка, аппликация «Лунный пейзаж», «Звезды», «Ночное небо», «Космос», «Ракета»</a:t>
                      </a:r>
                      <a:r>
                        <a:rPr lang="ru-RU" sz="900" dirty="0">
                          <a:solidFill>
                            <a:srgbClr val="000000"/>
                          </a:solidFill>
                          <a:effectLst/>
                          <a:latin typeface="Arial"/>
                          <a:ea typeface="Times New Roman"/>
                          <a:cs typeface="Times New Roman"/>
                        </a:rPr>
                        <a:t>.</a:t>
                      </a:r>
                      <a:endParaRPr lang="ru-RU" sz="900" dirty="0">
                        <a:effectLst/>
                        <a:latin typeface="Calibri"/>
                        <a:ea typeface="Calibri"/>
                        <a:cs typeface="Times New Roman"/>
                      </a:endParaRPr>
                    </a:p>
                    <a:p>
                      <a:pPr>
                        <a:lnSpc>
                          <a:spcPts val="1470"/>
                        </a:lnSpc>
                        <a:spcAft>
                          <a:spcPts val="0"/>
                        </a:spcAft>
                      </a:pPr>
                      <a:r>
                        <a:rPr lang="ru-RU" sz="900" dirty="0">
                          <a:effectLst/>
                          <a:latin typeface="Times New Roman"/>
                          <a:ea typeface="Times New Roman"/>
                          <a:cs typeface="Times New Roman"/>
                        </a:rPr>
                        <a:t>- Отгадывание загадок по теме.</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 II половина дня</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Познавательная викторина «Космос.</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Times New Roman"/>
                          <a:cs typeface="Times New Roman"/>
                        </a:rPr>
                        <a:t>Педагоги ДОУ.</a:t>
                      </a:r>
                      <a:endParaRPr lang="ru-RU" sz="900">
                        <a:effectLst/>
                        <a:latin typeface="Calibri"/>
                        <a:ea typeface="Calibri"/>
                        <a:cs typeface="Times New Roman"/>
                      </a:endParaRPr>
                    </a:p>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9">
                <a:tc>
                  <a:txBody>
                    <a:bodyPr/>
                    <a:lstStyle/>
                    <a:p>
                      <a:pPr algn="ctr">
                        <a:lnSpc>
                          <a:spcPts val="1470"/>
                        </a:lnSpc>
                        <a:spcAft>
                          <a:spcPts val="0"/>
                        </a:spcAft>
                      </a:pPr>
                      <a:r>
                        <a:rPr lang="ru-RU" sz="900" b="1">
                          <a:effectLst/>
                          <a:latin typeface="Times New Roman"/>
                          <a:ea typeface="Times New Roman"/>
                          <a:cs typeface="Times New Roman"/>
                        </a:rPr>
                        <a:t>05.07.22 –</a:t>
                      </a:r>
                      <a:r>
                        <a:rPr lang="ru-RU" sz="900" b="1">
                          <a:solidFill>
                            <a:srgbClr val="000000"/>
                          </a:solidFill>
                          <a:effectLst/>
                          <a:latin typeface="Times New Roman"/>
                          <a:ea typeface="Times New Roman"/>
                          <a:cs typeface="Times New Roman"/>
                        </a:rPr>
                        <a:t> </a:t>
                      </a:r>
                      <a:r>
                        <a:rPr lang="ru-RU" sz="900">
                          <a:solidFill>
                            <a:srgbClr val="000000"/>
                          </a:solidFill>
                          <a:effectLst/>
                          <a:latin typeface="Times New Roman"/>
                          <a:ea typeface="Times New Roman"/>
                          <a:cs typeface="Times New Roman"/>
                        </a:rPr>
                        <a:t>Путешествие в мир природы</a:t>
                      </a:r>
                      <a:r>
                        <a:rPr lang="ru-RU" sz="900" b="1">
                          <a:solidFill>
                            <a:srgbClr val="000000"/>
                          </a:solidFill>
                          <a:effectLst/>
                          <a:latin typeface="Times New Roman"/>
                          <a:ea typeface="Times New Roman"/>
                          <a:cs typeface="Times New Roman"/>
                        </a:rPr>
                        <a:t>.</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 Знакомство с флорой и фауной Африки.</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 Беседа с рассматриванием картинок по данной теме.</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ts val="1470"/>
                        </a:lnSpc>
                        <a:spcAft>
                          <a:spcPts val="0"/>
                        </a:spcAft>
                      </a:pPr>
                      <a:r>
                        <a:rPr lang="ru-RU" sz="900" b="1" dirty="0">
                          <a:effectLst/>
                          <a:latin typeface="Times New Roman"/>
                          <a:ea typeface="Times New Roman"/>
                          <a:cs typeface="Times New Roman"/>
                        </a:rPr>
                        <a:t>- </a:t>
                      </a:r>
                      <a:r>
                        <a:rPr lang="ru-RU" sz="900" dirty="0">
                          <a:effectLst/>
                          <a:latin typeface="Times New Roman"/>
                          <a:ea typeface="Times New Roman"/>
                          <a:cs typeface="Times New Roman"/>
                        </a:rPr>
                        <a:t>Развлечение для детей </a:t>
                      </a:r>
                      <a:r>
                        <a:rPr lang="ru-RU" sz="900" dirty="0">
                          <a:solidFill>
                            <a:srgbClr val="000000"/>
                          </a:solidFill>
                          <a:effectLst/>
                          <a:latin typeface="Times New Roman"/>
                          <a:ea typeface="Times New Roman"/>
                          <a:cs typeface="Times New Roman"/>
                        </a:rPr>
                        <a:t>«Я возьму с собой в дорогу»</a:t>
                      </a:r>
                      <a:r>
                        <a:rPr lang="ru-RU" sz="900" dirty="0">
                          <a:solidFill>
                            <a:srgbClr val="000000"/>
                          </a:solidFill>
                          <a:effectLst/>
                          <a:latin typeface="Arial"/>
                          <a:ea typeface="Times New Roman"/>
                          <a:cs typeface="Times New Roman"/>
                        </a:rPr>
                        <a:t>.</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effectLst/>
                          <a:latin typeface="Times New Roman"/>
                          <a:ea typeface="Times New Roman"/>
                          <a:cs typeface="Times New Roman"/>
                        </a:rPr>
                        <a:t>Педагоги ДОУ.</a:t>
                      </a:r>
                      <a:endParaRPr lang="ru-RU" sz="900" dirty="0">
                        <a:effectLst/>
                        <a:latin typeface="Calibri"/>
                        <a:ea typeface="Calibri"/>
                        <a:cs typeface="Times New Roman"/>
                      </a:endParaRPr>
                    </a:p>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29">
                <a:tc>
                  <a:txBody>
                    <a:bodyPr/>
                    <a:lstStyle/>
                    <a:p>
                      <a:pPr>
                        <a:lnSpc>
                          <a:spcPts val="1470"/>
                        </a:lnSpc>
                        <a:spcAft>
                          <a:spcPts val="0"/>
                        </a:spcAft>
                      </a:pPr>
                      <a:r>
                        <a:rPr lang="ru-RU" sz="900" b="1">
                          <a:effectLst/>
                          <a:latin typeface="Times New Roman"/>
                          <a:ea typeface="Times New Roman"/>
                          <a:cs typeface="Times New Roman"/>
                        </a:rPr>
                        <a:t>06.07.22 – </a:t>
                      </a:r>
                      <a:r>
                        <a:rPr lang="ru-RU" sz="900">
                          <a:solidFill>
                            <a:srgbClr val="000000"/>
                          </a:solidFill>
                          <a:effectLst/>
                          <a:latin typeface="Times New Roman"/>
                          <a:ea typeface="Times New Roman"/>
                          <a:cs typeface="Times New Roman"/>
                        </a:rPr>
                        <a:t> Путешествие в прошлое.</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a:effectLst/>
                          <a:latin typeface="Times New Roman"/>
                          <a:ea typeface="Times New Roman"/>
                          <a:cs typeface="Times New Roman"/>
                        </a:rPr>
                        <a:t>I половина дня</a:t>
                      </a:r>
                      <a:endParaRPr lang="ru-RU" sz="900">
                        <a:effectLst/>
                        <a:latin typeface="Calibri"/>
                        <a:ea typeface="Calibri"/>
                        <a:cs typeface="Times New Roman"/>
                      </a:endParaRPr>
                    </a:p>
                    <a:p>
                      <a:pPr>
                        <a:lnSpc>
                          <a:spcPts val="1470"/>
                        </a:lnSpc>
                        <a:spcAft>
                          <a:spcPts val="0"/>
                        </a:spcAft>
                      </a:pPr>
                      <a:r>
                        <a:rPr lang="ru-RU" sz="900">
                          <a:solidFill>
                            <a:srgbClr val="000000"/>
                          </a:solidFill>
                          <a:effectLst/>
                          <a:latin typeface="Times New Roman"/>
                          <a:ea typeface="Times New Roman"/>
                          <a:cs typeface="Times New Roman"/>
                        </a:rPr>
                        <a:t>- Дидактические игры «Раньше и сейчас», «Что сначала, что потом».</a:t>
                      </a:r>
                      <a:endParaRPr lang="ru-RU" sz="900">
                        <a:effectLst/>
                        <a:latin typeface="Calibri"/>
                        <a:ea typeface="Calibri"/>
                        <a:cs typeface="Times New Roman"/>
                      </a:endParaRPr>
                    </a:p>
                    <a:p>
                      <a:pPr>
                        <a:lnSpc>
                          <a:spcPts val="1470"/>
                        </a:lnSpc>
                        <a:spcAft>
                          <a:spcPts val="0"/>
                        </a:spcAft>
                      </a:pPr>
                      <a:r>
                        <a:rPr lang="ru-RU" sz="900">
                          <a:solidFill>
                            <a:srgbClr val="000000"/>
                          </a:solidFill>
                          <a:effectLst/>
                          <a:latin typeface="Times New Roman"/>
                          <a:ea typeface="Times New Roman"/>
                          <a:cs typeface="Times New Roman"/>
                        </a:rPr>
                        <a:t>- Игра-ориентирование «Археологи». </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II половина дня</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Нетрадиционные виды рисования по теме.</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effectLst/>
                          <a:latin typeface="Times New Roman"/>
                          <a:ea typeface="Times New Roman"/>
                          <a:cs typeface="Times New Roman"/>
                        </a:rPr>
                        <a:t>Педагоги ДОУ.</a:t>
                      </a:r>
                      <a:endParaRPr lang="ru-RU" sz="900" dirty="0">
                        <a:effectLst/>
                        <a:latin typeface="Calibri"/>
                        <a:ea typeface="Calibri"/>
                        <a:cs typeface="Times New Roman"/>
                      </a:endParaRPr>
                    </a:p>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372">
                <a:tc>
                  <a:txBody>
                    <a:bodyPr/>
                    <a:lstStyle/>
                    <a:p>
                      <a:pPr>
                        <a:lnSpc>
                          <a:spcPts val="1470"/>
                        </a:lnSpc>
                        <a:spcAft>
                          <a:spcPts val="0"/>
                        </a:spcAft>
                      </a:pPr>
                      <a:r>
                        <a:rPr lang="ru-RU" sz="900" b="1">
                          <a:effectLst/>
                          <a:latin typeface="Times New Roman"/>
                          <a:ea typeface="Times New Roman"/>
                          <a:cs typeface="Times New Roman"/>
                        </a:rPr>
                        <a:t>07.07.22 –</a:t>
                      </a:r>
                      <a:r>
                        <a:rPr lang="ru-RU" sz="900" b="1">
                          <a:solidFill>
                            <a:srgbClr val="000000"/>
                          </a:solidFill>
                          <a:effectLst/>
                          <a:latin typeface="Times New Roman"/>
                          <a:ea typeface="Times New Roman"/>
                          <a:cs typeface="Times New Roman"/>
                        </a:rPr>
                        <a:t> </a:t>
                      </a:r>
                      <a:r>
                        <a:rPr lang="ru-RU" sz="900">
                          <a:solidFill>
                            <a:srgbClr val="000000"/>
                          </a:solidFill>
                          <a:effectLst/>
                          <a:latin typeface="Times New Roman"/>
                          <a:ea typeface="Times New Roman"/>
                          <a:cs typeface="Times New Roman"/>
                        </a:rPr>
                        <a:t>Путешествие по морю</a:t>
                      </a:r>
                      <a:r>
                        <a:rPr lang="ru-RU" sz="900" b="1">
                          <a:solidFill>
                            <a:srgbClr val="000000"/>
                          </a:solidFill>
                          <a:effectLst/>
                          <a:latin typeface="Times New Roman"/>
                          <a:ea typeface="Times New Roman"/>
                          <a:cs typeface="Times New Roman"/>
                        </a:rPr>
                        <a:t>.</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 Опыты «Раскрасим воду в разный цвет».</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 П/и «Не разлей воду».</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 Слушание «Море в музыке», «Шум моря» (звуки).</a:t>
                      </a:r>
                      <a:endParaRPr lang="ru-RU" sz="900" dirty="0">
                        <a:effectLst/>
                        <a:latin typeface="Calibri"/>
                        <a:ea typeface="Calibri"/>
                        <a:cs typeface="Times New Roman"/>
                      </a:endParaRPr>
                    </a:p>
                    <a:p>
                      <a:pPr>
                        <a:lnSpc>
                          <a:spcPts val="1470"/>
                        </a:lnSpc>
                        <a:spcAft>
                          <a:spcPts val="0"/>
                        </a:spcAft>
                      </a:pPr>
                      <a:r>
                        <a:rPr lang="ru-RU" sz="900" dirty="0">
                          <a:solidFill>
                            <a:srgbClr val="000000"/>
                          </a:solidFill>
                          <a:effectLst/>
                          <a:latin typeface="Times New Roman"/>
                          <a:ea typeface="Times New Roman"/>
                          <a:cs typeface="Times New Roman"/>
                        </a:rPr>
                        <a:t>- С/р игра: «В гостях у жителей подводного царства.</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Игра – путешествие «По дну океана вместе с Русалочкой».</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effectLst/>
                          <a:latin typeface="Times New Roman"/>
                          <a:ea typeface="Times New Roman"/>
                          <a:cs typeface="Times New Roman"/>
                        </a:rPr>
                        <a:t>- Педагоги ДОУ.</a:t>
                      </a:r>
                      <a:endParaRPr lang="ru-RU" sz="900" dirty="0">
                        <a:effectLst/>
                        <a:latin typeface="Calibri"/>
                        <a:ea typeface="Calibri"/>
                        <a:cs typeface="Times New Roman"/>
                      </a:endParaRPr>
                    </a:p>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52">
                <a:tc>
                  <a:txBody>
                    <a:bodyPr/>
                    <a:lstStyle/>
                    <a:p>
                      <a:pPr>
                        <a:lnSpc>
                          <a:spcPct val="115000"/>
                        </a:lnSpc>
                        <a:spcAft>
                          <a:spcPts val="0"/>
                        </a:spcAft>
                      </a:pPr>
                      <a:r>
                        <a:rPr lang="ru-RU" sz="900" b="1">
                          <a:effectLst/>
                          <a:latin typeface="Times New Roman"/>
                          <a:ea typeface="Times New Roman"/>
                          <a:cs typeface="Times New Roman"/>
                        </a:rPr>
                        <a:t>08.07.22 –</a:t>
                      </a:r>
                      <a:r>
                        <a:rPr lang="ru-RU" sz="900">
                          <a:effectLst/>
                          <a:latin typeface="Times New Roman"/>
                          <a:ea typeface="Times New Roman"/>
                          <a:cs typeface="Times New Roman"/>
                        </a:rPr>
                        <a:t>Всероссийский день семьи, любви и верности.  </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a:effectLst/>
                          <a:latin typeface="Times New Roman"/>
                          <a:ea typeface="Times New Roman"/>
                          <a:cs typeface="Times New Roman"/>
                        </a:rPr>
                        <a:t>I половина дня</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Беседы на темы: «Семья-это значит МЫ вместе», «Неразлучная семья», «Вся семья вместе и душа на месте».</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II половина дня</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Организация сюжетно-ролевых игр «Семья», «Дочки-матери», «Наш дом» и т.п.</a:t>
                      </a:r>
                      <a:endParaRPr lang="ru-RU" sz="90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effectLst/>
                          <a:latin typeface="Times New Roman"/>
                          <a:ea typeface="Times New Roman"/>
                          <a:cs typeface="Times New Roman"/>
                        </a:rPr>
                        <a:t>Педагоги ДОУ.</a:t>
                      </a:r>
                      <a:endParaRPr lang="ru-RU" sz="900" dirty="0">
                        <a:effectLst/>
                        <a:latin typeface="Calibri"/>
                        <a:ea typeface="Calibri"/>
                        <a:cs typeface="Times New Roman"/>
                      </a:endParaRPr>
                    </a:p>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Calibri"/>
                        <a:cs typeface="Times New Roman"/>
                      </a:endParaRPr>
                    </a:p>
                  </a:txBody>
                  <a:tcPr marL="17853" marR="1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379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266276227"/>
              </p:ext>
            </p:extLst>
          </p:nvPr>
        </p:nvGraphicFramePr>
        <p:xfrm>
          <a:off x="251520" y="332656"/>
          <a:ext cx="8712969" cy="6249546"/>
        </p:xfrm>
        <a:graphic>
          <a:graphicData uri="http://schemas.openxmlformats.org/drawingml/2006/table">
            <a:tbl>
              <a:tblPr firstRow="1" firstCol="1" bandRow="1"/>
              <a:tblGrid>
                <a:gridCol w="1368152"/>
                <a:gridCol w="6074604"/>
                <a:gridCol w="1270213"/>
              </a:tblGrid>
              <a:tr h="57045">
                <a:tc gridSpan="3">
                  <a:txBody>
                    <a:bodyPr/>
                    <a:lstStyle/>
                    <a:p>
                      <a:pPr algn="ctr">
                        <a:lnSpc>
                          <a:spcPct val="115000"/>
                        </a:lnSpc>
                        <a:spcAft>
                          <a:spcPts val="0"/>
                        </a:spcAft>
                      </a:pPr>
                      <a:r>
                        <a:rPr lang="en-US" sz="900" b="1" dirty="0">
                          <a:effectLst/>
                          <a:latin typeface="Times New Roman"/>
                          <a:ea typeface="Times New Roman"/>
                          <a:cs typeface="Times New Roman"/>
                        </a:rPr>
                        <a:t>II</a:t>
                      </a:r>
                      <a:r>
                        <a:rPr lang="ru-RU" sz="900" b="1" dirty="0">
                          <a:effectLst/>
                          <a:latin typeface="Times New Roman"/>
                          <a:ea typeface="Times New Roman"/>
                          <a:cs typeface="Times New Roman"/>
                        </a:rPr>
                        <a:t> неделя </a:t>
                      </a:r>
                      <a:r>
                        <a:rPr lang="ru-RU" sz="900" b="1" dirty="0">
                          <a:solidFill>
                            <a:srgbClr val="000000"/>
                          </a:solidFill>
                          <a:effectLst/>
                          <a:latin typeface="Times New Roman"/>
                          <a:ea typeface="Times New Roman"/>
                          <a:cs typeface="Times New Roman"/>
                        </a:rPr>
                        <a:t>«Неделя развлечений»</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684537">
                <a:tc>
                  <a:txBody>
                    <a:bodyPr/>
                    <a:lstStyle/>
                    <a:p>
                      <a:pPr algn="ctr">
                        <a:lnSpc>
                          <a:spcPct val="115000"/>
                        </a:lnSpc>
                        <a:spcAft>
                          <a:spcPts val="0"/>
                        </a:spcAft>
                      </a:pPr>
                      <a:r>
                        <a:rPr lang="ru-RU" sz="900" b="1">
                          <a:effectLst/>
                          <a:latin typeface="Times New Roman"/>
                          <a:ea typeface="Times New Roman"/>
                          <a:cs typeface="Times New Roman"/>
                        </a:rPr>
                        <a:t>11.07.22 – </a:t>
                      </a:r>
                      <a:r>
                        <a:rPr lang="ru-RU" sz="900">
                          <a:solidFill>
                            <a:srgbClr val="000000"/>
                          </a:solidFill>
                          <a:effectLst/>
                          <a:latin typeface="Times New Roman"/>
                          <a:ea typeface="Times New Roman"/>
                          <a:cs typeface="Times New Roman"/>
                        </a:rPr>
                        <a:t>День любимых игр и игрушек</a:t>
                      </a:r>
                      <a:r>
                        <a:rPr lang="ru-RU" sz="900" b="1">
                          <a:solidFill>
                            <a:srgbClr val="000000"/>
                          </a:solidFill>
                          <a:effectLst/>
                          <a:latin typeface="Times New Roman"/>
                          <a:ea typeface="Times New Roman"/>
                          <a:cs typeface="Times New Roman"/>
                        </a:rPr>
                        <a:t>.</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marL="342900" lvl="0" indent="-342900">
                        <a:lnSpc>
                          <a:spcPct val="115000"/>
                        </a:lnSpc>
                        <a:spcAft>
                          <a:spcPts val="0"/>
                        </a:spcAft>
                      </a:pPr>
                      <a:r>
                        <a:rPr lang="ru-RU" sz="900" dirty="0">
                          <a:solidFill>
                            <a:srgbClr val="000000"/>
                          </a:solidFill>
                          <a:effectLst/>
                          <a:latin typeface="Times New Roman"/>
                          <a:ea typeface="Times New Roman"/>
                          <a:cs typeface="Times New Roman"/>
                        </a:rPr>
                        <a:t>Утренняя гимнастика «Мы игрушки».</a:t>
                      </a:r>
                      <a:endParaRPr lang="ru-RU" sz="900" dirty="0">
                        <a:effectLst/>
                        <a:latin typeface="Calibri"/>
                        <a:ea typeface="Calibri"/>
                        <a:cs typeface="Times New Roman"/>
                      </a:endParaRPr>
                    </a:p>
                    <a:p>
                      <a:pPr marL="342900" lvl="0" indent="-342900">
                        <a:lnSpc>
                          <a:spcPct val="115000"/>
                        </a:lnSpc>
                        <a:spcAft>
                          <a:spcPts val="0"/>
                        </a:spcAft>
                      </a:pPr>
                      <a:r>
                        <a:rPr lang="ru-RU" sz="900" dirty="0">
                          <a:solidFill>
                            <a:srgbClr val="000000"/>
                          </a:solidFill>
                          <a:effectLst/>
                          <a:latin typeface="Times New Roman"/>
                          <a:ea typeface="Times New Roman"/>
                          <a:cs typeface="Times New Roman"/>
                        </a:rPr>
                        <a:t>-Беседа «Волшебный мир игрушек» (рассказ воспитателя об истории игрушки, рассматривание иллюстраций и </a:t>
                      </a:r>
                      <a:r>
                        <a:rPr lang="ru-RU" sz="900" dirty="0" smtClean="0">
                          <a:solidFill>
                            <a:srgbClr val="000000"/>
                          </a:solidFill>
                          <a:effectLst/>
                          <a:latin typeface="Times New Roman"/>
                          <a:ea typeface="Times New Roman"/>
                          <a:cs typeface="Times New Roman"/>
                        </a:rPr>
                        <a:t>различных</a:t>
                      </a:r>
                      <a:r>
                        <a:rPr lang="ru-RU" sz="900" baseline="0" dirty="0" smtClean="0">
                          <a:solidFill>
                            <a:srgbClr val="000000"/>
                          </a:solidFill>
                          <a:effectLst/>
                          <a:latin typeface="Times New Roman"/>
                          <a:ea typeface="Times New Roman"/>
                          <a:cs typeface="Times New Roman"/>
                        </a:rPr>
                        <a:t> </a:t>
                      </a:r>
                      <a:r>
                        <a:rPr lang="ru-RU" sz="900" dirty="0" smtClean="0">
                          <a:solidFill>
                            <a:srgbClr val="000000"/>
                          </a:solidFill>
                          <a:effectLst/>
                          <a:latin typeface="Times New Roman"/>
                          <a:ea typeface="Times New Roman"/>
                          <a:cs typeface="Times New Roman"/>
                        </a:rPr>
                        <a:t>игрушек </a:t>
                      </a:r>
                      <a:r>
                        <a:rPr lang="ru-RU" sz="900" dirty="0">
                          <a:solidFill>
                            <a:srgbClr val="000000"/>
                          </a:solidFill>
                          <a:effectLst/>
                          <a:latin typeface="Times New Roman"/>
                          <a:ea typeface="Times New Roman"/>
                          <a:cs typeface="Times New Roman"/>
                        </a:rPr>
                        <a:t>в групповой </a:t>
                      </a:r>
                      <a:r>
                        <a:rPr lang="ru-RU" sz="900" dirty="0" smtClean="0">
                          <a:solidFill>
                            <a:srgbClr val="000000"/>
                          </a:solidFill>
                          <a:effectLst/>
                          <a:latin typeface="Times New Roman"/>
                          <a:ea typeface="Times New Roman"/>
                          <a:cs typeface="Times New Roman"/>
                        </a:rPr>
                        <a:t>комнате)</a:t>
                      </a:r>
                      <a:r>
                        <a:rPr lang="ru-RU" sz="900" baseline="0" dirty="0" smtClean="0">
                          <a:solidFill>
                            <a:schemeClr val="tx1"/>
                          </a:solidFill>
                          <a:effectLst/>
                          <a:latin typeface="Calibri"/>
                          <a:ea typeface="Times New Roman"/>
                          <a:cs typeface="Times New Roman"/>
                        </a:rPr>
                        <a:t> </a:t>
                      </a:r>
                      <a:r>
                        <a:rPr lang="ru-RU" sz="900" dirty="0" smtClean="0">
                          <a:solidFill>
                            <a:srgbClr val="000000"/>
                          </a:solidFill>
                          <a:effectLst/>
                          <a:latin typeface="Times New Roman"/>
                          <a:ea typeface="Times New Roman"/>
                          <a:cs typeface="Times New Roman"/>
                        </a:rPr>
                        <a:t>Выставка </a:t>
                      </a:r>
                      <a:r>
                        <a:rPr lang="ru-RU" sz="900" dirty="0">
                          <a:solidFill>
                            <a:srgbClr val="000000"/>
                          </a:solidFill>
                          <a:effectLst/>
                          <a:latin typeface="Times New Roman"/>
                          <a:ea typeface="Times New Roman"/>
                          <a:cs typeface="Times New Roman"/>
                        </a:rPr>
                        <a:t>«Моя любимая игрушка» (дети приносят из дома на один день любимые игрушки, вместе с воспитателем устраивают </a:t>
                      </a:r>
                      <a:r>
                        <a:rPr lang="ru-RU" sz="900" dirty="0" smtClean="0">
                          <a:solidFill>
                            <a:srgbClr val="000000"/>
                          </a:solidFill>
                          <a:effectLst/>
                          <a:latin typeface="Times New Roman"/>
                          <a:ea typeface="Times New Roman"/>
                          <a:cs typeface="Times New Roman"/>
                        </a:rPr>
                        <a:t>выставку)</a:t>
                      </a:r>
                      <a:r>
                        <a:rPr lang="ru-RU" sz="900" baseline="0" dirty="0" smtClean="0">
                          <a:solidFill>
                            <a:schemeClr val="tx1"/>
                          </a:solidFill>
                          <a:effectLst/>
                          <a:latin typeface="Calibri"/>
                          <a:ea typeface="Times New Roman"/>
                          <a:cs typeface="Times New Roman"/>
                        </a:rPr>
                        <a:t> </a:t>
                      </a:r>
                      <a:r>
                        <a:rPr lang="ru-RU" sz="900" dirty="0" smtClean="0">
                          <a:solidFill>
                            <a:srgbClr val="000000"/>
                          </a:solidFill>
                          <a:effectLst/>
                          <a:latin typeface="Times New Roman"/>
                          <a:ea typeface="Times New Roman"/>
                          <a:cs typeface="Times New Roman"/>
                        </a:rPr>
                        <a:t>Рисование </a:t>
                      </a:r>
                      <a:r>
                        <a:rPr lang="ru-RU" sz="900" dirty="0">
                          <a:solidFill>
                            <a:srgbClr val="000000"/>
                          </a:solidFill>
                          <a:effectLst/>
                          <a:latin typeface="Times New Roman"/>
                          <a:ea typeface="Times New Roman"/>
                          <a:cs typeface="Times New Roman"/>
                        </a:rPr>
                        <a:t>на тему: «Моя любимая игрушка».</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Сюжетно-ролевая игра «Поездка в Детский мир».</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effectLst/>
                          <a:latin typeface="Times New Roman"/>
                          <a:ea typeface="Times New Roman"/>
                          <a:cs typeface="Times New Roman"/>
                        </a:rPr>
                        <a:t>Педагоги ДОУ.</a:t>
                      </a:r>
                      <a:endParaRPr lang="ru-RU" sz="900" dirty="0">
                        <a:effectLst/>
                        <a:latin typeface="Calibri"/>
                        <a:ea typeface="Calibri"/>
                        <a:cs typeface="Times New Roman"/>
                      </a:endParaRPr>
                    </a:p>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68">
                <a:tc>
                  <a:txBody>
                    <a:bodyPr/>
                    <a:lstStyle/>
                    <a:p>
                      <a:pPr>
                        <a:lnSpc>
                          <a:spcPct val="115000"/>
                        </a:lnSpc>
                        <a:spcAft>
                          <a:spcPts val="0"/>
                        </a:spcAft>
                      </a:pPr>
                      <a:r>
                        <a:rPr lang="ru-RU" sz="900" b="1">
                          <a:effectLst/>
                          <a:latin typeface="Times New Roman"/>
                          <a:ea typeface="Times New Roman"/>
                          <a:cs typeface="Times New Roman"/>
                        </a:rPr>
                        <a:t>12.07.22–</a:t>
                      </a:r>
                      <a:r>
                        <a:rPr lang="ru-RU" sz="900">
                          <a:effectLst/>
                          <a:latin typeface="Times New Roman"/>
                          <a:ea typeface="Times New Roman"/>
                          <a:cs typeface="Times New Roman"/>
                        </a:rPr>
                        <a:t>День пожарного надзора.</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Беседы о правилах </a:t>
                      </a:r>
                      <a:r>
                        <a:rPr lang="ru-RU" sz="900" dirty="0" smtClean="0">
                          <a:effectLst/>
                          <a:latin typeface="Times New Roman"/>
                          <a:ea typeface="Times New Roman"/>
                          <a:cs typeface="Times New Roman"/>
                        </a:rPr>
                        <a:t>П.Б.</a:t>
                      </a:r>
                      <a:r>
                        <a:rPr lang="ru-RU" sz="900" baseline="0" dirty="0" smtClean="0">
                          <a:effectLst/>
                          <a:latin typeface="Calibri"/>
                          <a:ea typeface="Times New Roman"/>
                          <a:cs typeface="Times New Roman"/>
                        </a:rPr>
                        <a:t> </a:t>
                      </a:r>
                      <a:r>
                        <a:rPr lang="ru-RU" sz="900" dirty="0" smtClean="0">
                          <a:effectLst/>
                          <a:latin typeface="Times New Roman"/>
                          <a:ea typeface="Times New Roman"/>
                          <a:cs typeface="Times New Roman"/>
                        </a:rPr>
                        <a:t>Развлечение </a:t>
                      </a:r>
                      <a:r>
                        <a:rPr lang="ru-RU" sz="900" dirty="0">
                          <a:effectLst/>
                          <a:latin typeface="Times New Roman"/>
                          <a:ea typeface="Times New Roman"/>
                          <a:cs typeface="Times New Roman"/>
                        </a:rPr>
                        <a:t>«Спички детям не игрушки».</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Просмотр мультфильмов.</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Рисование «Опасные предметы».</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Times New Roman"/>
                          <a:cs typeface="Times New Roman"/>
                        </a:rPr>
                        <a:t>Зам. по БОП, педагоги ДОУ.</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403">
                <a:tc>
                  <a:txBody>
                    <a:bodyPr/>
                    <a:lstStyle/>
                    <a:p>
                      <a:pPr>
                        <a:lnSpc>
                          <a:spcPct val="115000"/>
                        </a:lnSpc>
                        <a:spcAft>
                          <a:spcPts val="0"/>
                        </a:spcAft>
                      </a:pPr>
                      <a:r>
                        <a:rPr lang="ru-RU" sz="900" b="1">
                          <a:effectLst/>
                          <a:latin typeface="Times New Roman"/>
                          <a:ea typeface="Times New Roman"/>
                          <a:cs typeface="Times New Roman"/>
                        </a:rPr>
                        <a:t>13.07.22 –</a:t>
                      </a:r>
                      <a:r>
                        <a:rPr lang="ru-RU" sz="900">
                          <a:effectLst/>
                          <a:latin typeface="Times New Roman"/>
                          <a:ea typeface="Times New Roman"/>
                          <a:cs typeface="Times New Roman"/>
                        </a:rPr>
                        <a:t> </a:t>
                      </a:r>
                      <a:r>
                        <a:rPr lang="ru-RU" sz="900">
                          <a:solidFill>
                            <a:srgbClr val="000000"/>
                          </a:solidFill>
                          <a:effectLst/>
                          <a:latin typeface="Times New Roman"/>
                          <a:ea typeface="Times New Roman"/>
                          <a:cs typeface="Times New Roman"/>
                        </a:rPr>
                        <a:t>День веселых красок.</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ct val="115000"/>
                        </a:lnSpc>
                        <a:spcAft>
                          <a:spcPts val="0"/>
                        </a:spcAft>
                      </a:pPr>
                      <a:r>
                        <a:rPr lang="ru-RU" sz="900" b="1" dirty="0">
                          <a:solidFill>
                            <a:srgbClr val="000000"/>
                          </a:solidFill>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Словесная дидактическая игра «Кто больше назовет предметов одного </a:t>
                      </a:r>
                      <a:r>
                        <a:rPr lang="ru-RU" sz="900" dirty="0" smtClean="0">
                          <a:solidFill>
                            <a:srgbClr val="000000"/>
                          </a:solidFill>
                          <a:effectLst/>
                          <a:latin typeface="Times New Roman"/>
                          <a:ea typeface="Times New Roman"/>
                          <a:cs typeface="Times New Roman"/>
                        </a:rPr>
                        <a:t>цвета»</a:t>
                      </a:r>
                      <a:r>
                        <a:rPr lang="ru-RU" sz="900" baseline="0" dirty="0" smtClean="0">
                          <a:solidFill>
                            <a:schemeClr val="tx1"/>
                          </a:solidFill>
                          <a:effectLst/>
                          <a:latin typeface="Calibri"/>
                          <a:ea typeface="Times New Roman"/>
                          <a:cs typeface="Times New Roman"/>
                        </a:rPr>
                        <a:t> </a:t>
                      </a:r>
                      <a:r>
                        <a:rPr lang="ru-RU" sz="900" dirty="0" smtClean="0">
                          <a:solidFill>
                            <a:srgbClr val="000000"/>
                          </a:solidFill>
                          <a:effectLst/>
                          <a:latin typeface="Times New Roman"/>
                          <a:ea typeface="Times New Roman"/>
                          <a:cs typeface="Times New Roman"/>
                        </a:rPr>
                        <a:t>Дидактическая </a:t>
                      </a:r>
                      <a:r>
                        <a:rPr lang="ru-RU" sz="900" dirty="0">
                          <a:solidFill>
                            <a:srgbClr val="000000"/>
                          </a:solidFill>
                          <a:effectLst/>
                          <a:latin typeface="Times New Roman"/>
                          <a:ea typeface="Times New Roman"/>
                          <a:cs typeface="Times New Roman"/>
                        </a:rPr>
                        <a:t>игра «Найдем краски для времен года»</a:t>
                      </a:r>
                      <a:r>
                        <a:rPr lang="ru-RU" sz="900" b="1" dirty="0">
                          <a:solidFill>
                            <a:srgbClr val="000000"/>
                          </a:solidFill>
                          <a:effectLst/>
                          <a:latin typeface="Times New Roman"/>
                          <a:ea typeface="Times New Roman"/>
                          <a:cs typeface="Times New Roman"/>
                        </a:rPr>
                        <a:t> , «</a:t>
                      </a:r>
                      <a:r>
                        <a:rPr lang="ru-RU" sz="900" dirty="0">
                          <a:solidFill>
                            <a:srgbClr val="000000"/>
                          </a:solidFill>
                          <a:effectLst/>
                          <a:latin typeface="Times New Roman"/>
                          <a:ea typeface="Times New Roman"/>
                          <a:cs typeface="Times New Roman"/>
                        </a:rPr>
                        <a:t>Соберем радугу</a:t>
                      </a:r>
                      <a:r>
                        <a:rPr lang="ru-RU" sz="900" dirty="0" smtClean="0">
                          <a:solidFill>
                            <a:srgbClr val="000000"/>
                          </a:solidFill>
                          <a:effectLst/>
                          <a:latin typeface="Times New Roman"/>
                          <a:ea typeface="Times New Roman"/>
                          <a:cs typeface="Times New Roman"/>
                        </a:rPr>
                        <a:t>».</a:t>
                      </a:r>
                      <a:r>
                        <a:rPr lang="ru-RU" sz="900" baseline="0" dirty="0" smtClean="0">
                          <a:solidFill>
                            <a:schemeClr val="tx1"/>
                          </a:solidFill>
                          <a:effectLst/>
                          <a:latin typeface="Calibri"/>
                          <a:ea typeface="Times New Roman"/>
                          <a:cs typeface="Times New Roman"/>
                        </a:rPr>
                        <a:t> </a:t>
                      </a:r>
                      <a:r>
                        <a:rPr lang="ru-RU" sz="900" dirty="0" smtClean="0">
                          <a:solidFill>
                            <a:srgbClr val="000000"/>
                          </a:solidFill>
                          <a:effectLst/>
                          <a:latin typeface="Times New Roman"/>
                          <a:ea typeface="Times New Roman"/>
                          <a:cs typeface="Times New Roman"/>
                        </a:rPr>
                        <a:t>П/и </a:t>
                      </a:r>
                      <a:r>
                        <a:rPr lang="ru-RU" sz="900" dirty="0">
                          <a:solidFill>
                            <a:srgbClr val="000000"/>
                          </a:solidFill>
                          <a:effectLst/>
                          <a:latin typeface="Times New Roman"/>
                          <a:ea typeface="Times New Roman"/>
                          <a:cs typeface="Times New Roman"/>
                        </a:rPr>
                        <a:t>«Краски»,</a:t>
                      </a:r>
                      <a:r>
                        <a:rPr lang="ru-RU" sz="900" b="1" dirty="0">
                          <a:solidFill>
                            <a:srgbClr val="000000"/>
                          </a:solidFill>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«Встань на свое место».</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solidFill>
                            <a:srgbClr val="000000"/>
                          </a:solidFill>
                          <a:effectLst/>
                          <a:latin typeface="Times New Roman"/>
                          <a:ea typeface="Times New Roman"/>
                          <a:cs typeface="Times New Roman"/>
                        </a:rPr>
                        <a:t>- Нетрадиционное рисование «Рисуем без кисточек и карандашей».</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Times New Roman"/>
                          <a:cs typeface="Times New Roman"/>
                        </a:rPr>
                        <a:t>Педагоги ДОУ.</a:t>
                      </a:r>
                      <a:endParaRPr lang="ru-RU" sz="900">
                        <a:effectLst/>
                        <a:latin typeface="Calibri"/>
                        <a:ea typeface="Calibri"/>
                        <a:cs typeface="Times New Roman"/>
                      </a:endParaRPr>
                    </a:p>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403">
                <a:tc>
                  <a:txBody>
                    <a:bodyPr/>
                    <a:lstStyle/>
                    <a:p>
                      <a:pPr>
                        <a:lnSpc>
                          <a:spcPct val="115000"/>
                        </a:lnSpc>
                        <a:spcAft>
                          <a:spcPts val="0"/>
                        </a:spcAft>
                      </a:pPr>
                      <a:r>
                        <a:rPr lang="ru-RU" sz="900" b="1">
                          <a:effectLst/>
                          <a:latin typeface="Times New Roman"/>
                          <a:ea typeface="Times New Roman"/>
                          <a:cs typeface="Times New Roman"/>
                        </a:rPr>
                        <a:t>14.07.22 –</a:t>
                      </a:r>
                      <a:r>
                        <a:rPr lang="ru-RU" sz="900">
                          <a:effectLst/>
                          <a:latin typeface="Times New Roman"/>
                          <a:ea typeface="Times New Roman"/>
                          <a:cs typeface="Times New Roman"/>
                        </a:rPr>
                        <a:t> </a:t>
                      </a:r>
                      <a:r>
                        <a:rPr lang="ru-RU" sz="900">
                          <a:solidFill>
                            <a:srgbClr val="000000"/>
                          </a:solidFill>
                          <a:effectLst/>
                          <a:latin typeface="Times New Roman"/>
                          <a:ea typeface="Times New Roman"/>
                          <a:cs typeface="Times New Roman"/>
                        </a:rPr>
                        <a:t>День народных игр</a:t>
                      </a:r>
                      <a:r>
                        <a:rPr lang="ru-RU" sz="900" b="1">
                          <a:solidFill>
                            <a:srgbClr val="000000"/>
                          </a:solidFill>
                          <a:effectLst/>
                          <a:latin typeface="Times New Roman"/>
                          <a:ea typeface="Times New Roman"/>
                          <a:cs typeface="Times New Roman"/>
                        </a:rPr>
                        <a:t>.</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Times New Roman"/>
                          <a:cs typeface="Times New Roman"/>
                        </a:rPr>
                        <a:t>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Создание радостного настроения через ознакомление с народными играми</a:t>
                      </a:r>
                      <a:r>
                        <a:rPr lang="ru-RU" sz="900" dirty="0" smtClean="0">
                          <a:solidFill>
                            <a:srgbClr val="000000"/>
                          </a:solidFill>
                          <a:effectLst/>
                          <a:latin typeface="Times New Roman"/>
                          <a:ea typeface="Times New Roman"/>
                          <a:cs typeface="Times New Roman"/>
                        </a:rPr>
                        <a:t>.</a:t>
                      </a:r>
                      <a:r>
                        <a:rPr lang="ru-RU" sz="900" baseline="0" dirty="0" smtClean="0">
                          <a:solidFill>
                            <a:schemeClr val="tx1"/>
                          </a:solidFill>
                          <a:effectLst/>
                          <a:latin typeface="Calibri"/>
                          <a:ea typeface="Times New Roman"/>
                          <a:cs typeface="Times New Roman"/>
                        </a:rPr>
                        <a:t> </a:t>
                      </a:r>
                      <a:r>
                        <a:rPr lang="ru-RU" sz="900" dirty="0" smtClean="0">
                          <a:solidFill>
                            <a:srgbClr val="000000"/>
                          </a:solidFill>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Рассматривание альбомов «Народные игры»</a:t>
                      </a:r>
                      <a:r>
                        <a:rPr lang="ru-RU" sz="900" dirty="0">
                          <a:solidFill>
                            <a:srgbClr val="000000"/>
                          </a:solidFill>
                          <a:effectLst/>
                          <a:latin typeface="Arial"/>
                          <a:ea typeface="Times New Roman"/>
                          <a:cs typeface="Times New Roman"/>
                        </a:rPr>
                        <a:t>.</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Times New Roman"/>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Подвижные народные игры: «Бабки» (используем вместо бабок –кегли); «Горелки»,  «Ручеек», «Волк во рву», «Жмурки» и другие.</a:t>
                      </a:r>
                      <a:endParaRPr lang="ru-RU" sz="900" dirty="0">
                        <a:effectLst/>
                        <a:latin typeface="Calibri"/>
                        <a:ea typeface="Calibri"/>
                        <a:cs typeface="Times New Roman"/>
                      </a:endParaRPr>
                    </a:p>
                    <a:p>
                      <a:pPr>
                        <a:lnSpc>
                          <a:spcPct val="115000"/>
                        </a:lnSpc>
                        <a:spcAft>
                          <a:spcPts val="0"/>
                        </a:spcAft>
                      </a:pPr>
                      <a:r>
                        <a:rPr lang="ru-RU" sz="900" dirty="0">
                          <a:solidFill>
                            <a:srgbClr val="000000"/>
                          </a:solidFill>
                          <a:effectLst/>
                          <a:latin typeface="Times New Roman"/>
                          <a:ea typeface="Times New Roman"/>
                          <a:cs typeface="Times New Roman"/>
                        </a:rPr>
                        <a:t>-Чтение литературных произведений по теме дня.</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Times New Roman"/>
                          <a:cs typeface="Times New Roman"/>
                        </a:rPr>
                        <a:t>Педагоги ДОУ.</a:t>
                      </a:r>
                      <a:endParaRPr lang="ru-RU" sz="900">
                        <a:effectLst/>
                        <a:latin typeface="Calibri"/>
                        <a:ea typeface="Calibri"/>
                        <a:cs typeface="Times New Roman"/>
                      </a:endParaRPr>
                    </a:p>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68">
                <a:tc>
                  <a:txBody>
                    <a:bodyPr/>
                    <a:lstStyle/>
                    <a:p>
                      <a:pPr>
                        <a:lnSpc>
                          <a:spcPct val="115000"/>
                        </a:lnSpc>
                        <a:spcAft>
                          <a:spcPts val="0"/>
                        </a:spcAft>
                      </a:pPr>
                      <a:r>
                        <a:rPr lang="ru-RU" sz="900" b="1">
                          <a:effectLst/>
                          <a:latin typeface="Times New Roman"/>
                          <a:ea typeface="Times New Roman"/>
                          <a:cs typeface="Times New Roman"/>
                        </a:rPr>
                        <a:t>15.07.22 - </a:t>
                      </a:r>
                      <a:r>
                        <a:rPr lang="ru-RU" sz="900">
                          <a:effectLst/>
                          <a:latin typeface="Times New Roman"/>
                          <a:ea typeface="Times New Roman"/>
                          <a:cs typeface="Times New Roman"/>
                        </a:rPr>
                        <a:t>Всемирный день китов и дельфинов.</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 </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a:effectLst/>
                          <a:latin typeface="Times New Roman"/>
                          <a:ea typeface="Times New Roman"/>
                          <a:cs typeface="Times New Roman"/>
                        </a:rPr>
                        <a:t>I половина дня</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Игра-викторина «Как по морю-океану».</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П/игры: «Море волнуется раз..»</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Times New Roman"/>
                          <a:cs typeface="Times New Roman"/>
                        </a:rPr>
                        <a:t>II половина дня</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Times New Roman"/>
                          <a:cs typeface="Times New Roman"/>
                        </a:rPr>
                        <a:t>- Рисование «Подводный мир».</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Times New Roman"/>
                          <a:cs typeface="Times New Roman"/>
                        </a:rPr>
                        <a:t>Педагоги ДОУ.</a:t>
                      </a:r>
                      <a:endParaRPr lang="ru-RU" sz="900">
                        <a:effectLst/>
                        <a:latin typeface="Calibri"/>
                        <a:ea typeface="Calibri"/>
                        <a:cs typeface="Times New Roman"/>
                      </a:endParaRPr>
                    </a:p>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5">
                <a:tc gridSpan="3">
                  <a:txBody>
                    <a:bodyPr/>
                    <a:lstStyle/>
                    <a:p>
                      <a:pPr algn="ctr">
                        <a:lnSpc>
                          <a:spcPct val="115000"/>
                        </a:lnSpc>
                        <a:spcAft>
                          <a:spcPts val="0"/>
                        </a:spcAft>
                      </a:pPr>
                      <a:r>
                        <a:rPr lang="en-US" sz="900" b="1">
                          <a:effectLst/>
                          <a:latin typeface="Times New Roman"/>
                          <a:ea typeface="Times New Roman"/>
                          <a:cs typeface="Times New Roman"/>
                        </a:rPr>
                        <a:t>III </a:t>
                      </a:r>
                      <a:r>
                        <a:rPr lang="ru-RU" sz="900" b="1">
                          <a:effectLst/>
                          <a:latin typeface="Times New Roman"/>
                          <a:ea typeface="Times New Roman"/>
                          <a:cs typeface="Times New Roman"/>
                        </a:rPr>
                        <a:t>неделя</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56358">
                <a:tc>
                  <a:txBody>
                    <a:bodyPr/>
                    <a:lstStyle/>
                    <a:p>
                      <a:pPr>
                        <a:lnSpc>
                          <a:spcPct val="115000"/>
                        </a:lnSpc>
                        <a:spcAft>
                          <a:spcPts val="0"/>
                        </a:spcAft>
                      </a:pPr>
                      <a:r>
                        <a:rPr lang="ru-RU" sz="900" b="1">
                          <a:effectLst/>
                          <a:latin typeface="Times New Roman"/>
                          <a:ea typeface="Calibri"/>
                          <a:cs typeface="Times New Roman"/>
                        </a:rPr>
                        <a:t>18.07.22 –</a:t>
                      </a:r>
                      <a:r>
                        <a:rPr lang="ru-RU" sz="900" b="1">
                          <a:solidFill>
                            <a:srgbClr val="000000"/>
                          </a:solidFill>
                          <a:effectLst/>
                          <a:latin typeface="Times New Roman"/>
                          <a:ea typeface="Times New Roman"/>
                          <a:cs typeface="Times New Roman"/>
                        </a:rPr>
                        <a:t> </a:t>
                      </a:r>
                      <a:r>
                        <a:rPr lang="ru-RU" sz="900">
                          <a:solidFill>
                            <a:srgbClr val="000000"/>
                          </a:solidFill>
                          <a:effectLst/>
                          <a:latin typeface="Times New Roman"/>
                          <a:ea typeface="Times New Roman"/>
                          <a:cs typeface="Times New Roman"/>
                        </a:rPr>
                        <a:t>День почемучек.</a:t>
                      </a:r>
                      <a:endParaRPr lang="ru-RU" sz="900">
                        <a:effectLst/>
                        <a:latin typeface="Calibri"/>
                        <a:ea typeface="Calibri"/>
                        <a:cs typeface="Times New Roman"/>
                      </a:endParaRPr>
                    </a:p>
                    <a:p>
                      <a:pPr>
                        <a:lnSpc>
                          <a:spcPct val="115000"/>
                        </a:lnSpc>
                        <a:spcAft>
                          <a:spcPts val="0"/>
                        </a:spcAft>
                      </a:pPr>
                      <a:r>
                        <a:rPr lang="ru-RU" sz="900" b="1">
                          <a:effectLst/>
                          <a:latin typeface="Times New Roman"/>
                          <a:ea typeface="Calibri"/>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Calibri"/>
                          <a:cs typeface="Times New Roman"/>
                        </a:rPr>
                        <a:t>I половина дня</a:t>
                      </a:r>
                      <a:endParaRPr lang="ru-RU" sz="900" dirty="0">
                        <a:effectLst/>
                        <a:latin typeface="Calibri"/>
                        <a:ea typeface="Calibri"/>
                        <a:cs typeface="Times New Roman"/>
                      </a:endParaRPr>
                    </a:p>
                    <a:p>
                      <a:pPr>
                        <a:lnSpc>
                          <a:spcPct val="115000"/>
                        </a:lnSpc>
                        <a:spcAft>
                          <a:spcPts val="0"/>
                        </a:spcAft>
                      </a:pPr>
                      <a:r>
                        <a:rPr lang="ru-RU" sz="900" dirty="0">
                          <a:solidFill>
                            <a:srgbClr val="000000"/>
                          </a:solidFill>
                          <a:effectLst/>
                          <a:latin typeface="Times New Roman"/>
                          <a:ea typeface="Times New Roman"/>
                          <a:cs typeface="Times New Roman"/>
                        </a:rPr>
                        <a:t>- Беседа с рассматриванием картинок</a:t>
                      </a:r>
                      <a:r>
                        <a:rPr lang="ru-RU" sz="900" dirty="0" smtClean="0">
                          <a:solidFill>
                            <a:srgbClr val="000000"/>
                          </a:solidFill>
                          <a:effectLst/>
                          <a:latin typeface="Times New Roman"/>
                          <a:ea typeface="Times New Roman"/>
                          <a:cs typeface="Times New Roman"/>
                        </a:rPr>
                        <a:t>. </a:t>
                      </a:r>
                      <a:r>
                        <a:rPr lang="ru-RU" sz="900" dirty="0">
                          <a:solidFill>
                            <a:srgbClr val="000000"/>
                          </a:solidFill>
                          <a:effectLst/>
                          <a:latin typeface="Times New Roman"/>
                          <a:ea typeface="Times New Roman"/>
                          <a:cs typeface="Times New Roman"/>
                        </a:rPr>
                        <a:t>Викторина «Что, где, когда», «Всезнайка</a:t>
                      </a:r>
                      <a:r>
                        <a:rPr lang="ru-RU" sz="900" dirty="0" smtClean="0">
                          <a:solidFill>
                            <a:srgbClr val="000000"/>
                          </a:solidFill>
                          <a:effectLst/>
                          <a:latin typeface="Times New Roman"/>
                          <a:ea typeface="Times New Roman"/>
                          <a:cs typeface="Times New Roman"/>
                        </a:rPr>
                        <a:t>».</a:t>
                      </a:r>
                      <a:r>
                        <a:rPr lang="ru-RU" sz="900" baseline="0" dirty="0" smtClean="0">
                          <a:solidFill>
                            <a:schemeClr val="tx1"/>
                          </a:solidFill>
                          <a:effectLst/>
                          <a:latin typeface="Calibri"/>
                          <a:ea typeface="Times New Roman"/>
                          <a:cs typeface="Times New Roman"/>
                        </a:rPr>
                        <a:t> </a:t>
                      </a:r>
                      <a:r>
                        <a:rPr lang="ru-RU" sz="900" dirty="0" smtClean="0">
                          <a:solidFill>
                            <a:srgbClr val="000000"/>
                          </a:solidFill>
                          <a:effectLst/>
                          <a:latin typeface="Times New Roman"/>
                          <a:ea typeface="Times New Roman"/>
                          <a:cs typeface="Times New Roman"/>
                        </a:rPr>
                        <a:t>Логические </a:t>
                      </a:r>
                      <a:r>
                        <a:rPr lang="ru-RU" sz="900" dirty="0">
                          <a:solidFill>
                            <a:srgbClr val="000000"/>
                          </a:solidFill>
                          <a:effectLst/>
                          <a:latin typeface="Times New Roman"/>
                          <a:ea typeface="Times New Roman"/>
                          <a:cs typeface="Times New Roman"/>
                        </a:rPr>
                        <a:t>задания: найди отличия, ребусы, кроссворды.</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a:t>
                      </a:r>
                      <a:r>
                        <a:rPr lang="ru-RU" sz="900" dirty="0">
                          <a:solidFill>
                            <a:srgbClr val="000000"/>
                          </a:solidFill>
                          <a:effectLst/>
                          <a:latin typeface="Times New Roman"/>
                          <a:ea typeface="Times New Roman"/>
                          <a:cs typeface="Times New Roman"/>
                        </a:rPr>
                        <a:t>Делаем солнечные часы. Опыты и эксперименты во время прогулки.</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effectLst/>
                          <a:latin typeface="Times New Roman"/>
                          <a:ea typeface="Calibri"/>
                          <a:cs typeface="Times New Roman"/>
                        </a:rPr>
                        <a:t>Педагоги ДОУ.</a:t>
                      </a:r>
                      <a:endParaRPr lang="ru-RU" sz="900">
                        <a:effectLst/>
                        <a:latin typeface="Calibri"/>
                        <a:ea typeface="Calibri"/>
                        <a:cs typeface="Times New Roman"/>
                      </a:endParaRPr>
                    </a:p>
                    <a:p>
                      <a:pPr algn="ctr">
                        <a:lnSpc>
                          <a:spcPct val="115000"/>
                        </a:lnSpc>
                        <a:spcAft>
                          <a:spcPts val="0"/>
                        </a:spcAft>
                      </a:pPr>
                      <a:r>
                        <a:rPr lang="ru-RU" sz="900">
                          <a:effectLst/>
                          <a:latin typeface="Times New Roman"/>
                          <a:ea typeface="Calibri"/>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3">
                <a:tc>
                  <a:txBody>
                    <a:bodyPr/>
                    <a:lstStyle/>
                    <a:p>
                      <a:pPr>
                        <a:lnSpc>
                          <a:spcPct val="115000"/>
                        </a:lnSpc>
                        <a:spcAft>
                          <a:spcPts val="0"/>
                        </a:spcAft>
                      </a:pPr>
                      <a:r>
                        <a:rPr lang="ru-RU" sz="900" b="1">
                          <a:effectLst/>
                          <a:latin typeface="Times New Roman"/>
                          <a:ea typeface="Calibri"/>
                          <a:cs typeface="Times New Roman"/>
                        </a:rPr>
                        <a:t>19.07.22 - </a:t>
                      </a:r>
                      <a:r>
                        <a:rPr lang="ru-RU" sz="900">
                          <a:effectLst/>
                          <a:latin typeface="Times New Roman"/>
                          <a:ea typeface="Calibri"/>
                          <a:cs typeface="Times New Roman"/>
                        </a:rPr>
                        <a:t>Международный </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Calibri"/>
                          <a:cs typeface="Times New Roman"/>
                        </a:rPr>
                        <a:t>день дружбы. </a:t>
                      </a:r>
                      <a:endParaRPr lang="ru-RU" sz="900">
                        <a:effectLst/>
                        <a:latin typeface="Calibri"/>
                        <a:ea typeface="Calibri"/>
                        <a:cs typeface="Times New Roman"/>
                      </a:endParaRPr>
                    </a:p>
                    <a:p>
                      <a:pPr>
                        <a:lnSpc>
                          <a:spcPct val="115000"/>
                        </a:lnSpc>
                        <a:spcAft>
                          <a:spcPts val="0"/>
                        </a:spcAft>
                      </a:pPr>
                      <a:r>
                        <a:rPr lang="ru-RU" sz="900">
                          <a:effectLst/>
                          <a:latin typeface="Times New Roman"/>
                          <a:ea typeface="Calibri"/>
                          <a:cs typeface="Times New Roman"/>
                        </a:rPr>
                        <a:t> </a:t>
                      </a:r>
                      <a:endParaRPr lang="ru-RU" sz="90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b="1" dirty="0">
                          <a:effectLst/>
                          <a:latin typeface="Times New Roman"/>
                          <a:ea typeface="Calibri"/>
                          <a:cs typeface="Times New Roman"/>
                        </a:rPr>
                        <a:t>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Беседа на тему: «Что такое дружба? Для чего нужны друзья</a:t>
                      </a:r>
                      <a:r>
                        <a:rPr lang="ru-RU" sz="900" dirty="0" smtClean="0">
                          <a:effectLst/>
                          <a:latin typeface="Times New Roman"/>
                          <a:ea typeface="Calibri"/>
                          <a:cs typeface="Times New Roman"/>
                        </a:rPr>
                        <a:t>?».</a:t>
                      </a:r>
                      <a:r>
                        <a:rPr lang="ru-RU" sz="900" baseline="0" dirty="0" smtClean="0">
                          <a:effectLst/>
                          <a:latin typeface="Calibri"/>
                          <a:ea typeface="Calibri"/>
                          <a:cs typeface="Times New Roman"/>
                        </a:rPr>
                        <a:t> </a:t>
                      </a:r>
                      <a:r>
                        <a:rPr lang="ru-RU" sz="900" dirty="0" smtClean="0">
                          <a:effectLst/>
                          <a:latin typeface="Times New Roman"/>
                          <a:ea typeface="Calibri"/>
                          <a:cs typeface="Times New Roman"/>
                        </a:rPr>
                        <a:t>Дидактическая </a:t>
                      </a:r>
                      <a:r>
                        <a:rPr lang="ru-RU" sz="900" dirty="0">
                          <a:effectLst/>
                          <a:latin typeface="Times New Roman"/>
                          <a:ea typeface="Calibri"/>
                          <a:cs typeface="Times New Roman"/>
                        </a:rPr>
                        <a:t>игра «Хорошо и плохо».</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Чтение сказки В. Катаева «Цветик-</a:t>
                      </a:r>
                      <a:r>
                        <a:rPr lang="ru-RU" sz="900" dirty="0" err="1">
                          <a:effectLst/>
                          <a:latin typeface="Times New Roman"/>
                          <a:ea typeface="Calibri"/>
                          <a:cs typeface="Times New Roman"/>
                        </a:rPr>
                        <a:t>семицветик</a:t>
                      </a:r>
                      <a:r>
                        <a:rPr lang="ru-RU" sz="900" dirty="0">
                          <a:effectLst/>
                          <a:latin typeface="Times New Roman"/>
                          <a:ea typeface="Calibri"/>
                          <a:cs typeface="Times New Roman"/>
                        </a:rPr>
                        <a:t>».</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II половина дня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Акция «Подари улыбку другу».</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effectLst/>
                          <a:latin typeface="Times New Roman"/>
                          <a:ea typeface="Calibri"/>
                          <a:cs typeface="Times New Roman"/>
                        </a:rPr>
                        <a:t>Педагоги ДОУ.</a:t>
                      </a:r>
                      <a:endParaRPr lang="ru-RU" sz="900" dirty="0">
                        <a:effectLst/>
                        <a:latin typeface="Calibri"/>
                        <a:ea typeface="Calibri"/>
                        <a:cs typeface="Times New Roman"/>
                      </a:endParaRPr>
                    </a:p>
                    <a:p>
                      <a:pPr algn="ctr">
                        <a:lnSpc>
                          <a:spcPct val="115000"/>
                        </a:lnSpc>
                        <a:spcAft>
                          <a:spcPts val="0"/>
                        </a:spcAft>
                      </a:pPr>
                      <a:r>
                        <a:rPr lang="ru-RU" sz="900" dirty="0">
                          <a:effectLst/>
                          <a:latin typeface="Times New Roman"/>
                          <a:ea typeface="Calibri"/>
                          <a:cs typeface="Times New Roman"/>
                        </a:rPr>
                        <a:t> </a:t>
                      </a:r>
                      <a:endParaRPr lang="ru-RU" sz="900" dirty="0">
                        <a:effectLst/>
                        <a:latin typeface="Calibri"/>
                        <a:ea typeface="Calibri"/>
                        <a:cs typeface="Times New Roman"/>
                      </a:endParaRPr>
                    </a:p>
                  </a:txBody>
                  <a:tcPr marL="18602" marR="1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723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503548" y="260648"/>
            <a:ext cx="8136904" cy="6343788"/>
          </a:xfrm>
          <a:prstGeom prst="rect">
            <a:avLst/>
          </a:prstGeom>
        </p:spPr>
        <p:txBody>
          <a:bodyPr wrap="square">
            <a:spAutoFit/>
          </a:bodyPr>
          <a:lstStyle/>
          <a:p>
            <a:pPr algn="just">
              <a:lnSpc>
                <a:spcPct val="115000"/>
              </a:lnSpc>
              <a:spcAft>
                <a:spcPts val="0"/>
              </a:spcAft>
            </a:pPr>
            <a:r>
              <a:rPr lang="ru-RU" sz="1400" dirty="0">
                <a:latin typeface="Times New Roman"/>
                <a:ea typeface="Calibri"/>
                <a:cs typeface="Times New Roman"/>
              </a:rPr>
              <a:t>Для достижения оздоровительного эффекта в летний период режим дня предусматривал максимальное пребывание детей на свежем воздухе с учетом равномерного распределения двигательной активности в первую  и вторую половину дня, а также температурного режима. Одним из компонентов рационально построенного режима дня являлись прогулки на открытом воздухе, которые повышают двигательную активность детей за счет включения беговых упражнений, использования подвижных игр различной активности, эстафет, элементов спортивных игр, пешеходных прогулок и экскурсий.</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Были созданы условия для повышения двигательной активности дошкольников путем расширения ассортимента выносного оборудования.</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В течение ЛОП администрацией ДОУ осуществлялся оперативный контроль по выполнению требований СанПиН по организации физкультурно-оздоровительной работы (утренний прием, утренняя гимнастика, гимнастика после сна, закаливание, проведение физкультурных занятий, праздников, развлечений).</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Исходя из выше изложенного, можно считать, что летняя оздоровительная компания в МДОАУ «Детский сад № 83 «искорка» </a:t>
            </a:r>
            <a:r>
              <a:rPr lang="ru-RU" sz="1400" dirty="0" err="1">
                <a:latin typeface="Times New Roman"/>
                <a:ea typeface="Calibri"/>
                <a:cs typeface="Times New Roman"/>
              </a:rPr>
              <a:t>г.Орска</a:t>
            </a:r>
            <a:r>
              <a:rPr lang="ru-RU" sz="1400" dirty="0">
                <a:latin typeface="Times New Roman"/>
                <a:ea typeface="Calibri"/>
                <a:cs typeface="Times New Roman"/>
              </a:rPr>
              <a:t> прошла удовлетворительно, не было допущено травматизма, пищевых отравлений, заболеваний КИНЭ.</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Таким образом, в МДОАУ № 83:</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 созданы необходимые условия для оздоровительной, образовательной и воспитательной работы с детьми;</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-обеспечено соблюдение санитарно-гигиенических условий в помещении  и на территории ДОУ;</a:t>
            </a:r>
            <a:endParaRPr lang="ru-RU" sz="1400" dirty="0">
              <a:ea typeface="Calibri"/>
              <a:cs typeface="Times New Roman"/>
            </a:endParaRPr>
          </a:p>
          <a:p>
            <a:pPr algn="just">
              <a:lnSpc>
                <a:spcPct val="115000"/>
              </a:lnSpc>
              <a:spcAft>
                <a:spcPts val="0"/>
              </a:spcAft>
            </a:pPr>
            <a:r>
              <a:rPr lang="ru-RU" sz="1400" dirty="0">
                <a:latin typeface="Times New Roman"/>
                <a:ea typeface="Calibri"/>
                <a:cs typeface="Times New Roman"/>
              </a:rPr>
              <a:t>- установлено тесное взаимодействие с родителями воспитанников.</a:t>
            </a:r>
            <a:endParaRPr lang="ru-RU" sz="1400" dirty="0">
              <a:ea typeface="Calibri"/>
              <a:cs typeface="Times New Roman"/>
            </a:endParaRPr>
          </a:p>
          <a:p>
            <a:pPr algn="just">
              <a:lnSpc>
                <a:spcPct val="115000"/>
              </a:lnSpc>
              <a:spcAft>
                <a:spcPts val="0"/>
              </a:spcAft>
            </a:pPr>
            <a:r>
              <a:rPr lang="ru-RU" b="1" dirty="0">
                <a:latin typeface="Times New Roman"/>
                <a:ea typeface="Calibri"/>
                <a:cs typeface="Times New Roman"/>
              </a:rPr>
              <a:t> </a:t>
            </a:r>
            <a:endParaRPr lang="ru-RU" b="1" dirty="0" smtClean="0">
              <a:latin typeface="Times New Roman"/>
              <a:ea typeface="Calibri"/>
              <a:cs typeface="Times New Roman"/>
            </a:endParaRPr>
          </a:p>
          <a:p>
            <a:pPr>
              <a:lnSpc>
                <a:spcPct val="115000"/>
              </a:lnSpc>
              <a:spcAft>
                <a:spcPts val="1000"/>
              </a:spcAft>
            </a:pPr>
            <a:r>
              <a:rPr lang="ru-RU" sz="1600" b="1" dirty="0" smtClean="0">
                <a:latin typeface="Times New Roman"/>
                <a:ea typeface="Calibri"/>
                <a:cs typeface="Times New Roman"/>
              </a:rPr>
              <a:t>Фотоотчет о летней оздоровительной работе можно посмотреть по ссылке </a:t>
            </a:r>
            <a:r>
              <a:rPr lang="ru-RU" sz="1600" u="sng" dirty="0" smtClean="0">
                <a:solidFill>
                  <a:srgbClr val="0000FF"/>
                </a:solidFill>
                <a:ea typeface="Calibri"/>
                <a:cs typeface="Times New Roman"/>
                <a:hlinkClick r:id="rId3"/>
              </a:rPr>
              <a:t>https://natalya-smykova.netboard.me/qxgq2022/?link=gQui1HQE-JYNpfn8j-B3QahGfb</a:t>
            </a:r>
            <a:r>
              <a:rPr lang="ru-RU" sz="1600" u="sng" dirty="0" smtClean="0">
                <a:solidFill>
                  <a:srgbClr val="0000FF"/>
                </a:solidFill>
                <a:ea typeface="Calibri"/>
                <a:cs typeface="Times New Roman"/>
              </a:rPr>
              <a:t>    </a:t>
            </a:r>
            <a:endParaRPr lang="ru-RU" sz="1600" dirty="0" smtClean="0">
              <a:ea typeface="Calibri"/>
              <a:cs typeface="Times New Roman"/>
            </a:endParaRPr>
          </a:p>
          <a:p>
            <a:pPr algn="just">
              <a:lnSpc>
                <a:spcPct val="115000"/>
              </a:lnSpc>
              <a:spcAft>
                <a:spcPts val="0"/>
              </a:spcAft>
            </a:pPr>
            <a:endParaRPr lang="ru-RU" sz="1600" dirty="0">
              <a:ea typeface="Calibri"/>
              <a:cs typeface="Times New Roman"/>
            </a:endParaRPr>
          </a:p>
        </p:txBody>
      </p:sp>
    </p:spTree>
    <p:extLst>
      <p:ext uri="{BB962C8B-B14F-4D97-AF65-F5344CB8AC3E}">
        <p14:creationId xmlns:p14="http://schemas.microsoft.com/office/powerpoint/2010/main" val="44934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539552" y="548680"/>
            <a:ext cx="8064896" cy="5293757"/>
          </a:xfrm>
          <a:prstGeom prst="rect">
            <a:avLst/>
          </a:prstGeom>
        </p:spPr>
        <p:txBody>
          <a:bodyPr wrap="square">
            <a:spAutoFit/>
          </a:bodyPr>
          <a:lstStyle/>
          <a:p>
            <a:pPr indent="180340" algn="just">
              <a:spcAft>
                <a:spcPts val="0"/>
              </a:spcAft>
            </a:pPr>
            <a:r>
              <a:rPr lang="ru-RU" sz="1300" dirty="0" smtClean="0">
                <a:solidFill>
                  <a:srgbClr val="000000"/>
                </a:solidFill>
                <a:effectLst/>
                <a:latin typeface="Times New Roman"/>
                <a:ea typeface="Calibri"/>
              </a:rPr>
              <a:t>Главным направлением работы МДОАУ «Детский сад № 83 «Искорка» </a:t>
            </a:r>
            <a:r>
              <a:rPr lang="ru-RU" sz="1300" dirty="0" err="1" smtClean="0">
                <a:solidFill>
                  <a:srgbClr val="000000"/>
                </a:solidFill>
                <a:effectLst/>
                <a:latin typeface="Times New Roman"/>
                <a:ea typeface="Calibri"/>
              </a:rPr>
              <a:t>г.Орска</a:t>
            </a:r>
            <a:r>
              <a:rPr lang="ru-RU" sz="1300" dirty="0" smtClean="0">
                <a:solidFill>
                  <a:srgbClr val="000000"/>
                </a:solidFill>
                <a:effectLst/>
                <a:latin typeface="Times New Roman"/>
                <a:ea typeface="Calibri"/>
              </a:rPr>
              <a:t> является охрана и укрепление физического и психического здоровья детей.</a:t>
            </a:r>
          </a:p>
          <a:p>
            <a:pPr indent="180340" algn="just">
              <a:spcAft>
                <a:spcPts val="0"/>
              </a:spcAft>
            </a:pPr>
            <a:r>
              <a:rPr lang="ru-RU" sz="1300" dirty="0" smtClean="0">
                <a:solidFill>
                  <a:srgbClr val="000000"/>
                </a:solidFill>
                <a:effectLst/>
                <a:latin typeface="Times New Roman"/>
                <a:ea typeface="Calibri"/>
              </a:rPr>
              <a:t>Важным аспектом работы выделена интеграция деятельности специалистов, медицинских и педагогических работников, при организации профилактической, оздоровительной работы с детьми.</a:t>
            </a:r>
          </a:p>
          <a:p>
            <a:pPr indent="180340" algn="just">
              <a:spcAft>
                <a:spcPts val="0"/>
              </a:spcAft>
            </a:pPr>
            <a:r>
              <a:rPr lang="ru-RU" sz="1300" dirty="0" smtClean="0">
                <a:solidFill>
                  <a:srgbClr val="000000"/>
                </a:solidFill>
                <a:effectLst/>
                <a:latin typeface="Times New Roman"/>
                <a:ea typeface="Calibri"/>
              </a:rPr>
              <a:t>Разработана система профилактических и оздоровительных мероприятий, составлен комплексный план оздоровительно-профилактических мероприятий на каждую возрастную группу. Система мероприятий направлена на рациональное осуществление совместными усилиями педагогов, узких специалистов ДОУ и родителей комплекса воспитательных и профилактических мер, направленных на укрепление здоровья растущего организма.</a:t>
            </a:r>
          </a:p>
          <a:p>
            <a:pPr indent="180340" algn="just">
              <a:spcAft>
                <a:spcPts val="0"/>
              </a:spcAft>
            </a:pPr>
            <a:r>
              <a:rPr lang="ru-RU" sz="1300" dirty="0" smtClean="0">
                <a:solidFill>
                  <a:srgbClr val="000000"/>
                </a:solidFill>
                <a:effectLst/>
                <a:latin typeface="Times New Roman"/>
                <a:ea typeface="Calibri"/>
              </a:rPr>
              <a:t>Состояние здоровья каждого ребенка оценивается комплексно, с учетом уровня достигнутого физического и нервно-психического развития, острой заболеваемости за год, уровня функционального состояния основных систем организма.</a:t>
            </a:r>
          </a:p>
          <a:p>
            <a:pPr indent="180340" algn="just">
              <a:spcAft>
                <a:spcPts val="0"/>
              </a:spcAft>
            </a:pPr>
            <a:r>
              <a:rPr lang="ru-RU" sz="1300" dirty="0" smtClean="0">
                <a:solidFill>
                  <a:srgbClr val="000000"/>
                </a:solidFill>
                <a:effectLst/>
                <a:latin typeface="Times New Roman"/>
                <a:ea typeface="Calibri"/>
              </a:rPr>
              <a:t>1. Систематическое и рациональное закаливание детей с использованием рефлексотерапии (</a:t>
            </a:r>
            <a:r>
              <a:rPr lang="ru-RU" sz="1300" dirty="0" err="1" smtClean="0">
                <a:solidFill>
                  <a:srgbClr val="000000"/>
                </a:solidFill>
                <a:effectLst/>
                <a:latin typeface="Times New Roman"/>
                <a:ea typeface="Calibri"/>
              </a:rPr>
              <a:t>стопотерапии</a:t>
            </a:r>
            <a:r>
              <a:rPr lang="ru-RU" sz="1300" dirty="0" smtClean="0">
                <a:solidFill>
                  <a:srgbClr val="000000"/>
                </a:solidFill>
                <a:effectLst/>
                <a:latin typeface="Times New Roman"/>
                <a:ea typeface="Calibri"/>
              </a:rPr>
              <a:t>, самомассажа лица, шеи, ушных раковин).</a:t>
            </a:r>
          </a:p>
          <a:p>
            <a:pPr indent="180340" algn="just">
              <a:spcAft>
                <a:spcPts val="0"/>
              </a:spcAft>
            </a:pPr>
            <a:r>
              <a:rPr lang="ru-RU" sz="1300" dirty="0" smtClean="0">
                <a:solidFill>
                  <a:srgbClr val="000000"/>
                </a:solidFill>
                <a:effectLst/>
                <a:latin typeface="Times New Roman"/>
                <a:ea typeface="Calibri"/>
              </a:rPr>
              <a:t>2. </a:t>
            </a:r>
            <a:r>
              <a:rPr lang="ru-RU" sz="1300" dirty="0" err="1" smtClean="0">
                <a:solidFill>
                  <a:srgbClr val="000000"/>
                </a:solidFill>
                <a:effectLst/>
                <a:latin typeface="Times New Roman"/>
                <a:ea typeface="Calibri"/>
              </a:rPr>
              <a:t>Иммуносберегающие</a:t>
            </a:r>
            <a:r>
              <a:rPr lang="ru-RU" sz="1300" dirty="0" smtClean="0">
                <a:solidFill>
                  <a:srgbClr val="000000"/>
                </a:solidFill>
                <a:effectLst/>
                <a:latin typeface="Times New Roman"/>
                <a:ea typeface="Calibri"/>
              </a:rPr>
              <a:t> мероприятия и профилактика вирусных инфекций.</a:t>
            </a:r>
          </a:p>
          <a:p>
            <a:pPr indent="180340" algn="just">
              <a:spcAft>
                <a:spcPts val="0"/>
              </a:spcAft>
            </a:pPr>
            <a:r>
              <a:rPr lang="ru-RU" sz="1300" dirty="0" smtClean="0">
                <a:solidFill>
                  <a:srgbClr val="000000"/>
                </a:solidFill>
                <a:effectLst/>
                <a:latin typeface="Times New Roman"/>
                <a:ea typeface="Calibri"/>
              </a:rPr>
              <a:t>3. Корригирующие утренние гимнастики с дыхательными упражнениями.</a:t>
            </a:r>
          </a:p>
          <a:p>
            <a:pPr indent="180340" algn="just">
              <a:spcAft>
                <a:spcPts val="0"/>
              </a:spcAft>
            </a:pPr>
            <a:r>
              <a:rPr lang="ru-RU" sz="1300" dirty="0" smtClean="0">
                <a:solidFill>
                  <a:srgbClr val="000000"/>
                </a:solidFill>
                <a:effectLst/>
                <a:latin typeface="Times New Roman"/>
                <a:ea typeface="Calibri"/>
              </a:rPr>
              <a:t>Созданы условия для физического развития дошкольников:</a:t>
            </a:r>
          </a:p>
          <a:p>
            <a:pPr marL="342900" lvl="0" indent="-342900" algn="just">
              <a:spcAft>
                <a:spcPts val="0"/>
              </a:spcAft>
              <a:buFont typeface="Symbol"/>
              <a:buChar char=""/>
            </a:pPr>
            <a:r>
              <a:rPr lang="ru-RU" sz="1300" dirty="0" smtClean="0">
                <a:solidFill>
                  <a:srgbClr val="000000"/>
                </a:solidFill>
                <a:effectLst/>
                <a:latin typeface="Times New Roman"/>
                <a:ea typeface="Calibri"/>
              </a:rPr>
              <a:t>разнообразные виды и формы организации режима двигательной активности в регламентированной деятельности;</a:t>
            </a:r>
          </a:p>
          <a:p>
            <a:pPr marL="342900" lvl="0" indent="-342900" algn="just">
              <a:spcAft>
                <a:spcPts val="0"/>
              </a:spcAft>
              <a:buFont typeface="Symbol"/>
              <a:buChar char=""/>
            </a:pPr>
            <a:r>
              <a:rPr lang="ru-RU" sz="1300" dirty="0" smtClean="0">
                <a:solidFill>
                  <a:srgbClr val="000000"/>
                </a:solidFill>
                <a:effectLst/>
                <a:latin typeface="Times New Roman"/>
                <a:ea typeface="Calibri"/>
              </a:rPr>
              <a:t>варьирование физической нагрузки в соответствии с индивидуальными особенностями ребенка;</a:t>
            </a:r>
          </a:p>
          <a:p>
            <a:pPr marL="342900" lvl="0" indent="-342900" algn="just">
              <a:spcAft>
                <a:spcPts val="0"/>
              </a:spcAft>
              <a:buFont typeface="Symbol"/>
              <a:buChar char=""/>
            </a:pPr>
            <a:r>
              <a:rPr lang="ru-RU" sz="1300" dirty="0" smtClean="0">
                <a:solidFill>
                  <a:srgbClr val="000000"/>
                </a:solidFill>
                <a:effectLst/>
                <a:latin typeface="Times New Roman"/>
                <a:ea typeface="Calibri"/>
              </a:rPr>
              <a:t>использование вариативных режимов дня;</a:t>
            </a:r>
          </a:p>
          <a:p>
            <a:pPr marL="342900" lvl="0" indent="-342900" algn="just">
              <a:spcAft>
                <a:spcPts val="0"/>
              </a:spcAft>
              <a:buFont typeface="Symbol"/>
              <a:buChar char=""/>
            </a:pPr>
            <a:r>
              <a:rPr lang="ru-RU" sz="1300" dirty="0" smtClean="0">
                <a:solidFill>
                  <a:srgbClr val="000000"/>
                </a:solidFill>
                <a:effectLst/>
                <a:latin typeface="Times New Roman"/>
                <a:ea typeface="Calibri"/>
              </a:rPr>
              <a:t>формирование подгрупп детей с учетом темпа физического развития, результатов </a:t>
            </a:r>
            <a:r>
              <a:rPr lang="ru-RU" sz="1300" dirty="0" err="1" smtClean="0">
                <a:solidFill>
                  <a:srgbClr val="000000"/>
                </a:solidFill>
                <a:effectLst/>
                <a:latin typeface="Times New Roman"/>
                <a:ea typeface="Calibri"/>
              </a:rPr>
              <a:t>медико</a:t>
            </a:r>
            <a:r>
              <a:rPr lang="ru-RU" sz="1300" dirty="0" smtClean="0">
                <a:solidFill>
                  <a:srgbClr val="000000"/>
                </a:solidFill>
                <a:effectLst/>
                <a:latin typeface="Times New Roman"/>
                <a:ea typeface="Calibri"/>
              </a:rPr>
              <a:t> -</a:t>
            </a:r>
            <a:r>
              <a:rPr lang="ru-RU" sz="1300" dirty="0" err="1" smtClean="0">
                <a:solidFill>
                  <a:srgbClr val="000000"/>
                </a:solidFill>
                <a:effectLst/>
                <a:latin typeface="Times New Roman"/>
                <a:ea typeface="Calibri"/>
              </a:rPr>
              <a:t>психолого</a:t>
            </a:r>
            <a:r>
              <a:rPr lang="ru-RU" sz="1300" dirty="0" smtClean="0">
                <a:solidFill>
                  <a:srgbClr val="000000"/>
                </a:solidFill>
                <a:effectLst/>
                <a:latin typeface="Times New Roman"/>
                <a:ea typeface="Calibri"/>
              </a:rPr>
              <a:t> - педагогической диагностики;</a:t>
            </a:r>
          </a:p>
          <a:p>
            <a:pPr indent="180340" algn="just">
              <a:spcAft>
                <a:spcPts val="0"/>
              </a:spcAft>
            </a:pPr>
            <a:r>
              <a:rPr lang="ru-RU" sz="1300" dirty="0" smtClean="0">
                <a:solidFill>
                  <a:srgbClr val="000000"/>
                </a:solidFill>
                <a:effectLst/>
                <a:latin typeface="Times New Roman"/>
                <a:ea typeface="Calibri"/>
              </a:rPr>
              <a:t>В группах созданы картотеки подвижных игр, пособия, атрибуты для организации индивидуальной и подгрупповой работы с детьми.</a:t>
            </a:r>
          </a:p>
          <a:p>
            <a:pPr>
              <a:spcAft>
                <a:spcPts val="0"/>
              </a:spcAft>
            </a:pPr>
            <a:r>
              <a:rPr lang="ru-RU" sz="1300" dirty="0" smtClean="0">
                <a:solidFill>
                  <a:srgbClr val="000000"/>
                </a:solidFill>
                <a:effectLst/>
                <a:latin typeface="Times New Roman"/>
                <a:ea typeface="Calibri"/>
              </a:rPr>
              <a:t>Проводятся физкультурные досуги и развлечения, «Неделя здоровья». </a:t>
            </a:r>
            <a:endParaRPr lang="ru-RU" sz="1300" dirty="0">
              <a:solidFill>
                <a:srgbClr val="000000"/>
              </a:solidFill>
              <a:effectLst/>
              <a:latin typeface="Times New Roman"/>
              <a:ea typeface="Calibri"/>
            </a:endParaRPr>
          </a:p>
        </p:txBody>
      </p:sp>
    </p:spTree>
    <p:extLst>
      <p:ext uri="{BB962C8B-B14F-4D97-AF65-F5344CB8AC3E}">
        <p14:creationId xmlns:p14="http://schemas.microsoft.com/office/powerpoint/2010/main" val="234909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179512" y="836712"/>
            <a:ext cx="8568952" cy="2308324"/>
          </a:xfrm>
          <a:prstGeom prst="rect">
            <a:avLst/>
          </a:prstGeom>
        </p:spPr>
        <p:txBody>
          <a:bodyPr wrap="square">
            <a:spAutoFit/>
          </a:bodyPr>
          <a:lstStyle/>
          <a:p>
            <a:pPr indent="180340" algn="ctr">
              <a:spcAft>
                <a:spcPts val="0"/>
              </a:spcAft>
            </a:pPr>
            <a:r>
              <a:rPr lang="ru-RU" sz="1400" b="1" dirty="0" smtClean="0">
                <a:solidFill>
                  <a:srgbClr val="000000"/>
                </a:solidFill>
                <a:effectLst/>
                <a:latin typeface="Times New Roman"/>
                <a:ea typeface="Calibri"/>
              </a:rPr>
              <a:t>Задачи ДОУ на летний оздоровительный период:</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Обеспечение безопасности летнего отдыха детей, путем создания условий,  обеспечивающих охрану жизни и здоровья дошкольников, предупреждение заболеваемости и травматизма.</a:t>
            </a:r>
          </a:p>
          <a:p>
            <a:pPr marL="342900" lvl="0" indent="-342900" algn="just">
              <a:spcAft>
                <a:spcPts val="0"/>
              </a:spcAft>
              <a:buFont typeface="Symbol"/>
              <a:buChar char=""/>
            </a:pPr>
            <a:r>
              <a:rPr lang="ru-RU" sz="1400" dirty="0" smtClean="0">
                <a:solidFill>
                  <a:srgbClr val="000000"/>
                </a:solidFill>
                <a:effectLst/>
                <a:latin typeface="Times New Roman"/>
                <a:ea typeface="Calibri"/>
              </a:rPr>
              <a:t>Выявление, изучение и поддержка перспективных идей в работе ДОУ.</a:t>
            </a:r>
          </a:p>
          <a:p>
            <a:pPr marL="342900" lvl="0" indent="-342900" algn="just">
              <a:spcAft>
                <a:spcPts val="0"/>
              </a:spcAft>
              <a:buFont typeface="Symbol"/>
              <a:buChar char=""/>
            </a:pPr>
            <a:r>
              <a:rPr lang="ru-RU" sz="1400" dirty="0" smtClean="0">
                <a:solidFill>
                  <a:srgbClr val="000000"/>
                </a:solidFill>
                <a:effectLst/>
                <a:latin typeface="Times New Roman"/>
                <a:ea typeface="Calibri"/>
              </a:rPr>
              <a:t>Создание банка педагогических инноваций в области укрепления здоровья, развития и воспитания детей.</a:t>
            </a:r>
          </a:p>
          <a:p>
            <a:pPr marL="342900" lvl="0" indent="-342900" algn="just">
              <a:spcAft>
                <a:spcPts val="0"/>
              </a:spcAft>
              <a:buFont typeface="Symbol"/>
              <a:buChar char=""/>
            </a:pPr>
            <a:r>
              <a:rPr lang="ru-RU" sz="1400" dirty="0" smtClean="0">
                <a:solidFill>
                  <a:srgbClr val="000000"/>
                </a:solidFill>
                <a:effectLst/>
                <a:latin typeface="Times New Roman"/>
                <a:ea typeface="Calibri"/>
              </a:rPr>
              <a:t>Создание условий для развития всех видов детской деятельности.</a:t>
            </a:r>
          </a:p>
          <a:p>
            <a:pPr marL="342900" lvl="0" indent="-342900" algn="just">
              <a:spcAft>
                <a:spcPts val="0"/>
              </a:spcAft>
              <a:buFont typeface="Symbol"/>
              <a:buChar char=""/>
            </a:pPr>
            <a:r>
              <a:rPr lang="ru-RU" sz="1400" dirty="0" smtClean="0">
                <a:solidFill>
                  <a:srgbClr val="000000"/>
                </a:solidFill>
                <a:effectLst/>
                <a:latin typeface="Times New Roman"/>
                <a:ea typeface="Calibri"/>
              </a:rPr>
              <a:t>Осуществление педагогического и санитарного просвещения родителей по вопросам развития, воспитания и оздоровления детей в летний период.</a:t>
            </a:r>
          </a:p>
          <a:p>
            <a:pPr marL="342900" lvl="0" indent="-342900" algn="just">
              <a:spcAft>
                <a:spcPts val="0"/>
              </a:spcAft>
              <a:buFont typeface="Symbol"/>
              <a:buChar char=""/>
            </a:pPr>
            <a:r>
              <a:rPr lang="ru-RU" sz="1400" dirty="0" smtClean="0">
                <a:solidFill>
                  <a:srgbClr val="000000"/>
                </a:solidFill>
                <a:effectLst/>
                <a:latin typeface="Times New Roman"/>
                <a:ea typeface="Calibri"/>
              </a:rPr>
              <a:t>Совершенствование системы мониторинга деятельности ДОУ в период ЛОП.</a:t>
            </a:r>
          </a:p>
          <a:p>
            <a:pPr indent="180340" algn="just">
              <a:spcAft>
                <a:spcPts val="0"/>
              </a:spcAft>
            </a:pPr>
            <a:r>
              <a:rPr lang="ru-RU" b="1" dirty="0" smtClean="0">
                <a:solidFill>
                  <a:srgbClr val="000000"/>
                </a:solidFill>
                <a:effectLst/>
                <a:latin typeface="Times New Roman"/>
                <a:ea typeface="Calibri"/>
              </a:rPr>
              <a:t> </a:t>
            </a:r>
            <a:endParaRPr lang="ru-RU" dirty="0">
              <a:solidFill>
                <a:srgbClr val="000000"/>
              </a:solidFill>
              <a:effectLst/>
              <a:latin typeface="Times New Roman"/>
              <a:ea typeface="Calibri"/>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621" y="2924944"/>
            <a:ext cx="2653097" cy="353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58" y="2924942"/>
            <a:ext cx="1989210" cy="353637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2908920"/>
            <a:ext cx="2664296" cy="3552395"/>
          </a:xfrm>
          <a:prstGeom prst="rect">
            <a:avLst/>
          </a:prstGeom>
        </p:spPr>
      </p:pic>
    </p:spTree>
    <p:extLst>
      <p:ext uri="{BB962C8B-B14F-4D97-AF65-F5344CB8AC3E}">
        <p14:creationId xmlns:p14="http://schemas.microsoft.com/office/powerpoint/2010/main" val="226641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323528" y="332656"/>
            <a:ext cx="8280920" cy="5016758"/>
          </a:xfrm>
          <a:prstGeom prst="rect">
            <a:avLst/>
          </a:prstGeom>
        </p:spPr>
        <p:txBody>
          <a:bodyPr wrap="square">
            <a:spAutoFit/>
          </a:bodyPr>
          <a:lstStyle/>
          <a:p>
            <a:pPr indent="180340" algn="ctr">
              <a:spcAft>
                <a:spcPts val="0"/>
              </a:spcAft>
            </a:pPr>
            <a:r>
              <a:rPr lang="ru-RU" b="1" dirty="0" smtClean="0">
                <a:solidFill>
                  <a:srgbClr val="000000"/>
                </a:solidFill>
                <a:effectLst/>
                <a:latin typeface="Times New Roman"/>
                <a:ea typeface="Calibri"/>
              </a:rPr>
              <a:t>РЕЛИЗАЦИЯ ЗАДАЧ ПО ОБРАЗОВАТЕЛЬНЫМ ОБЛАСТЯМ НА ЛЕТНИЙ ПЕРИОД </a:t>
            </a:r>
          </a:p>
          <a:p>
            <a:pPr indent="180340" algn="ctr">
              <a:spcAft>
                <a:spcPts val="0"/>
              </a:spcAft>
            </a:pPr>
            <a:endParaRPr lang="ru-RU" dirty="0" smtClean="0">
              <a:solidFill>
                <a:srgbClr val="000000"/>
              </a:solidFill>
              <a:effectLst/>
              <a:latin typeface="Times New Roman"/>
              <a:ea typeface="Calibri"/>
            </a:endParaRPr>
          </a:p>
          <a:p>
            <a:pPr indent="180340" algn="just">
              <a:spcAft>
                <a:spcPts val="0"/>
              </a:spcAft>
            </a:pPr>
            <a:r>
              <a:rPr lang="ru-RU" sz="1400" b="1" u="sng" dirty="0" smtClean="0">
                <a:solidFill>
                  <a:srgbClr val="000000"/>
                </a:solidFill>
                <a:effectLst/>
                <a:latin typeface="Times New Roman"/>
                <a:ea typeface="Calibri"/>
              </a:rPr>
              <a:t>«Физическое развитие»</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Укреплять здоровье детей путем повышения адаптационных возможностей организма, развивать двигательные и психические способности, способствовать формированию положительного эмоционального состояния.</a:t>
            </a:r>
          </a:p>
          <a:p>
            <a:pPr marL="342900" lvl="0" indent="-342900" algn="just">
              <a:spcAft>
                <a:spcPts val="0"/>
              </a:spcAft>
              <a:buFont typeface="Symbol"/>
              <a:buChar char=""/>
            </a:pPr>
            <a:r>
              <a:rPr lang="ru-RU" sz="1400" dirty="0" smtClean="0">
                <a:solidFill>
                  <a:srgbClr val="000000"/>
                </a:solidFill>
                <a:effectLst/>
                <a:latin typeface="Times New Roman"/>
                <a:ea typeface="Calibri"/>
              </a:rPr>
              <a:t>Всесторонне совершенствовать физические функции организма.</a:t>
            </a:r>
          </a:p>
          <a:p>
            <a:pPr marL="342900" lvl="0" indent="-342900" algn="just">
              <a:spcAft>
                <a:spcPts val="0"/>
              </a:spcAft>
              <a:buFont typeface="Symbol"/>
              <a:buChar char=""/>
            </a:pPr>
            <a:r>
              <a:rPr lang="ru-RU" sz="1400" dirty="0" smtClean="0">
                <a:solidFill>
                  <a:srgbClr val="000000"/>
                </a:solidFill>
                <a:effectLst/>
                <a:latin typeface="Times New Roman"/>
                <a:ea typeface="Calibri"/>
              </a:rPr>
              <a:t>Повышать работоспособность детского организма через различные формы закаливания.</a:t>
            </a:r>
          </a:p>
          <a:p>
            <a:pPr marL="342900" lvl="0" indent="-342900" algn="just">
              <a:spcAft>
                <a:spcPts val="0"/>
              </a:spcAft>
              <a:buFont typeface="Symbol"/>
              <a:buChar char=""/>
            </a:pPr>
            <a:r>
              <a:rPr lang="ru-RU" sz="1400" dirty="0" smtClean="0">
                <a:solidFill>
                  <a:srgbClr val="000000"/>
                </a:solidFill>
                <a:effectLst/>
                <a:latin typeface="Times New Roman"/>
                <a:ea typeface="Calibri"/>
              </a:rPr>
              <a:t>Формировать интерес и потребность в занятиях физическими упражнениями.</a:t>
            </a:r>
          </a:p>
          <a:p>
            <a:pPr marL="342900" lvl="0" indent="-342900" algn="just">
              <a:spcAft>
                <a:spcPts val="0"/>
              </a:spcAft>
              <a:buFont typeface="Symbol"/>
              <a:buChar char=""/>
            </a:pPr>
            <a:r>
              <a:rPr lang="ru-RU" sz="1400" dirty="0" smtClean="0">
                <a:solidFill>
                  <a:srgbClr val="000000"/>
                </a:solidFill>
                <a:effectLst/>
                <a:latin typeface="Times New Roman"/>
                <a:ea typeface="Calibri"/>
              </a:rPr>
              <a:t>Удовлетворять естественную потребность в движении, создавать условия для демонстрации двигательных умений каждого ребенка.</a:t>
            </a:r>
          </a:p>
          <a:p>
            <a:r>
              <a:rPr lang="ru-RU" sz="1400" dirty="0" smtClean="0">
                <a:solidFill>
                  <a:srgbClr val="000000"/>
                </a:solidFill>
                <a:effectLst/>
                <a:latin typeface="Times New Roman"/>
                <a:ea typeface="Calibri"/>
              </a:rPr>
              <a:t>Способствовать предупреждению заболеваемости и детского травматизма</a:t>
            </a:r>
          </a:p>
          <a:p>
            <a:endParaRPr lang="ru-RU" sz="1400" dirty="0" smtClean="0">
              <a:solidFill>
                <a:srgbClr val="000000"/>
              </a:solidFill>
              <a:effectLst/>
              <a:latin typeface="Times New Roman"/>
              <a:ea typeface="Calibri"/>
            </a:endParaRPr>
          </a:p>
          <a:p>
            <a:pPr indent="180340" algn="just">
              <a:spcAft>
                <a:spcPts val="0"/>
              </a:spcAft>
            </a:pPr>
            <a:r>
              <a:rPr lang="ru-RU" sz="1400" b="1" u="sng" dirty="0" smtClean="0">
                <a:solidFill>
                  <a:srgbClr val="000000"/>
                </a:solidFill>
                <a:effectLst/>
                <a:latin typeface="Times New Roman"/>
                <a:ea typeface="Calibri"/>
              </a:rPr>
              <a:t>«Познавательное развитие»</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Удовлетворять детскую любознательность, не подавляя при этом интереса к узнаванию природы, формировать необходимые для разностороннего развития ребенка представления о ней, прививать навыки активности и самостоятельности мышления.</a:t>
            </a:r>
          </a:p>
          <a:p>
            <a:pPr marL="342900" lvl="0" indent="-342900" algn="just">
              <a:spcAft>
                <a:spcPts val="0"/>
              </a:spcAft>
              <a:buFont typeface="Symbol"/>
              <a:buChar char=""/>
            </a:pPr>
            <a:r>
              <a:rPr lang="ru-RU" sz="1400" dirty="0" smtClean="0">
                <a:solidFill>
                  <a:srgbClr val="000000"/>
                </a:solidFill>
                <a:effectLst/>
                <a:latin typeface="Times New Roman"/>
                <a:ea typeface="Calibri"/>
              </a:rPr>
              <a:t>Обеспечить широкие возможности для использования всех пяти органов чувств: видеть, слышать, трогать руками, пробовать на вкус, чувствовать различные элементы окружающего мира.</a:t>
            </a: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навыки общения со сверстниками, взрослыми и окружающей природой.</a:t>
            </a:r>
          </a:p>
          <a:p>
            <a:endParaRPr lang="ru-RU" sz="1400" dirty="0"/>
          </a:p>
        </p:txBody>
      </p:sp>
    </p:spTree>
    <p:extLst>
      <p:ext uri="{BB962C8B-B14F-4D97-AF65-F5344CB8AC3E}">
        <p14:creationId xmlns:p14="http://schemas.microsoft.com/office/powerpoint/2010/main" val="401881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467544" y="260648"/>
            <a:ext cx="8208912" cy="5693866"/>
          </a:xfrm>
          <a:prstGeom prst="rect">
            <a:avLst/>
          </a:prstGeom>
        </p:spPr>
        <p:txBody>
          <a:bodyPr wrap="square">
            <a:spAutoFit/>
          </a:bodyPr>
          <a:lstStyle/>
          <a:p>
            <a:pPr indent="180340" algn="just">
              <a:spcAft>
                <a:spcPts val="0"/>
              </a:spcAft>
            </a:pPr>
            <a:r>
              <a:rPr lang="ru-RU" sz="1400" b="1" u="sng" dirty="0" smtClean="0">
                <a:solidFill>
                  <a:srgbClr val="000000"/>
                </a:solidFill>
                <a:effectLst/>
                <a:latin typeface="Times New Roman"/>
                <a:ea typeface="Calibri"/>
              </a:rPr>
              <a:t>«Художественно-эстетическое развитие»</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Закреплять и углублять музыкальные впечатления, полученные в течение года.</a:t>
            </a:r>
          </a:p>
          <a:p>
            <a:pPr marL="342900" lvl="0" indent="-342900" algn="just">
              <a:spcAft>
                <a:spcPts val="0"/>
              </a:spcAft>
              <a:buFont typeface="Symbol"/>
              <a:buChar char=""/>
            </a:pPr>
            <a:r>
              <a:rPr lang="ru-RU" sz="1400" dirty="0" smtClean="0">
                <a:solidFill>
                  <a:srgbClr val="000000"/>
                </a:solidFill>
                <a:effectLst/>
                <a:latin typeface="Times New Roman"/>
                <a:ea typeface="Calibri"/>
              </a:rPr>
              <a:t>Поддерживать инициативу детей в импровизации.</a:t>
            </a:r>
          </a:p>
          <a:p>
            <a:pPr marL="342900" lvl="0" indent="-342900" algn="just">
              <a:spcAft>
                <a:spcPts val="0"/>
              </a:spcAft>
              <a:buFont typeface="Symbol"/>
              <a:buChar char=""/>
            </a:pPr>
            <a:r>
              <a:rPr lang="ru-RU" sz="1400" dirty="0" smtClean="0">
                <a:solidFill>
                  <a:srgbClr val="000000"/>
                </a:solidFill>
                <a:effectLst/>
                <a:latin typeface="Times New Roman"/>
                <a:ea typeface="Calibri"/>
              </a:rPr>
              <a:t>Активизировать воображение, инициативу, творчество ребенка.</a:t>
            </a: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основы музыкально-театральной культуры, духовно обогащать детей</a:t>
            </a:r>
          </a:p>
          <a:p>
            <a:pPr marL="457200" indent="180340" algn="just">
              <a:spcAft>
                <a:spcPts val="0"/>
              </a:spcAft>
            </a:pPr>
            <a:r>
              <a:rPr lang="ru-RU" sz="1400" dirty="0" smtClean="0">
                <a:solidFill>
                  <a:srgbClr val="000000"/>
                </a:solidFill>
                <a:effectLst/>
                <a:latin typeface="Times New Roman"/>
                <a:ea typeface="Calibri"/>
              </a:rPr>
              <a:t>положительными эмоциями.</a:t>
            </a:r>
          </a:p>
          <a:p>
            <a:pPr marL="342900" lvl="0" indent="-342900" algn="just">
              <a:spcAft>
                <a:spcPts val="0"/>
              </a:spcAft>
              <a:buFont typeface="Symbol"/>
              <a:buChar char=""/>
            </a:pPr>
            <a:r>
              <a:rPr lang="ru-RU" sz="1400" dirty="0" smtClean="0">
                <a:solidFill>
                  <a:srgbClr val="000000"/>
                </a:solidFill>
                <a:effectLst/>
                <a:latin typeface="Times New Roman"/>
                <a:ea typeface="Calibri"/>
              </a:rPr>
              <a:t>Совершенствовать исполнительские умения детей в создании художественного образа, используя для этой цели игровые, песенные и танцевальные импровизации.</a:t>
            </a: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коммуникативные навыки в различных ситуациях общения: со сверстниками, педагогами, родителями и другими людьми.</a:t>
            </a:r>
          </a:p>
          <a:p>
            <a:pPr marL="342900" lvl="0" indent="-342900" algn="just">
              <a:spcAft>
                <a:spcPts val="0"/>
              </a:spcAft>
              <a:buFont typeface="Symbol"/>
              <a:buChar char=""/>
            </a:pPr>
            <a:r>
              <a:rPr lang="ru-RU" sz="1400" dirty="0" smtClean="0">
                <a:solidFill>
                  <a:srgbClr val="000000"/>
                </a:solidFill>
                <a:effectLst/>
                <a:latin typeface="Times New Roman"/>
                <a:ea typeface="Calibri"/>
              </a:rPr>
              <a:t>Приобщать детей к наблюдению за действительностью, развивать умение видеть мир глазами творца-художника.</a:t>
            </a:r>
          </a:p>
          <a:p>
            <a:pPr marL="342900" lvl="0" indent="-342900" algn="just">
              <a:spcAft>
                <a:spcPts val="0"/>
              </a:spcAft>
              <a:buFont typeface="Symbol"/>
              <a:buChar char=""/>
            </a:pPr>
            <a:r>
              <a:rPr lang="ru-RU" sz="1400" dirty="0" smtClean="0">
                <a:solidFill>
                  <a:srgbClr val="000000"/>
                </a:solidFill>
                <a:effectLst/>
                <a:latin typeface="Times New Roman"/>
                <a:ea typeface="Calibri"/>
              </a:rPr>
              <a:t>Предоставить свободу в отражении доступными для ребенка художественными</a:t>
            </a:r>
          </a:p>
          <a:p>
            <a:pPr marL="457200" indent="180340" algn="just">
              <a:spcAft>
                <a:spcPts val="0"/>
              </a:spcAft>
            </a:pPr>
            <a:r>
              <a:rPr lang="ru-RU" sz="1400" dirty="0" smtClean="0">
                <a:solidFill>
                  <a:srgbClr val="000000"/>
                </a:solidFill>
                <a:effectLst/>
                <a:latin typeface="Times New Roman"/>
                <a:ea typeface="Calibri"/>
              </a:rPr>
              <a:t>средствами своего видения мира.</a:t>
            </a: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умения передавать настроение, состояние, отношение к изображаемому,</a:t>
            </a:r>
          </a:p>
          <a:p>
            <a:pPr marL="457200" indent="180340" algn="just">
              <a:spcAft>
                <a:spcPts val="0"/>
              </a:spcAft>
            </a:pPr>
            <a:r>
              <a:rPr lang="ru-RU" sz="1400" dirty="0" smtClean="0">
                <a:solidFill>
                  <a:srgbClr val="000000"/>
                </a:solidFill>
                <a:effectLst/>
                <a:latin typeface="Times New Roman"/>
                <a:ea typeface="Calibri"/>
              </a:rPr>
              <a:t>экспериментировать с различными видами и способами изображения.</a:t>
            </a:r>
          </a:p>
          <a:p>
            <a:pPr marL="342900" lvl="0" indent="-342900" algn="just">
              <a:spcAft>
                <a:spcPts val="0"/>
              </a:spcAft>
              <a:buFont typeface="Symbol"/>
              <a:buChar char=""/>
            </a:pPr>
            <a:r>
              <a:rPr lang="ru-RU" sz="1400" dirty="0" smtClean="0">
                <a:solidFill>
                  <a:srgbClr val="000000"/>
                </a:solidFill>
                <a:effectLst/>
                <a:latin typeface="Times New Roman"/>
                <a:ea typeface="Calibri"/>
              </a:rPr>
              <a:t>Создавать максимальную свободу для проявления инициативы и необходимое для этого физическое и психологическое пространство.</a:t>
            </a:r>
          </a:p>
          <a:p>
            <a:pPr lvl="0" algn="just">
              <a:spcAft>
                <a:spcPts val="0"/>
              </a:spcAft>
            </a:pPr>
            <a:endParaRPr lang="ru-RU" sz="1400" dirty="0" smtClean="0">
              <a:solidFill>
                <a:srgbClr val="000000"/>
              </a:solidFill>
              <a:effectLst/>
              <a:latin typeface="Times New Roman"/>
              <a:ea typeface="Calibri"/>
            </a:endParaRPr>
          </a:p>
          <a:p>
            <a:pPr indent="180340" algn="just">
              <a:spcAft>
                <a:spcPts val="0"/>
              </a:spcAft>
            </a:pPr>
            <a:r>
              <a:rPr lang="ru-RU" sz="1400" b="1" u="sng" dirty="0" smtClean="0">
                <a:solidFill>
                  <a:srgbClr val="000000"/>
                </a:solidFill>
                <a:effectLst/>
                <a:latin typeface="Times New Roman"/>
                <a:ea typeface="Calibri"/>
              </a:rPr>
              <a:t>«Речевое развитие»</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самостоятельное речевое творчество, учитывая индивидуальные способности и возможности детей.</a:t>
            </a:r>
          </a:p>
          <a:p>
            <a:pPr marL="342900" lvl="0" indent="-342900" algn="just">
              <a:spcAft>
                <a:spcPts val="0"/>
              </a:spcAft>
              <a:buFont typeface="Symbol"/>
              <a:buChar char=""/>
            </a:pPr>
            <a:r>
              <a:rPr lang="ru-RU" sz="1400" dirty="0" smtClean="0">
                <a:solidFill>
                  <a:srgbClr val="000000"/>
                </a:solidFill>
                <a:effectLst/>
                <a:latin typeface="Times New Roman"/>
                <a:ea typeface="Calibri"/>
              </a:rPr>
              <a:t>Воспитывать интерес к языку и осознанное отношение детей к языковым явлениям.</a:t>
            </a:r>
          </a:p>
          <a:p>
            <a:pPr marL="342900" lvl="0" indent="-342900" algn="just">
              <a:spcAft>
                <a:spcPts val="0"/>
              </a:spcAft>
              <a:buFont typeface="Symbol"/>
              <a:buChar char=""/>
            </a:pPr>
            <a:r>
              <a:rPr lang="ru-RU" sz="1400" dirty="0" smtClean="0">
                <a:solidFill>
                  <a:srgbClr val="000000"/>
                </a:solidFill>
                <a:effectLst/>
                <a:latin typeface="Times New Roman"/>
                <a:ea typeface="Calibri"/>
              </a:rPr>
              <a:t>Способствовать проявлению субъектной позиции ребенка в речевом общении со взрослыми и сверстниками.</a:t>
            </a:r>
          </a:p>
          <a:p>
            <a:pPr marL="342900" lvl="0" indent="-342900" algn="just">
              <a:spcAft>
                <a:spcPts val="0"/>
              </a:spcAft>
              <a:buFont typeface="Symbol"/>
              <a:buChar char=""/>
            </a:pPr>
            <a:endParaRPr lang="ru-RU" sz="1400" dirty="0">
              <a:solidFill>
                <a:srgbClr val="000000"/>
              </a:solidFill>
              <a:effectLst/>
              <a:latin typeface="Times New Roman"/>
              <a:ea typeface="Calibri"/>
            </a:endParaRPr>
          </a:p>
        </p:txBody>
      </p:sp>
    </p:spTree>
    <p:extLst>
      <p:ext uri="{BB962C8B-B14F-4D97-AF65-F5344CB8AC3E}">
        <p14:creationId xmlns:p14="http://schemas.microsoft.com/office/powerpoint/2010/main" val="13471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323528" y="286081"/>
            <a:ext cx="8208912" cy="4401205"/>
          </a:xfrm>
          <a:prstGeom prst="rect">
            <a:avLst/>
          </a:prstGeom>
        </p:spPr>
        <p:txBody>
          <a:bodyPr wrap="square">
            <a:spAutoFit/>
          </a:bodyPr>
          <a:lstStyle/>
          <a:p>
            <a:pPr indent="180340" algn="just">
              <a:spcAft>
                <a:spcPts val="0"/>
              </a:spcAft>
            </a:pPr>
            <a:r>
              <a:rPr lang="ru-RU" sz="1400" b="1" u="sng" dirty="0" smtClean="0">
                <a:solidFill>
                  <a:srgbClr val="000000"/>
                </a:solidFill>
                <a:effectLst/>
                <a:latin typeface="Times New Roman"/>
                <a:ea typeface="Calibri"/>
              </a:rPr>
              <a:t>«Социально-коммуникативное развитие»</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игровую деятельность воспитанников;</a:t>
            </a:r>
          </a:p>
          <a:p>
            <a:pPr marL="342900" lvl="0" indent="-342900" algn="just">
              <a:spcAft>
                <a:spcPts val="0"/>
              </a:spcAft>
              <a:buFont typeface="Symbol"/>
              <a:buChar char=""/>
            </a:pPr>
            <a:r>
              <a:rPr lang="ru-RU" sz="1400" dirty="0" smtClean="0">
                <a:solidFill>
                  <a:srgbClr val="000000"/>
                </a:solidFill>
                <a:effectLst/>
                <a:latin typeface="Times New Roman"/>
                <a:ea typeface="Calibri"/>
              </a:rPr>
              <a:t>Приобщение к элементарным общепринятым нормам взаимоотношений со сверстниками и взрослыми;</a:t>
            </a:r>
          </a:p>
          <a:p>
            <a:pPr marL="342900" lvl="0" indent="-342900" algn="just">
              <a:spcAft>
                <a:spcPts val="0"/>
              </a:spcAft>
              <a:buFont typeface="Symbol"/>
              <a:buChar char=""/>
            </a:pPr>
            <a:r>
              <a:rPr lang="ru-RU" sz="1400" dirty="0" smtClean="0">
                <a:solidFill>
                  <a:srgbClr val="000000"/>
                </a:solidFill>
                <a:effectLst/>
                <a:latin typeface="Times New Roman"/>
                <a:ea typeface="Calibri"/>
              </a:rPr>
              <a:t>Продолжать работу по формированию семейной, гражданской принадлежности,</a:t>
            </a:r>
          </a:p>
          <a:p>
            <a:pPr marL="457200" indent="180340" algn="just">
              <a:spcAft>
                <a:spcPts val="0"/>
              </a:spcAft>
            </a:pPr>
            <a:r>
              <a:rPr lang="ru-RU" sz="1400" dirty="0" smtClean="0">
                <a:solidFill>
                  <a:srgbClr val="000000"/>
                </a:solidFill>
                <a:effectLst/>
                <a:latin typeface="Times New Roman"/>
                <a:ea typeface="Calibri"/>
              </a:rPr>
              <a:t>патриотических чувств;</a:t>
            </a:r>
          </a:p>
          <a:p>
            <a:pPr marL="342900" lvl="0" indent="-342900" algn="just">
              <a:spcAft>
                <a:spcPts val="0"/>
              </a:spcAft>
              <a:buFont typeface="Symbol"/>
              <a:buChar char=""/>
            </a:pPr>
            <a:r>
              <a:rPr lang="ru-RU" sz="1400" dirty="0" smtClean="0">
                <a:solidFill>
                  <a:srgbClr val="000000"/>
                </a:solidFill>
                <a:effectLst/>
                <a:latin typeface="Times New Roman"/>
                <a:ea typeface="Calibri"/>
              </a:rPr>
              <a:t>Развивать трудовую деятельность, воспитывать ценностное отношение к собственному труду, труду других людей, его результатам;</a:t>
            </a:r>
          </a:p>
          <a:p>
            <a:pPr marL="342900" lvl="0" indent="-342900" algn="just">
              <a:spcAft>
                <a:spcPts val="0"/>
              </a:spcAft>
              <a:buFont typeface="Symbol"/>
              <a:buChar char=""/>
            </a:pPr>
            <a:r>
              <a:rPr lang="ru-RU" sz="1400" dirty="0" smtClean="0">
                <a:solidFill>
                  <a:srgbClr val="000000"/>
                </a:solidFill>
                <a:effectLst/>
                <a:latin typeface="Times New Roman"/>
                <a:ea typeface="Calibri"/>
              </a:rPr>
              <a:t>Формировать представление об опасных для человека и окружающего мира природы ситуациях и способах поведения в них.</a:t>
            </a:r>
          </a:p>
          <a:p>
            <a:pPr indent="180340" algn="ctr">
              <a:spcAft>
                <a:spcPts val="0"/>
              </a:spcAft>
            </a:pPr>
            <a:endParaRPr lang="ru-RU" sz="1400" b="1" dirty="0" smtClean="0">
              <a:solidFill>
                <a:srgbClr val="000000"/>
              </a:solidFill>
              <a:effectLst/>
              <a:latin typeface="Times New Roman"/>
              <a:ea typeface="Calibri"/>
            </a:endParaRPr>
          </a:p>
          <a:p>
            <a:pPr indent="180340" algn="ctr">
              <a:spcAft>
                <a:spcPts val="0"/>
              </a:spcAft>
            </a:pPr>
            <a:r>
              <a:rPr lang="ru-RU" sz="1400" b="1" dirty="0" smtClean="0">
                <a:solidFill>
                  <a:srgbClr val="000000"/>
                </a:solidFill>
                <a:effectLst/>
                <a:latin typeface="Times New Roman"/>
                <a:ea typeface="Calibri"/>
              </a:rPr>
              <a:t>Задачи работы с педагогами:</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Повышение компетентности педагогов в вопросах организации летней оздоровительной работы.</a:t>
            </a:r>
          </a:p>
          <a:p>
            <a:pPr marL="342900" lvl="0" indent="-342900" algn="just">
              <a:spcAft>
                <a:spcPts val="0"/>
              </a:spcAft>
              <a:buFont typeface="Symbol"/>
              <a:buChar char=""/>
            </a:pPr>
            <a:r>
              <a:rPr lang="ru-RU" sz="1400" dirty="0" smtClean="0">
                <a:solidFill>
                  <a:srgbClr val="000000"/>
                </a:solidFill>
                <a:effectLst/>
                <a:latin typeface="Times New Roman"/>
                <a:ea typeface="Calibri"/>
              </a:rPr>
              <a:t>Обеспечение методического сопровождения для планирования и организации летнего отдыха.</a:t>
            </a:r>
          </a:p>
          <a:p>
            <a:pPr indent="180340" algn="ctr">
              <a:spcAft>
                <a:spcPts val="0"/>
              </a:spcAft>
            </a:pPr>
            <a:r>
              <a:rPr lang="ru-RU" sz="1400" b="1" dirty="0" smtClean="0">
                <a:solidFill>
                  <a:srgbClr val="000000"/>
                </a:solidFill>
                <a:effectLst/>
                <a:latin typeface="Times New Roman"/>
                <a:ea typeface="Calibri"/>
              </a:rPr>
              <a:t>Задачи работы с родителями:</a:t>
            </a:r>
            <a:endParaRPr lang="ru-RU" sz="1400" dirty="0" smtClean="0">
              <a:solidFill>
                <a:srgbClr val="000000"/>
              </a:solidFill>
              <a:effectLst/>
              <a:latin typeface="Times New Roman"/>
              <a:ea typeface="Calibri"/>
            </a:endParaRPr>
          </a:p>
          <a:p>
            <a:pPr marL="342900" lvl="0" indent="-342900" algn="just">
              <a:spcAft>
                <a:spcPts val="0"/>
              </a:spcAft>
              <a:buFont typeface="Symbol"/>
              <a:buChar char=""/>
            </a:pPr>
            <a:r>
              <a:rPr lang="ru-RU" sz="1400" dirty="0" smtClean="0">
                <a:solidFill>
                  <a:srgbClr val="000000"/>
                </a:solidFill>
                <a:effectLst/>
                <a:latin typeface="Times New Roman"/>
                <a:ea typeface="Calibri"/>
              </a:rPr>
              <a:t>Повышение компетентности родителей в вопросах организации летнего отдыха детей.</a:t>
            </a:r>
          </a:p>
          <a:p>
            <a:pPr marL="342900" lvl="0" indent="-342900" algn="just">
              <a:spcAft>
                <a:spcPts val="0"/>
              </a:spcAft>
              <a:buFont typeface="Symbol"/>
              <a:buChar char=""/>
            </a:pPr>
            <a:r>
              <a:rPr lang="ru-RU" sz="1400" dirty="0" smtClean="0">
                <a:solidFill>
                  <a:srgbClr val="000000"/>
                </a:solidFill>
                <a:effectLst/>
                <a:latin typeface="Times New Roman"/>
                <a:ea typeface="Calibri"/>
              </a:rPr>
              <a:t>Привлечение семей к участию в воспитательном процессе на основе педагогики</a:t>
            </a:r>
          </a:p>
          <a:p>
            <a:pPr algn="just">
              <a:spcAft>
                <a:spcPts val="0"/>
              </a:spcAft>
            </a:pPr>
            <a:r>
              <a:rPr lang="ru-RU" sz="1400" dirty="0" smtClean="0">
                <a:solidFill>
                  <a:srgbClr val="000000"/>
                </a:solidFill>
                <a:effectLst/>
                <a:latin typeface="Times New Roman"/>
                <a:ea typeface="Calibri"/>
              </a:rPr>
              <a:t>сотрудничества.</a:t>
            </a:r>
          </a:p>
          <a:p>
            <a:pPr marL="342900" lvl="0" indent="-342900" algn="just">
              <a:spcAft>
                <a:spcPts val="0"/>
              </a:spcAft>
              <a:buFont typeface="Symbol"/>
              <a:buChar char=""/>
            </a:pPr>
            <a:r>
              <a:rPr lang="ru-RU" sz="1400" dirty="0" smtClean="0">
                <a:solidFill>
                  <a:srgbClr val="000000"/>
                </a:solidFill>
                <a:effectLst/>
                <a:latin typeface="Times New Roman"/>
                <a:ea typeface="Calibri"/>
              </a:rPr>
              <a:t>Осуществление педагогического и санитарного просвещения родителей по вопросам воспитания и оздоровления детей в летний период.</a:t>
            </a:r>
            <a:endParaRPr lang="ru-RU" sz="1400" dirty="0">
              <a:solidFill>
                <a:srgbClr val="000000"/>
              </a:solidFill>
              <a:effectLst/>
              <a:latin typeface="Times New Roman"/>
              <a:ea typeface="Calibri"/>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910" y="4635496"/>
            <a:ext cx="4361545" cy="201176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635496"/>
            <a:ext cx="3603785" cy="2028130"/>
          </a:xfrm>
          <a:prstGeom prst="rect">
            <a:avLst/>
          </a:prstGeom>
        </p:spPr>
      </p:pic>
    </p:spTree>
    <p:extLst>
      <p:ext uri="{BB962C8B-B14F-4D97-AF65-F5344CB8AC3E}">
        <p14:creationId xmlns:p14="http://schemas.microsoft.com/office/powerpoint/2010/main" val="191122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222145" y="5796"/>
            <a:ext cx="8636202" cy="6540252"/>
          </a:xfrm>
          <a:prstGeom prst="rect">
            <a:avLst/>
          </a:prstGeom>
        </p:spPr>
        <p:txBody>
          <a:bodyPr wrap="square">
            <a:spAutoFit/>
          </a:bodyPr>
          <a:lstStyle/>
          <a:p>
            <a:pPr indent="180340" algn="ctr">
              <a:spcAft>
                <a:spcPts val="0"/>
              </a:spcAft>
            </a:pPr>
            <a:r>
              <a:rPr lang="ru-RU" sz="1200" b="1" dirty="0" smtClean="0">
                <a:solidFill>
                  <a:srgbClr val="000000"/>
                </a:solidFill>
                <a:effectLst/>
                <a:latin typeface="Times New Roman"/>
                <a:ea typeface="Calibri"/>
              </a:rPr>
              <a:t>Формы оздоровительных мероприятий в летний период</a:t>
            </a:r>
            <a:endParaRPr lang="ru-RU" sz="1200" dirty="0" smtClean="0">
              <a:solidFill>
                <a:srgbClr val="000000"/>
              </a:solidFill>
              <a:effectLst/>
              <a:latin typeface="Times New Roman"/>
              <a:ea typeface="Calibri"/>
            </a:endParaRPr>
          </a:p>
          <a:p>
            <a:pPr indent="180340" algn="just">
              <a:spcAft>
                <a:spcPts val="0"/>
              </a:spcAft>
            </a:pPr>
            <a:r>
              <a:rPr lang="ru-RU" sz="1100" i="1" dirty="0" smtClean="0">
                <a:solidFill>
                  <a:srgbClr val="000000"/>
                </a:solidFill>
                <a:effectLst/>
                <a:latin typeface="Times New Roman"/>
                <a:ea typeface="Calibri"/>
              </a:rPr>
              <a:t>1. Закаливающие мероприятия.</a:t>
            </a:r>
            <a:endParaRPr lang="ru-RU" sz="1100" dirty="0" smtClean="0">
              <a:solidFill>
                <a:srgbClr val="000000"/>
              </a:solidFill>
              <a:effectLst/>
              <a:latin typeface="Times New Roman"/>
              <a:ea typeface="Calibri"/>
            </a:endParaRPr>
          </a:p>
          <a:p>
            <a:pPr indent="180340" algn="just">
              <a:spcAft>
                <a:spcPts val="0"/>
              </a:spcAft>
            </a:pPr>
            <a:r>
              <a:rPr lang="ru-RU" sz="1100" dirty="0" smtClean="0">
                <a:solidFill>
                  <a:srgbClr val="000000"/>
                </a:solidFill>
                <a:effectLst/>
                <a:latin typeface="Times New Roman"/>
                <a:ea typeface="Calibri"/>
              </a:rPr>
              <a:t>Система мероприятий с учетом состояния здоровья, физического развития, индивидуальных особенностей детей: элементы закаливания в повседневной жизни (умывание прохладной водой, широкая аэрация помещений, обтирание, обливание до пояса); закаливающие мероприятия в сочетании с физическими упражнениями (правильно</a:t>
            </a:r>
          </a:p>
          <a:p>
            <a:pPr algn="just">
              <a:spcAft>
                <a:spcPts val="0"/>
              </a:spcAft>
            </a:pPr>
            <a:r>
              <a:rPr lang="ru-RU" sz="1100" dirty="0" smtClean="0">
                <a:solidFill>
                  <a:srgbClr val="000000"/>
                </a:solidFill>
                <a:effectLst/>
                <a:latin typeface="Times New Roman"/>
                <a:ea typeface="Calibri"/>
              </a:rPr>
              <a:t>организованная прогулка, солнечные и водные процедуры в сочетании с физическими упражнениями); специальные водные, солнечные процедуры, которые назначаются врачом.</a:t>
            </a:r>
          </a:p>
          <a:p>
            <a:pPr indent="180340" algn="just">
              <a:spcAft>
                <a:spcPts val="0"/>
              </a:spcAft>
            </a:pPr>
            <a:r>
              <a:rPr lang="ru-RU" sz="1100" i="1" dirty="0" smtClean="0">
                <a:solidFill>
                  <a:srgbClr val="000000"/>
                </a:solidFill>
                <a:effectLst/>
                <a:latin typeface="Times New Roman"/>
                <a:ea typeface="Calibri"/>
              </a:rPr>
              <a:t>2. Утренняя гимнастика.</a:t>
            </a:r>
            <a:endParaRPr lang="ru-RU" sz="1100" dirty="0" smtClean="0">
              <a:solidFill>
                <a:srgbClr val="000000"/>
              </a:solidFill>
              <a:effectLst/>
              <a:latin typeface="Times New Roman"/>
              <a:ea typeface="Calibri"/>
            </a:endParaRPr>
          </a:p>
          <a:p>
            <a:pPr indent="180340" algn="just">
              <a:spcAft>
                <a:spcPts val="0"/>
              </a:spcAft>
            </a:pPr>
            <a:r>
              <a:rPr lang="ru-RU" sz="1100" b="1" dirty="0" smtClean="0">
                <a:solidFill>
                  <a:srgbClr val="000000"/>
                </a:solidFill>
                <a:effectLst/>
                <a:latin typeface="Times New Roman"/>
                <a:ea typeface="Calibri"/>
              </a:rPr>
              <a:t>Цель проведения </a:t>
            </a:r>
            <a:r>
              <a:rPr lang="ru-RU" sz="1100" dirty="0" smtClean="0">
                <a:solidFill>
                  <a:srgbClr val="000000"/>
                </a:solidFill>
                <a:effectLst/>
                <a:latin typeface="Times New Roman"/>
                <a:ea typeface="Calibri"/>
              </a:rPr>
              <a:t>– повышение функционального состояния и работоспособности организма, развитие моторики, формирование правильной осанки, предупреждение плоскостопия.</a:t>
            </a:r>
          </a:p>
          <a:p>
            <a:pPr indent="180340" algn="just">
              <a:spcAft>
                <a:spcPts val="0"/>
              </a:spcAft>
            </a:pPr>
            <a:r>
              <a:rPr lang="ru-RU" sz="1100" dirty="0" smtClean="0">
                <a:solidFill>
                  <a:srgbClr val="000000"/>
                </a:solidFill>
                <a:effectLst/>
                <a:latin typeface="Times New Roman"/>
                <a:ea typeface="Calibri"/>
              </a:rPr>
              <a:t>Традиционная гимнастика включает в себя простые гимнастические упражнения с обязательным включением дыхательных упражнений; упражнения с предметами и без предметов; упражнения на формирование правильной осанки; упражнения с использованием крупных модулей, снарядов, простейших тренажеров.</a:t>
            </a:r>
          </a:p>
          <a:p>
            <a:pPr indent="180340" algn="just">
              <a:spcAft>
                <a:spcPts val="0"/>
              </a:spcAft>
            </a:pPr>
            <a:r>
              <a:rPr lang="ru-RU" sz="1100" i="1" dirty="0" smtClean="0">
                <a:solidFill>
                  <a:srgbClr val="000000"/>
                </a:solidFill>
                <a:effectLst/>
                <a:latin typeface="Times New Roman"/>
                <a:ea typeface="Calibri"/>
              </a:rPr>
              <a:t>3. Подвижные игры.</a:t>
            </a:r>
            <a:endParaRPr lang="ru-RU" sz="1100" dirty="0" smtClean="0">
              <a:solidFill>
                <a:srgbClr val="000000"/>
              </a:solidFill>
              <a:effectLst/>
              <a:latin typeface="Times New Roman"/>
              <a:ea typeface="Calibri"/>
            </a:endParaRPr>
          </a:p>
          <a:p>
            <a:pPr indent="180340" algn="just">
              <a:spcAft>
                <a:spcPts val="0"/>
              </a:spcAft>
            </a:pPr>
            <a:r>
              <a:rPr lang="ru-RU" sz="1100" dirty="0" smtClean="0">
                <a:solidFill>
                  <a:srgbClr val="000000"/>
                </a:solidFill>
                <a:effectLst/>
                <a:latin typeface="Times New Roman"/>
                <a:ea typeface="Calibri"/>
              </a:rPr>
              <a:t>Рекомендуются игры средней и малой подвижности. Выбор игры зависит от педагогических задач, подготовленности, индивидуальных особенностей детей.</a:t>
            </a:r>
          </a:p>
          <a:p>
            <a:pPr indent="180340" algn="just">
              <a:spcAft>
                <a:spcPts val="0"/>
              </a:spcAft>
            </a:pPr>
            <a:r>
              <a:rPr lang="ru-RU" sz="1100" dirty="0" smtClean="0">
                <a:solidFill>
                  <a:srgbClr val="000000"/>
                </a:solidFill>
                <a:effectLst/>
                <a:latin typeface="Times New Roman"/>
                <a:ea typeface="Calibri"/>
              </a:rPr>
              <a:t>Виды игр:</a:t>
            </a:r>
          </a:p>
          <a:p>
            <a:pPr marL="342900" lvl="0" indent="-342900" algn="just">
              <a:spcAft>
                <a:spcPts val="0"/>
              </a:spcAft>
              <a:buFont typeface="Symbol"/>
              <a:buChar char=""/>
            </a:pPr>
            <a:r>
              <a:rPr lang="ru-RU" sz="1100" dirty="0" smtClean="0">
                <a:solidFill>
                  <a:srgbClr val="000000"/>
                </a:solidFill>
                <a:effectLst/>
                <a:latin typeface="Times New Roman"/>
                <a:ea typeface="Calibri"/>
              </a:rPr>
              <a:t>сюжетные (использование при объяснении крошки-сказки или сюжетного рассказа);</a:t>
            </a:r>
          </a:p>
          <a:p>
            <a:pPr marL="342900" lvl="0" indent="-342900" algn="just">
              <a:spcAft>
                <a:spcPts val="0"/>
              </a:spcAft>
              <a:buFont typeface="Symbol"/>
              <a:buChar char=""/>
            </a:pPr>
            <a:r>
              <a:rPr lang="ru-RU" sz="1100" dirty="0" smtClean="0">
                <a:solidFill>
                  <a:srgbClr val="000000"/>
                </a:solidFill>
                <a:effectLst/>
                <a:latin typeface="Times New Roman"/>
                <a:ea typeface="Calibri"/>
              </a:rPr>
              <a:t>несюжетные с элементами соревнований на разных этапах разучивания;</a:t>
            </a:r>
          </a:p>
          <a:p>
            <a:pPr marL="342900" lvl="0" indent="-342900" algn="just">
              <a:spcAft>
                <a:spcPts val="0"/>
              </a:spcAft>
              <a:buFont typeface="Symbol"/>
              <a:buChar char=""/>
            </a:pPr>
            <a:r>
              <a:rPr lang="ru-RU" sz="1100" dirty="0" smtClean="0">
                <a:solidFill>
                  <a:srgbClr val="000000"/>
                </a:solidFill>
                <a:effectLst/>
                <a:latin typeface="Times New Roman"/>
                <a:ea typeface="Calibri"/>
              </a:rPr>
              <a:t>дворовые;</a:t>
            </a:r>
          </a:p>
          <a:p>
            <a:pPr marL="342900" lvl="0" indent="-342900" algn="just">
              <a:spcAft>
                <a:spcPts val="0"/>
              </a:spcAft>
              <a:buFont typeface="Symbol"/>
              <a:buChar char=""/>
            </a:pPr>
            <a:r>
              <a:rPr lang="ru-RU" sz="1100" dirty="0" smtClean="0">
                <a:solidFill>
                  <a:srgbClr val="000000"/>
                </a:solidFill>
                <a:effectLst/>
                <a:latin typeface="Times New Roman"/>
                <a:ea typeface="Calibri"/>
              </a:rPr>
              <a:t>народные;</a:t>
            </a:r>
          </a:p>
          <a:p>
            <a:pPr marL="342900" lvl="0" indent="-342900" algn="just">
              <a:spcAft>
                <a:spcPts val="0"/>
              </a:spcAft>
              <a:buFont typeface="Symbol"/>
              <a:buChar char=""/>
            </a:pPr>
            <a:r>
              <a:rPr lang="ru-RU" sz="1100" dirty="0" smtClean="0">
                <a:solidFill>
                  <a:srgbClr val="000000"/>
                </a:solidFill>
                <a:effectLst/>
                <a:latin typeface="Times New Roman"/>
                <a:ea typeface="Calibri"/>
              </a:rPr>
              <a:t>с элементами спорта (бадминтон, футбол, баскетбол).</a:t>
            </a:r>
          </a:p>
          <a:p>
            <a:pPr indent="180340" algn="just">
              <a:spcAft>
                <a:spcPts val="0"/>
              </a:spcAft>
            </a:pPr>
            <a:r>
              <a:rPr lang="ru-RU" sz="1100" dirty="0" smtClean="0">
                <a:solidFill>
                  <a:srgbClr val="000000"/>
                </a:solidFill>
                <a:effectLst/>
                <a:latin typeface="Times New Roman"/>
                <a:ea typeface="Calibri"/>
              </a:rPr>
              <a:t>Подвижные игры проводятся на воздухе, на спортивной площадке ежедневно, в часы наименьшей инсоляции.</a:t>
            </a:r>
          </a:p>
          <a:p>
            <a:pPr indent="180340" algn="just">
              <a:spcAft>
                <a:spcPts val="0"/>
              </a:spcAft>
            </a:pPr>
            <a:r>
              <a:rPr lang="ru-RU" sz="1100" dirty="0" smtClean="0">
                <a:solidFill>
                  <a:srgbClr val="000000"/>
                </a:solidFill>
                <a:effectLst/>
                <a:latin typeface="Times New Roman"/>
                <a:ea typeface="Calibri"/>
              </a:rPr>
              <a:t>Продолжительность игр для всех возрастных групп 10—20 минут.</a:t>
            </a:r>
          </a:p>
          <a:p>
            <a:pPr indent="180340" algn="just">
              <a:spcAft>
                <a:spcPts val="0"/>
              </a:spcAft>
            </a:pPr>
            <a:r>
              <a:rPr lang="ru-RU" sz="1100" i="1" dirty="0" smtClean="0">
                <a:solidFill>
                  <a:srgbClr val="000000"/>
                </a:solidFill>
                <a:effectLst/>
                <a:latin typeface="Times New Roman"/>
                <a:ea typeface="Calibri"/>
              </a:rPr>
              <a:t>4. Двигательные разминки</a:t>
            </a:r>
            <a:r>
              <a:rPr lang="ru-RU" sz="1100" b="1" dirty="0" smtClean="0">
                <a:solidFill>
                  <a:srgbClr val="008100"/>
                </a:solidFill>
                <a:effectLst/>
                <a:latin typeface="Times New Roman"/>
                <a:ea typeface="Calibri"/>
              </a:rPr>
              <a:t> </a:t>
            </a:r>
            <a:r>
              <a:rPr lang="ru-RU" sz="1100" dirty="0" smtClean="0">
                <a:solidFill>
                  <a:srgbClr val="000000"/>
                </a:solidFill>
                <a:effectLst/>
                <a:latin typeface="Times New Roman"/>
                <a:ea typeface="Calibri"/>
              </a:rPr>
              <a:t>(</a:t>
            </a:r>
            <a:r>
              <a:rPr lang="ru-RU" sz="1100" dirty="0" err="1" smtClean="0">
                <a:solidFill>
                  <a:srgbClr val="000000"/>
                </a:solidFill>
                <a:effectLst/>
                <a:latin typeface="Times New Roman"/>
                <a:ea typeface="Calibri"/>
              </a:rPr>
              <a:t>физминутки</a:t>
            </a:r>
            <a:r>
              <a:rPr lang="ru-RU" sz="1100" dirty="0" smtClean="0">
                <a:solidFill>
                  <a:srgbClr val="000000"/>
                </a:solidFill>
                <a:effectLst/>
                <a:latin typeface="Times New Roman"/>
                <a:ea typeface="Calibri"/>
              </a:rPr>
              <a:t>, динамические паузы).</a:t>
            </a:r>
          </a:p>
          <a:p>
            <a:pPr algn="just">
              <a:spcAft>
                <a:spcPts val="0"/>
              </a:spcAft>
            </a:pPr>
            <a:r>
              <a:rPr lang="ru-RU" sz="1100" dirty="0" smtClean="0">
                <a:solidFill>
                  <a:srgbClr val="000000"/>
                </a:solidFill>
                <a:effectLst/>
                <a:latin typeface="Times New Roman"/>
                <a:ea typeface="Calibri"/>
              </a:rPr>
              <a:t>Их выбор зависит от интенсивности и вида предыдущей деятельности.</a:t>
            </a:r>
          </a:p>
          <a:p>
            <a:pPr indent="180340" algn="just">
              <a:spcAft>
                <a:spcPts val="0"/>
              </a:spcAft>
            </a:pPr>
            <a:r>
              <a:rPr lang="ru-RU" sz="1100" dirty="0" smtClean="0">
                <a:solidFill>
                  <a:srgbClr val="000000"/>
                </a:solidFill>
                <a:effectLst/>
                <a:latin typeface="Times New Roman"/>
                <a:ea typeface="Calibri"/>
              </a:rPr>
              <a:t>Варианты:</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на развитие мелкой моторики;</a:t>
            </a:r>
          </a:p>
          <a:p>
            <a:pPr marL="342900" lvl="0" indent="-342900" algn="just">
              <a:spcAft>
                <a:spcPts val="0"/>
              </a:spcAft>
              <a:buFont typeface="Symbol"/>
              <a:buChar char=""/>
            </a:pPr>
            <a:r>
              <a:rPr lang="ru-RU" sz="1100" dirty="0" smtClean="0">
                <a:solidFill>
                  <a:srgbClr val="000000"/>
                </a:solidFill>
                <a:effectLst/>
                <a:latin typeface="Times New Roman"/>
                <a:ea typeface="Calibri"/>
              </a:rPr>
              <a:t>ритмические движения; упражнения на внимание и координацию движений;</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в равновесии;</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для активизации работы глазных яблок;</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в равновесии;</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для активизации работы глазных мышц;</a:t>
            </a:r>
          </a:p>
          <a:p>
            <a:pPr marL="342900" lvl="0" indent="-342900" algn="just">
              <a:spcAft>
                <a:spcPts val="0"/>
              </a:spcAft>
              <a:buFont typeface="Symbol"/>
              <a:buChar char=""/>
            </a:pPr>
            <a:r>
              <a:rPr lang="ru-RU" sz="1100" dirty="0" smtClean="0">
                <a:solidFill>
                  <a:srgbClr val="000000"/>
                </a:solidFill>
                <a:effectLst/>
                <a:latin typeface="Times New Roman"/>
                <a:ea typeface="Calibri"/>
              </a:rPr>
              <a:t>гимнастика расслабления;</a:t>
            </a:r>
          </a:p>
          <a:p>
            <a:pPr marL="342900" lvl="0" indent="-342900" algn="just">
              <a:spcAft>
                <a:spcPts val="0"/>
              </a:spcAft>
              <a:buFont typeface="Symbol"/>
              <a:buChar char=""/>
            </a:pPr>
            <a:r>
              <a:rPr lang="ru-RU" sz="1100" dirty="0" smtClean="0">
                <a:solidFill>
                  <a:srgbClr val="000000"/>
                </a:solidFill>
                <a:effectLst/>
                <a:latin typeface="Times New Roman"/>
                <a:ea typeface="Calibri"/>
              </a:rPr>
              <a:t>корригирующие упражнения (в соответствии с характером отклонений или нарушений в развитии детей);</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на формирование правильной осанки;</a:t>
            </a:r>
          </a:p>
          <a:p>
            <a:pPr marL="342900" lvl="0" indent="-342900" algn="just">
              <a:spcAft>
                <a:spcPts val="0"/>
              </a:spcAft>
              <a:buFont typeface="Symbol"/>
              <a:buChar char=""/>
            </a:pPr>
            <a:r>
              <a:rPr lang="ru-RU" sz="1100" dirty="0" smtClean="0">
                <a:solidFill>
                  <a:srgbClr val="000000"/>
                </a:solidFill>
                <a:effectLst/>
                <a:latin typeface="Times New Roman"/>
                <a:ea typeface="Calibri"/>
              </a:rPr>
              <a:t>упражнения на формирование свода стопы.</a:t>
            </a:r>
          </a:p>
          <a:p>
            <a:pPr indent="180340" algn="ctr">
              <a:spcAft>
                <a:spcPts val="0"/>
              </a:spcAft>
            </a:pPr>
            <a:r>
              <a:rPr lang="ru-RU" sz="1100" b="1" dirty="0" smtClean="0">
                <a:solidFill>
                  <a:srgbClr val="000000"/>
                </a:solidFill>
                <a:effectLst/>
                <a:latin typeface="Times New Roman"/>
                <a:ea typeface="Calibri"/>
              </a:rPr>
              <a:t> </a:t>
            </a:r>
            <a:endParaRPr lang="ru-RU" sz="1100" dirty="0">
              <a:solidFill>
                <a:srgbClr val="000000"/>
              </a:solidFill>
              <a:effectLst/>
              <a:latin typeface="Times New Roman"/>
              <a:ea typeface="Calibri"/>
            </a:endParaRPr>
          </a:p>
        </p:txBody>
      </p:sp>
    </p:spTree>
    <p:extLst>
      <p:ext uri="{BB962C8B-B14F-4D97-AF65-F5344CB8AC3E}">
        <p14:creationId xmlns:p14="http://schemas.microsoft.com/office/powerpoint/2010/main" val="366321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351415" y="428178"/>
            <a:ext cx="8496944" cy="6001643"/>
          </a:xfrm>
          <a:prstGeom prst="rect">
            <a:avLst/>
          </a:prstGeom>
        </p:spPr>
        <p:txBody>
          <a:bodyPr wrap="square">
            <a:spAutoFit/>
          </a:bodyPr>
          <a:lstStyle/>
          <a:p>
            <a:pPr lvl="0" indent="180340" algn="just"/>
            <a:r>
              <a:rPr lang="ru-RU" sz="1200" i="1" dirty="0">
                <a:solidFill>
                  <a:srgbClr val="000000"/>
                </a:solidFill>
                <a:latin typeface="Times New Roman"/>
                <a:ea typeface="Calibri"/>
              </a:rPr>
              <a:t>5. Элементы видов спорта, спортивные упражнения.</a:t>
            </a:r>
            <a:endParaRPr lang="ru-RU" sz="1200" dirty="0">
              <a:solidFill>
                <a:srgbClr val="000000"/>
              </a:solidFill>
              <a:latin typeface="Times New Roman"/>
              <a:ea typeface="Calibri"/>
            </a:endParaRPr>
          </a:p>
          <a:p>
            <a:pPr lvl="0" indent="180340" algn="just"/>
            <a:r>
              <a:rPr lang="ru-RU" sz="1200" dirty="0">
                <a:solidFill>
                  <a:srgbClr val="000000"/>
                </a:solidFill>
                <a:latin typeface="Times New Roman"/>
                <a:ea typeface="Calibri"/>
              </a:rPr>
              <a:t>Способствуют формированию специальных двигательных навыков, воспитанию волевых качеств, эмоций, расширению кругозора детей.</a:t>
            </a:r>
          </a:p>
          <a:p>
            <a:pPr lvl="0" indent="180340" algn="just"/>
            <a:r>
              <a:rPr lang="ru-RU" sz="1200" dirty="0">
                <a:solidFill>
                  <a:srgbClr val="000000"/>
                </a:solidFill>
                <a:latin typeface="Times New Roman"/>
                <a:ea typeface="Calibri"/>
              </a:rPr>
              <a:t>Виды спортивных упражнений:</a:t>
            </a:r>
          </a:p>
          <a:p>
            <a:pPr marL="342900" lvl="0" indent="-342900" algn="just">
              <a:buFont typeface="Symbol"/>
              <a:buChar char=""/>
            </a:pPr>
            <a:r>
              <a:rPr lang="ru-RU" sz="1200" dirty="0">
                <a:solidFill>
                  <a:srgbClr val="000000"/>
                </a:solidFill>
                <a:latin typeface="Times New Roman"/>
                <a:ea typeface="Calibri"/>
              </a:rPr>
              <a:t>катание на самокатах;</a:t>
            </a:r>
          </a:p>
          <a:p>
            <a:pPr marL="342900" lvl="0" indent="-342900" algn="just">
              <a:buFont typeface="Symbol"/>
              <a:buChar char=""/>
            </a:pPr>
            <a:r>
              <a:rPr lang="ru-RU" sz="1200" dirty="0">
                <a:solidFill>
                  <a:srgbClr val="000000"/>
                </a:solidFill>
                <a:latin typeface="Times New Roman"/>
                <a:ea typeface="Calibri"/>
              </a:rPr>
              <a:t>езда на велосипеде;</a:t>
            </a:r>
          </a:p>
          <a:p>
            <a:pPr marL="342900" lvl="0" indent="-342900" algn="just">
              <a:buFont typeface="Symbol"/>
              <a:buChar char=""/>
            </a:pPr>
            <a:r>
              <a:rPr lang="ru-RU" sz="1200" dirty="0">
                <a:solidFill>
                  <a:srgbClr val="000000"/>
                </a:solidFill>
                <a:latin typeface="Times New Roman"/>
                <a:ea typeface="Calibri"/>
              </a:rPr>
              <a:t>футбол;</a:t>
            </a:r>
          </a:p>
          <a:p>
            <a:pPr marL="342900" lvl="0" indent="-342900" algn="just">
              <a:buFont typeface="Symbol"/>
              <a:buChar char=""/>
            </a:pPr>
            <a:r>
              <a:rPr lang="ru-RU" sz="1200" dirty="0">
                <a:solidFill>
                  <a:srgbClr val="000000"/>
                </a:solidFill>
                <a:latin typeface="Times New Roman"/>
                <a:ea typeface="Calibri"/>
              </a:rPr>
              <a:t>баскетбол;</a:t>
            </a:r>
          </a:p>
          <a:p>
            <a:pPr marL="342900" lvl="0" indent="-342900" algn="just">
              <a:buFont typeface="Symbol"/>
              <a:buChar char=""/>
            </a:pPr>
            <a:r>
              <a:rPr lang="ru-RU" sz="1200" dirty="0">
                <a:solidFill>
                  <a:srgbClr val="000000"/>
                </a:solidFill>
                <a:latin typeface="Times New Roman"/>
                <a:ea typeface="Calibri"/>
              </a:rPr>
              <a:t>бадминтон.</a:t>
            </a:r>
          </a:p>
          <a:p>
            <a:pPr lvl="0" indent="180340" algn="just"/>
            <a:r>
              <a:rPr lang="ru-RU" sz="1200" dirty="0">
                <a:solidFill>
                  <a:srgbClr val="000000"/>
                </a:solidFill>
                <a:latin typeface="Times New Roman"/>
                <a:ea typeface="Calibri"/>
              </a:rPr>
              <a:t>Прикладное значение спортивных упражнений: восприятие соответствующих трудовых навыков и бережное отношение к инвентарю. Проводятся на воздухе, на игровой или спортивной площадке ежедневно, в часы наименьшей инсоляции.</a:t>
            </a:r>
          </a:p>
          <a:p>
            <a:pPr lvl="0" indent="180340" algn="just"/>
            <a:r>
              <a:rPr lang="ru-RU" sz="1200" i="1" dirty="0">
                <a:solidFill>
                  <a:srgbClr val="000000"/>
                </a:solidFill>
                <a:latin typeface="Times New Roman"/>
                <a:ea typeface="Calibri"/>
              </a:rPr>
              <a:t>6. Гимнастика пробуждения.</a:t>
            </a:r>
            <a:endParaRPr lang="ru-RU" sz="1200" dirty="0">
              <a:solidFill>
                <a:srgbClr val="000000"/>
              </a:solidFill>
              <a:latin typeface="Times New Roman"/>
              <a:ea typeface="Calibri"/>
            </a:endParaRPr>
          </a:p>
          <a:p>
            <a:pPr lvl="0" indent="180340" algn="just"/>
            <a:r>
              <a:rPr lang="ru-RU" sz="1200" dirty="0">
                <a:solidFill>
                  <a:srgbClr val="000000"/>
                </a:solidFill>
                <a:latin typeface="Times New Roman"/>
                <a:ea typeface="Calibri"/>
              </a:rPr>
              <a:t>Гимнастика после дневного сна.</a:t>
            </a:r>
          </a:p>
          <a:p>
            <a:pPr lvl="0" indent="180340" algn="just"/>
            <a:r>
              <a:rPr lang="ru-RU" sz="1200" dirty="0">
                <a:solidFill>
                  <a:srgbClr val="000000"/>
                </a:solidFill>
                <a:latin typeface="Times New Roman"/>
                <a:ea typeface="Calibri"/>
              </a:rPr>
              <a:t>Гимнастика сюжетно - игрового характера.</a:t>
            </a:r>
          </a:p>
          <a:p>
            <a:pPr lvl="0" indent="180340" algn="just"/>
            <a:r>
              <a:rPr lang="ru-RU" sz="1200" dirty="0">
                <a:solidFill>
                  <a:srgbClr val="000000"/>
                </a:solidFill>
                <a:latin typeface="Times New Roman"/>
                <a:ea typeface="Calibri"/>
              </a:rPr>
              <a:t>Разминка после сна проводиться с использованием различных упражнений:</a:t>
            </a:r>
          </a:p>
          <a:p>
            <a:pPr marL="342900" lvl="0" indent="-342900" algn="just">
              <a:buFont typeface="Symbol"/>
              <a:buChar char=""/>
            </a:pPr>
            <a:r>
              <a:rPr lang="ru-RU" sz="1200" dirty="0">
                <a:solidFill>
                  <a:srgbClr val="000000"/>
                </a:solidFill>
                <a:latin typeface="Times New Roman"/>
                <a:ea typeface="Calibri"/>
              </a:rPr>
              <a:t>с предметами и без предметов;</a:t>
            </a:r>
          </a:p>
          <a:p>
            <a:pPr marL="342900" lvl="0" indent="-342900" algn="just">
              <a:buFont typeface="Symbol"/>
              <a:buChar char=""/>
            </a:pPr>
            <a:r>
              <a:rPr lang="ru-RU" sz="1200" dirty="0">
                <a:solidFill>
                  <a:srgbClr val="000000"/>
                </a:solidFill>
                <a:latin typeface="Times New Roman"/>
                <a:ea typeface="Calibri"/>
              </a:rPr>
              <a:t>на формирование правильной осанки;</a:t>
            </a:r>
          </a:p>
          <a:p>
            <a:pPr marL="342900" lvl="0" indent="-342900" algn="just">
              <a:buFont typeface="Symbol"/>
              <a:buChar char=""/>
            </a:pPr>
            <a:r>
              <a:rPr lang="ru-RU" sz="1200" dirty="0">
                <a:solidFill>
                  <a:srgbClr val="000000"/>
                </a:solidFill>
                <a:latin typeface="Times New Roman"/>
                <a:ea typeface="Calibri"/>
              </a:rPr>
              <a:t>на формирование свода стопы;</a:t>
            </a:r>
          </a:p>
          <a:p>
            <a:pPr marL="342900" lvl="0" indent="-342900" algn="just">
              <a:buFont typeface="Symbol"/>
              <a:buChar char=""/>
            </a:pPr>
            <a:r>
              <a:rPr lang="ru-RU" sz="1200" dirty="0">
                <a:solidFill>
                  <a:srgbClr val="000000"/>
                </a:solidFill>
                <a:latin typeface="Times New Roman"/>
                <a:ea typeface="Calibri"/>
              </a:rPr>
              <a:t>имитационного характера;</a:t>
            </a:r>
          </a:p>
          <a:p>
            <a:pPr marL="342900" lvl="0" indent="-342900" algn="just">
              <a:buFont typeface="Symbol"/>
              <a:buChar char=""/>
            </a:pPr>
            <a:r>
              <a:rPr lang="ru-RU" sz="1200" dirty="0">
                <a:solidFill>
                  <a:srgbClr val="000000"/>
                </a:solidFill>
                <a:latin typeface="Times New Roman"/>
                <a:ea typeface="Calibri"/>
              </a:rPr>
              <a:t>сюжетные или игровые;</a:t>
            </a:r>
          </a:p>
          <a:p>
            <a:pPr marL="342900" lvl="0" indent="-342900" algn="just">
              <a:buFont typeface="Symbol"/>
              <a:buChar char=""/>
            </a:pPr>
            <a:r>
              <a:rPr lang="ru-RU" sz="1200" dirty="0">
                <a:solidFill>
                  <a:srgbClr val="000000"/>
                </a:solidFill>
                <a:latin typeface="Times New Roman"/>
                <a:ea typeface="Calibri"/>
              </a:rPr>
              <a:t>с простейшими тренажерами (гимнастические мячи, гантели, утяжелители, резиновые кольца, эспандер);</a:t>
            </a:r>
          </a:p>
          <a:p>
            <a:pPr marL="342900" lvl="0" indent="-342900" algn="just">
              <a:buFont typeface="Symbol"/>
              <a:buChar char=""/>
            </a:pPr>
            <a:r>
              <a:rPr lang="ru-RU" sz="1200" dirty="0">
                <a:solidFill>
                  <a:srgbClr val="000000"/>
                </a:solidFill>
                <a:latin typeface="Times New Roman"/>
                <a:ea typeface="Calibri"/>
              </a:rPr>
              <a:t>на развитие мелкой моторики;</a:t>
            </a:r>
          </a:p>
          <a:p>
            <a:pPr marL="342900" lvl="0" indent="-342900" algn="just">
              <a:buFont typeface="Symbol"/>
              <a:buChar char=""/>
            </a:pPr>
            <a:r>
              <a:rPr lang="ru-RU" sz="1200" dirty="0">
                <a:solidFill>
                  <a:srgbClr val="000000"/>
                </a:solidFill>
                <a:latin typeface="Times New Roman"/>
                <a:ea typeface="Calibri"/>
              </a:rPr>
              <a:t>на координацию движений;</a:t>
            </a:r>
          </a:p>
          <a:p>
            <a:pPr marL="342900" lvl="0" indent="-342900" algn="just">
              <a:buFont typeface="Symbol"/>
              <a:buChar char=""/>
            </a:pPr>
            <a:r>
              <a:rPr lang="ru-RU" sz="1200" dirty="0">
                <a:solidFill>
                  <a:srgbClr val="000000"/>
                </a:solidFill>
                <a:latin typeface="Times New Roman"/>
                <a:ea typeface="Calibri"/>
              </a:rPr>
              <a:t>в равновесии;</a:t>
            </a:r>
          </a:p>
          <a:p>
            <a:pPr marL="342900" lvl="0" indent="-342900" algn="just">
              <a:buFont typeface="Symbol"/>
              <a:buChar char=""/>
            </a:pPr>
            <a:r>
              <a:rPr lang="ru-RU" sz="1200" dirty="0">
                <a:solidFill>
                  <a:srgbClr val="000000"/>
                </a:solidFill>
                <a:latin typeface="Times New Roman"/>
                <a:ea typeface="Calibri"/>
              </a:rPr>
              <a:t>на развитие мелкой моторики;</a:t>
            </a:r>
          </a:p>
          <a:p>
            <a:pPr marL="342900" lvl="0" indent="-342900" algn="just">
              <a:buFont typeface="Symbol"/>
              <a:buChar char=""/>
            </a:pPr>
            <a:r>
              <a:rPr lang="ru-RU" sz="1200" dirty="0">
                <a:solidFill>
                  <a:srgbClr val="000000"/>
                </a:solidFill>
                <a:latin typeface="Times New Roman"/>
                <a:ea typeface="Calibri"/>
              </a:rPr>
              <a:t>на координацию движений;</a:t>
            </a:r>
          </a:p>
          <a:p>
            <a:pPr marL="342900" lvl="0" indent="-342900" algn="just">
              <a:buFont typeface="Symbol"/>
              <a:buChar char=""/>
            </a:pPr>
            <a:r>
              <a:rPr lang="ru-RU" sz="1200" dirty="0">
                <a:solidFill>
                  <a:srgbClr val="000000"/>
                </a:solidFill>
                <a:latin typeface="Times New Roman"/>
                <a:ea typeface="Calibri"/>
              </a:rPr>
              <a:t>в равновесии.</a:t>
            </a:r>
          </a:p>
          <a:p>
            <a:pPr lvl="0" indent="180340" algn="just"/>
            <a:r>
              <a:rPr lang="ru-RU" sz="1200" i="1" dirty="0">
                <a:solidFill>
                  <a:srgbClr val="000000"/>
                </a:solidFill>
                <a:latin typeface="Times New Roman"/>
                <a:ea typeface="Calibri"/>
              </a:rPr>
              <a:t>7. Индивидуальная работа в режиме дня.</a:t>
            </a:r>
            <a:endParaRPr lang="ru-RU" sz="1200" dirty="0">
              <a:solidFill>
                <a:srgbClr val="000000"/>
              </a:solidFill>
              <a:latin typeface="Times New Roman"/>
              <a:ea typeface="Calibri"/>
            </a:endParaRPr>
          </a:p>
          <a:p>
            <a:pPr lvl="0" indent="180340" algn="just"/>
            <a:r>
              <a:rPr lang="ru-RU" sz="1200" dirty="0">
                <a:solidFill>
                  <a:srgbClr val="000000"/>
                </a:solidFill>
                <a:latin typeface="Times New Roman"/>
                <a:ea typeface="Calibri"/>
              </a:rPr>
              <a:t>Проводится с отдельными детьми или по подгруппам с целью стимулирования к двигательной активности, самостоятельным играм и упражнениям. Предусматривает оказание помощи детям, не усвоившим программный материал на занятиях, имеющим нарушения в развитии. Содействует укреплению здоровья и улучшению физического развития ослабленных детей, исправлению дефектов осанки. Проводится в спортивном зале. Время устанавливается индивидуально.</a:t>
            </a:r>
          </a:p>
        </p:txBody>
      </p:sp>
    </p:spTree>
    <p:extLst>
      <p:ext uri="{BB962C8B-B14F-4D97-AF65-F5344CB8AC3E}">
        <p14:creationId xmlns:p14="http://schemas.microsoft.com/office/powerpoint/2010/main" val="250638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386321959"/>
              </p:ext>
            </p:extLst>
          </p:nvPr>
        </p:nvGraphicFramePr>
        <p:xfrm>
          <a:off x="457200" y="908720"/>
          <a:ext cx="8229600" cy="3942323"/>
        </p:xfrm>
        <a:graphic>
          <a:graphicData uri="http://schemas.openxmlformats.org/drawingml/2006/table">
            <a:tbl>
              <a:tblPr firstRow="1" firstCol="1" bandRow="1"/>
              <a:tblGrid>
                <a:gridCol w="802432"/>
                <a:gridCol w="3628116"/>
                <a:gridCol w="751228"/>
                <a:gridCol w="965789"/>
                <a:gridCol w="965789"/>
                <a:gridCol w="1116246"/>
              </a:tblGrid>
              <a:tr h="157693">
                <a:tc rowSpan="2">
                  <a:txBody>
                    <a:bodyPr/>
                    <a:lstStyle/>
                    <a:p>
                      <a:pPr algn="ctr">
                        <a:spcAft>
                          <a:spcPts val="0"/>
                        </a:spcAft>
                      </a:pPr>
                      <a:r>
                        <a:rPr lang="ru-RU" sz="1000" b="1">
                          <a:solidFill>
                            <a:srgbClr val="000000"/>
                          </a:solidFill>
                          <a:effectLst/>
                          <a:latin typeface="Times New Roman"/>
                          <a:ea typeface="Calibri"/>
                        </a:rPr>
                        <a:t>Формы</a:t>
                      </a:r>
                      <a:endParaRPr lang="ru-RU" sz="1000">
                        <a:solidFill>
                          <a:srgbClr val="000000"/>
                        </a:solidFill>
                        <a:effectLst/>
                        <a:latin typeface="Times New Roman"/>
                        <a:ea typeface="Calibri"/>
                      </a:endParaRPr>
                    </a:p>
                    <a:p>
                      <a:pPr algn="ctr">
                        <a:spcAft>
                          <a:spcPts val="0"/>
                        </a:spcAft>
                      </a:pPr>
                      <a:r>
                        <a:rPr lang="ru-RU" sz="1000" b="1">
                          <a:solidFill>
                            <a:srgbClr val="000000"/>
                          </a:solidFill>
                          <a:effectLst/>
                          <a:latin typeface="Times New Roman"/>
                          <a:ea typeface="Calibri"/>
                        </a:rPr>
                        <a:t>работы</a:t>
                      </a:r>
                      <a:endParaRPr lang="ru-RU" sz="1000">
                        <a:solidFill>
                          <a:srgbClr val="000000"/>
                        </a:solidFill>
                        <a:effectLst/>
                        <a:latin typeface="Times New Roman"/>
                        <a:ea typeface="Calibri"/>
                      </a:endParaRPr>
                    </a:p>
                    <a:p>
                      <a:pPr algn="ctr">
                        <a:spcAft>
                          <a:spcPts val="0"/>
                        </a:spcAft>
                      </a:pPr>
                      <a:r>
                        <a:rPr lang="ru-RU" sz="1000" b="1">
                          <a:solidFill>
                            <a:srgbClr val="000000"/>
                          </a:solidFill>
                          <a:effectLst/>
                          <a:latin typeface="Times New Roman"/>
                          <a:ea typeface="Calibri"/>
                        </a:rPr>
                        <a:t> </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b="1">
                          <a:solidFill>
                            <a:srgbClr val="000000"/>
                          </a:solidFill>
                          <a:effectLst/>
                          <a:latin typeface="Times New Roman"/>
                          <a:ea typeface="Calibri"/>
                        </a:rPr>
                        <a:t>Содержание занятий</a:t>
                      </a:r>
                      <a:endParaRPr lang="ru-RU" sz="1000">
                        <a:solidFill>
                          <a:srgbClr val="000000"/>
                        </a:solidFill>
                        <a:effectLst/>
                        <a:latin typeface="Times New Roman"/>
                        <a:ea typeface="Calibri"/>
                      </a:endParaRPr>
                    </a:p>
                    <a:p>
                      <a:pPr algn="ctr">
                        <a:spcAft>
                          <a:spcPts val="0"/>
                        </a:spcAft>
                      </a:pPr>
                      <a:r>
                        <a:rPr lang="ru-RU" sz="1000" b="1">
                          <a:solidFill>
                            <a:srgbClr val="000000"/>
                          </a:solidFill>
                          <a:effectLst/>
                          <a:latin typeface="Times New Roman"/>
                          <a:ea typeface="Calibri"/>
                        </a:rPr>
                        <a:t> </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000" b="1">
                          <a:solidFill>
                            <a:srgbClr val="000000"/>
                          </a:solidFill>
                          <a:effectLst/>
                          <a:latin typeface="Times New Roman"/>
                          <a:ea typeface="Calibri"/>
                        </a:rPr>
                        <a:t>Условия организации</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spcAft>
                          <a:spcPts val="0"/>
                        </a:spcAft>
                      </a:pPr>
                      <a:r>
                        <a:rPr lang="ru-RU" sz="1000" b="1">
                          <a:solidFill>
                            <a:srgbClr val="000000"/>
                          </a:solidFill>
                          <a:effectLst/>
                          <a:latin typeface="Times New Roman"/>
                          <a:ea typeface="Calibri"/>
                        </a:rPr>
                        <a:t>Ответственные</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Calibri"/>
                        </a:rPr>
                        <a:t> </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079">
                <a:tc vMerge="1">
                  <a:txBody>
                    <a:bodyPr/>
                    <a:lstStyle/>
                    <a:p>
                      <a:endParaRPr lang="ru-RU"/>
                    </a:p>
                  </a:txBody>
                  <a:tcPr/>
                </a:tc>
                <a:tc vMerge="1">
                  <a:txBody>
                    <a:bodyPr/>
                    <a:lstStyle/>
                    <a:p>
                      <a:endParaRPr lang="ru-RU"/>
                    </a:p>
                  </a:txBody>
                  <a:tcPr/>
                </a:tc>
                <a:tc>
                  <a:txBody>
                    <a:bodyPr/>
                    <a:lstStyle/>
                    <a:p>
                      <a:pPr>
                        <a:spcAft>
                          <a:spcPts val="0"/>
                        </a:spcAft>
                      </a:pPr>
                      <a:r>
                        <a:rPr lang="ru-RU" sz="1000" b="1">
                          <a:solidFill>
                            <a:srgbClr val="000000"/>
                          </a:solidFill>
                          <a:effectLst/>
                          <a:latin typeface="Times New Roman"/>
                          <a:ea typeface="Calibri"/>
                        </a:rPr>
                        <a:t>место</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a:solidFill>
                            <a:srgbClr val="000000"/>
                          </a:solidFill>
                          <a:effectLst/>
                          <a:latin typeface="Times New Roman"/>
                          <a:ea typeface="Calibri"/>
                        </a:rPr>
                        <a:t>время</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a:solidFill>
                            <a:srgbClr val="000000"/>
                          </a:solidFill>
                          <a:effectLst/>
                          <a:latin typeface="Times New Roman"/>
                          <a:ea typeface="Calibri"/>
                        </a:rPr>
                        <a:t>Продолжительн</a:t>
                      </a:r>
                      <a:endParaRPr lang="ru-RU" sz="1000">
                        <a:solidFill>
                          <a:srgbClr val="000000"/>
                        </a:solidFill>
                        <a:effectLst/>
                        <a:latin typeface="Times New Roman"/>
                        <a:ea typeface="Calibri"/>
                      </a:endParaRPr>
                    </a:p>
                    <a:p>
                      <a:pPr>
                        <a:spcAft>
                          <a:spcPts val="0"/>
                        </a:spcAft>
                      </a:pPr>
                      <a:r>
                        <a:rPr lang="ru-RU" sz="1000" b="1">
                          <a:solidFill>
                            <a:srgbClr val="000000"/>
                          </a:solidFill>
                          <a:effectLst/>
                          <a:latin typeface="Times New Roman"/>
                          <a:ea typeface="Calibri"/>
                        </a:rPr>
                        <a:t>ость (мин)</a:t>
                      </a:r>
                      <a:endParaRPr lang="ru-RU" sz="100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92315">
                <a:tc>
                  <a:txBody>
                    <a:bodyPr/>
                    <a:lstStyle/>
                    <a:p>
                      <a:pPr>
                        <a:spcAft>
                          <a:spcPts val="0"/>
                        </a:spcAft>
                      </a:pPr>
                      <a:r>
                        <a:rPr lang="ru-RU" sz="1000">
                          <a:solidFill>
                            <a:srgbClr val="000000"/>
                          </a:solidFill>
                          <a:effectLst/>
                          <a:latin typeface="Times New Roman"/>
                          <a:ea typeface="Calibri"/>
                        </a:rPr>
                        <a:t>Утренняя</a:t>
                      </a:r>
                    </a:p>
                    <a:p>
                      <a:pPr>
                        <a:spcAft>
                          <a:spcPts val="0"/>
                        </a:spcAft>
                      </a:pPr>
                      <a:r>
                        <a:rPr lang="ru-RU" sz="1000">
                          <a:solidFill>
                            <a:srgbClr val="000000"/>
                          </a:solidFill>
                          <a:effectLst/>
                          <a:latin typeface="Times New Roman"/>
                          <a:ea typeface="Calibri"/>
                        </a:rPr>
                        <a:t>гимнастика</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Традиционная гимнастика (включает простые гимнастические упражнения с обязательным введением дыхательных упражнений):</a:t>
                      </a:r>
                    </a:p>
                    <a:p>
                      <a:pPr>
                        <a:spcAft>
                          <a:spcPts val="0"/>
                        </a:spcAft>
                      </a:pPr>
                      <a:r>
                        <a:rPr lang="ru-RU" sz="1000">
                          <a:solidFill>
                            <a:srgbClr val="000000"/>
                          </a:solidFill>
                          <a:effectLst/>
                          <a:latin typeface="Times New Roman"/>
                          <a:ea typeface="Calibri"/>
                        </a:rPr>
                        <a:t>- с предметами и без предметов; </a:t>
                      </a:r>
                    </a:p>
                    <a:p>
                      <a:pPr>
                        <a:spcAft>
                          <a:spcPts val="0"/>
                        </a:spcAft>
                      </a:pPr>
                      <a:r>
                        <a:rPr lang="ru-RU" sz="1000">
                          <a:solidFill>
                            <a:srgbClr val="000000"/>
                          </a:solidFill>
                          <a:effectLst/>
                          <a:latin typeface="Times New Roman"/>
                          <a:ea typeface="Calibri"/>
                        </a:rPr>
                        <a:t>-на формирование правильной осанки;</a:t>
                      </a:r>
                    </a:p>
                    <a:p>
                      <a:pPr>
                        <a:spcAft>
                          <a:spcPts val="0"/>
                        </a:spcAft>
                      </a:pPr>
                      <a:r>
                        <a:rPr lang="ru-RU" sz="1000">
                          <a:solidFill>
                            <a:srgbClr val="000000"/>
                          </a:solidFill>
                          <a:effectLst/>
                          <a:latin typeface="Times New Roman"/>
                          <a:ea typeface="Calibri"/>
                        </a:rPr>
                        <a:t>- на формирование свода стопы;</a:t>
                      </a:r>
                    </a:p>
                    <a:p>
                      <a:pPr>
                        <a:spcAft>
                          <a:spcPts val="0"/>
                        </a:spcAft>
                      </a:pPr>
                      <a:r>
                        <a:rPr lang="ru-RU" sz="1000">
                          <a:solidFill>
                            <a:srgbClr val="000000"/>
                          </a:solidFill>
                          <a:effectLst/>
                          <a:latin typeface="Times New Roman"/>
                          <a:ea typeface="Calibri"/>
                        </a:rPr>
                        <a:t> -имитационного характера;</a:t>
                      </a:r>
                    </a:p>
                    <a:p>
                      <a:pPr>
                        <a:spcAft>
                          <a:spcPts val="0"/>
                        </a:spcAft>
                      </a:pPr>
                      <a:r>
                        <a:rPr lang="ru-RU" sz="1000">
                          <a:solidFill>
                            <a:srgbClr val="000000"/>
                          </a:solidFill>
                          <a:effectLst/>
                          <a:latin typeface="Times New Roman"/>
                          <a:ea typeface="Calibri"/>
                        </a:rPr>
                        <a:t>- с использованием крупных модулей;</a:t>
                      </a:r>
                    </a:p>
                    <a:p>
                      <a:pPr>
                        <a:spcAft>
                          <a:spcPts val="0"/>
                        </a:spcAft>
                      </a:pPr>
                      <a:r>
                        <a:rPr lang="ru-RU" sz="1000">
                          <a:solidFill>
                            <a:srgbClr val="000000"/>
                          </a:solidFill>
                          <a:effectLst/>
                          <a:latin typeface="Times New Roman"/>
                          <a:ea typeface="Calibri"/>
                        </a:rPr>
                        <a:t>- на снарядах и у снарядов;</a:t>
                      </a:r>
                    </a:p>
                    <a:p>
                      <a:pPr>
                        <a:spcAft>
                          <a:spcPts val="0"/>
                        </a:spcAft>
                      </a:pPr>
                      <a:r>
                        <a:rPr lang="ru-RU" sz="1000">
                          <a:solidFill>
                            <a:srgbClr val="000000"/>
                          </a:solidFill>
                          <a:effectLst/>
                          <a:latin typeface="Times New Roman"/>
                          <a:ea typeface="Calibri"/>
                        </a:rPr>
                        <a:t>- с простейшими тренажерами</a:t>
                      </a:r>
                    </a:p>
                    <a:p>
                      <a:pPr>
                        <a:spcAft>
                          <a:spcPts val="0"/>
                        </a:spcAft>
                      </a:pPr>
                      <a:r>
                        <a:rPr lang="ru-RU" sz="1000">
                          <a:solidFill>
                            <a:srgbClr val="000000"/>
                          </a:solidFill>
                          <a:effectLst/>
                          <a:latin typeface="Times New Roman"/>
                          <a:ea typeface="Calibri"/>
                        </a:rPr>
                        <a:t>Коррекционная гимнастика (включение в комплекс 3–4</a:t>
                      </a:r>
                    </a:p>
                    <a:p>
                      <a:pPr>
                        <a:spcAft>
                          <a:spcPts val="0"/>
                        </a:spcAft>
                      </a:pPr>
                      <a:r>
                        <a:rPr lang="ru-RU" sz="1000">
                          <a:solidFill>
                            <a:srgbClr val="000000"/>
                          </a:solidFill>
                          <a:effectLst/>
                          <a:latin typeface="Times New Roman"/>
                          <a:ea typeface="Calibri"/>
                        </a:rPr>
                        <a:t>специальных упражнений</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На воздухе</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Ежедневно</a:t>
                      </a:r>
                    </a:p>
                    <a:p>
                      <a:pPr>
                        <a:spcAft>
                          <a:spcPts val="0"/>
                        </a:spcAft>
                      </a:pPr>
                      <a:r>
                        <a:rPr lang="ru-RU" sz="1000">
                          <a:solidFill>
                            <a:srgbClr val="000000"/>
                          </a:solidFill>
                          <a:effectLst/>
                          <a:latin typeface="Times New Roman"/>
                          <a:ea typeface="Calibri"/>
                        </a:rPr>
                        <a:t>перед</a:t>
                      </a:r>
                    </a:p>
                    <a:p>
                      <a:pPr>
                        <a:spcAft>
                          <a:spcPts val="0"/>
                        </a:spcAft>
                      </a:pPr>
                      <a:r>
                        <a:rPr lang="ru-RU" sz="1000">
                          <a:solidFill>
                            <a:srgbClr val="000000"/>
                          </a:solidFill>
                          <a:effectLst/>
                          <a:latin typeface="Times New Roman"/>
                          <a:ea typeface="Calibri"/>
                        </a:rPr>
                        <a:t>завтраком</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Младшая гр. – 6</a:t>
                      </a:r>
                    </a:p>
                    <a:p>
                      <a:pPr>
                        <a:spcAft>
                          <a:spcPts val="0"/>
                        </a:spcAft>
                      </a:pPr>
                      <a:r>
                        <a:rPr lang="ru-RU" sz="1000">
                          <a:solidFill>
                            <a:srgbClr val="000000"/>
                          </a:solidFill>
                          <a:effectLst/>
                          <a:latin typeface="Times New Roman"/>
                          <a:ea typeface="Calibri"/>
                        </a:rPr>
                        <a:t>Средняя гр. – 8</a:t>
                      </a:r>
                    </a:p>
                    <a:p>
                      <a:pPr>
                        <a:spcAft>
                          <a:spcPts val="0"/>
                        </a:spcAft>
                      </a:pPr>
                      <a:r>
                        <a:rPr lang="ru-RU" sz="1000">
                          <a:solidFill>
                            <a:srgbClr val="000000"/>
                          </a:solidFill>
                          <a:effectLst/>
                          <a:latin typeface="Times New Roman"/>
                          <a:ea typeface="Calibri"/>
                        </a:rPr>
                        <a:t>Старшая гр. – 10</a:t>
                      </a:r>
                    </a:p>
                    <a:p>
                      <a:pPr>
                        <a:spcAft>
                          <a:spcPts val="0"/>
                        </a:spcAft>
                      </a:pPr>
                      <a:r>
                        <a:rPr lang="ru-RU" sz="1000">
                          <a:solidFill>
                            <a:srgbClr val="000000"/>
                          </a:solidFill>
                          <a:effectLst/>
                          <a:latin typeface="Times New Roman"/>
                          <a:ea typeface="Calibri"/>
                        </a:rPr>
                        <a:t>Подготов</a:t>
                      </a:r>
                    </a:p>
                    <a:p>
                      <a:pPr>
                        <a:spcAft>
                          <a:spcPts val="0"/>
                        </a:spcAft>
                      </a:pPr>
                      <a:r>
                        <a:rPr lang="ru-RU" sz="1000">
                          <a:solidFill>
                            <a:srgbClr val="000000"/>
                          </a:solidFill>
                          <a:effectLst/>
                          <a:latin typeface="Times New Roman"/>
                          <a:ea typeface="Calibri"/>
                        </a:rPr>
                        <a:t>ительная гр. – 12</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Воспитатели</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9236">
                <a:tc>
                  <a:txBody>
                    <a:bodyPr/>
                    <a:lstStyle/>
                    <a:p>
                      <a:pPr>
                        <a:spcAft>
                          <a:spcPts val="0"/>
                        </a:spcAft>
                      </a:pPr>
                      <a:r>
                        <a:rPr lang="ru-RU" sz="1000">
                          <a:solidFill>
                            <a:srgbClr val="000000"/>
                          </a:solidFill>
                          <a:effectLst/>
                          <a:latin typeface="Times New Roman"/>
                          <a:ea typeface="Calibri"/>
                        </a:rPr>
                        <a:t>Подвижные игры</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Виды игр:</a:t>
                      </a:r>
                    </a:p>
                    <a:p>
                      <a:pPr>
                        <a:spcAft>
                          <a:spcPts val="0"/>
                        </a:spcAft>
                      </a:pPr>
                      <a:r>
                        <a:rPr lang="ru-RU" sz="1000">
                          <a:solidFill>
                            <a:srgbClr val="000000"/>
                          </a:solidFill>
                          <a:effectLst/>
                          <a:latin typeface="Times New Roman"/>
                          <a:ea typeface="Calibri"/>
                        </a:rPr>
                        <a:t>- сюжетные (использование при объяснении крошки-сказки или сюжетного рассказа);</a:t>
                      </a:r>
                    </a:p>
                    <a:p>
                      <a:pPr>
                        <a:spcAft>
                          <a:spcPts val="0"/>
                        </a:spcAft>
                      </a:pPr>
                      <a:r>
                        <a:rPr lang="ru-RU" sz="1000">
                          <a:solidFill>
                            <a:srgbClr val="000000"/>
                          </a:solidFill>
                          <a:effectLst/>
                          <a:latin typeface="Times New Roman"/>
                          <a:ea typeface="Calibri"/>
                        </a:rPr>
                        <a:t>- несюжетные с элементами соревнований на разных этапах разучивания (новые, углубленно разучиваемые, на этапах закрепления и совершенствования);</a:t>
                      </a:r>
                    </a:p>
                    <a:p>
                      <a:pPr>
                        <a:spcAft>
                          <a:spcPts val="0"/>
                        </a:spcAft>
                      </a:pPr>
                      <a:r>
                        <a:rPr lang="ru-RU" sz="1000">
                          <a:solidFill>
                            <a:srgbClr val="000000"/>
                          </a:solidFill>
                          <a:effectLst/>
                          <a:latin typeface="Times New Roman"/>
                          <a:ea typeface="Calibri"/>
                        </a:rPr>
                        <a:t> - дворовые;</a:t>
                      </a:r>
                    </a:p>
                    <a:p>
                      <a:pPr>
                        <a:spcAft>
                          <a:spcPts val="0"/>
                        </a:spcAft>
                      </a:pPr>
                      <a:r>
                        <a:rPr lang="ru-RU" sz="1000">
                          <a:solidFill>
                            <a:srgbClr val="000000"/>
                          </a:solidFill>
                          <a:effectLst/>
                          <a:latin typeface="Times New Roman"/>
                          <a:ea typeface="Calibri"/>
                        </a:rPr>
                        <a:t>- народные;</a:t>
                      </a:r>
                    </a:p>
                    <a:p>
                      <a:pPr>
                        <a:spcAft>
                          <a:spcPts val="0"/>
                        </a:spcAft>
                      </a:pPr>
                      <a:r>
                        <a:rPr lang="ru-RU" sz="1000">
                          <a:solidFill>
                            <a:srgbClr val="000000"/>
                          </a:solidFill>
                          <a:effectLst/>
                          <a:latin typeface="Times New Roman"/>
                          <a:ea typeface="Calibri"/>
                        </a:rPr>
                        <a:t>- с элементами спорта (бадминтон, футбол, баскетбол)</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На воздухе,</a:t>
                      </a:r>
                    </a:p>
                    <a:p>
                      <a:pPr>
                        <a:spcAft>
                          <a:spcPts val="0"/>
                        </a:spcAft>
                      </a:pPr>
                      <a:r>
                        <a:rPr lang="ru-RU" sz="1000">
                          <a:solidFill>
                            <a:srgbClr val="000000"/>
                          </a:solidFill>
                          <a:effectLst/>
                          <a:latin typeface="Times New Roman"/>
                          <a:ea typeface="Calibri"/>
                        </a:rPr>
                        <a:t>на</a:t>
                      </a:r>
                    </a:p>
                    <a:p>
                      <a:pPr>
                        <a:spcAft>
                          <a:spcPts val="0"/>
                        </a:spcAft>
                      </a:pPr>
                      <a:r>
                        <a:rPr lang="ru-RU" sz="1000">
                          <a:solidFill>
                            <a:srgbClr val="000000"/>
                          </a:solidFill>
                          <a:effectLst/>
                          <a:latin typeface="Times New Roman"/>
                          <a:ea typeface="Calibri"/>
                        </a:rPr>
                        <a:t>спортивной</a:t>
                      </a:r>
                    </a:p>
                    <a:p>
                      <a:pPr>
                        <a:spcAft>
                          <a:spcPts val="0"/>
                        </a:spcAft>
                      </a:pPr>
                      <a:r>
                        <a:rPr lang="ru-RU" sz="1000">
                          <a:solidFill>
                            <a:srgbClr val="000000"/>
                          </a:solidFill>
                          <a:effectLst/>
                          <a:latin typeface="Times New Roman"/>
                          <a:ea typeface="Calibri"/>
                        </a:rPr>
                        <a:t>площадке</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Ежедневно</a:t>
                      </a:r>
                    </a:p>
                    <a:p>
                      <a:pPr>
                        <a:spcAft>
                          <a:spcPts val="0"/>
                        </a:spcAft>
                      </a:pPr>
                      <a:r>
                        <a:rPr lang="ru-RU" sz="1000">
                          <a:solidFill>
                            <a:srgbClr val="000000"/>
                          </a:solidFill>
                          <a:effectLst/>
                          <a:latin typeface="Times New Roman"/>
                          <a:ea typeface="Calibri"/>
                        </a:rPr>
                        <a:t>, в часы</a:t>
                      </a:r>
                    </a:p>
                    <a:p>
                      <a:pPr>
                        <a:spcAft>
                          <a:spcPts val="0"/>
                        </a:spcAft>
                      </a:pPr>
                      <a:r>
                        <a:rPr lang="ru-RU" sz="1000">
                          <a:solidFill>
                            <a:srgbClr val="000000"/>
                          </a:solidFill>
                          <a:effectLst/>
                          <a:latin typeface="Times New Roman"/>
                          <a:ea typeface="Calibri"/>
                        </a:rPr>
                        <a:t>наименьше</a:t>
                      </a:r>
                    </a:p>
                    <a:p>
                      <a:pPr>
                        <a:spcAft>
                          <a:spcPts val="0"/>
                        </a:spcAft>
                      </a:pPr>
                      <a:r>
                        <a:rPr lang="ru-RU" sz="1000">
                          <a:solidFill>
                            <a:srgbClr val="000000"/>
                          </a:solidFill>
                          <a:effectLst/>
                          <a:latin typeface="Times New Roman"/>
                          <a:ea typeface="Calibri"/>
                        </a:rPr>
                        <a:t>й</a:t>
                      </a:r>
                    </a:p>
                    <a:p>
                      <a:pPr>
                        <a:spcAft>
                          <a:spcPts val="0"/>
                        </a:spcAft>
                      </a:pPr>
                      <a:r>
                        <a:rPr lang="ru-RU" sz="1000">
                          <a:solidFill>
                            <a:srgbClr val="000000"/>
                          </a:solidFill>
                          <a:effectLst/>
                          <a:latin typeface="Times New Roman"/>
                          <a:ea typeface="Calibri"/>
                        </a:rPr>
                        <a:t>инсоляции</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a:ea typeface="Calibri"/>
                        </a:rPr>
                        <a:t>Для всех</a:t>
                      </a:r>
                    </a:p>
                    <a:p>
                      <a:pPr>
                        <a:spcAft>
                          <a:spcPts val="0"/>
                        </a:spcAft>
                      </a:pPr>
                      <a:r>
                        <a:rPr lang="ru-RU" sz="1000">
                          <a:solidFill>
                            <a:srgbClr val="000000"/>
                          </a:solidFill>
                          <a:effectLst/>
                          <a:latin typeface="Times New Roman"/>
                          <a:ea typeface="Calibri"/>
                        </a:rPr>
                        <a:t>возрастн ых</a:t>
                      </a:r>
                    </a:p>
                    <a:p>
                      <a:pPr>
                        <a:spcAft>
                          <a:spcPts val="0"/>
                        </a:spcAft>
                      </a:pPr>
                      <a:r>
                        <a:rPr lang="ru-RU" sz="1000">
                          <a:solidFill>
                            <a:srgbClr val="000000"/>
                          </a:solidFill>
                          <a:effectLst/>
                          <a:latin typeface="Times New Roman"/>
                          <a:ea typeface="Calibri"/>
                        </a:rPr>
                        <a:t>групп – 10–20</a:t>
                      </a:r>
                    </a:p>
                    <a:p>
                      <a:pPr>
                        <a:spcAft>
                          <a:spcPts val="0"/>
                        </a:spcAft>
                      </a:pPr>
                      <a:r>
                        <a:rPr lang="ru-RU" sz="1000">
                          <a:solidFill>
                            <a:srgbClr val="000000"/>
                          </a:solidFill>
                          <a:effectLst/>
                          <a:latin typeface="Times New Roman"/>
                          <a:ea typeface="Calibri"/>
                        </a:rPr>
                        <a:t> </a:t>
                      </a: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effectLst/>
                          <a:latin typeface="Times New Roman"/>
                          <a:ea typeface="Calibri"/>
                        </a:rPr>
                        <a:t>Воспитатели</a:t>
                      </a:r>
                    </a:p>
                    <a:p>
                      <a:pPr>
                        <a:spcAft>
                          <a:spcPts val="0"/>
                        </a:spcAft>
                      </a:pPr>
                      <a:r>
                        <a:rPr lang="ru-RU" sz="1000" b="1" dirty="0">
                          <a:solidFill>
                            <a:srgbClr val="000000"/>
                          </a:solidFill>
                          <a:effectLst/>
                          <a:latin typeface="Times New Roman"/>
                          <a:ea typeface="Calibri"/>
                        </a:rPr>
                        <a:t> </a:t>
                      </a:r>
                      <a:endParaRPr lang="ru-RU" sz="1000" dirty="0">
                        <a:solidFill>
                          <a:srgbClr val="000000"/>
                        </a:solidFill>
                        <a:effectLst/>
                        <a:latin typeface="Times New Roman"/>
                        <a:ea typeface="Calibri"/>
                      </a:endParaRPr>
                    </a:p>
                  </a:txBody>
                  <a:tcPr marL="59135" marR="59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0" y="2606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Формы оздоровительных мероприятий в летний период</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04548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3937</Words>
  <Application>Microsoft Office PowerPoint</Application>
  <PresentationFormat>Экран (4:3)</PresentationFormat>
  <Paragraphs>734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Муниципальное дошкольное образовательное автономное учреждение «Детский сад № 82 «Искорка» общеразвивающего вида с приоритетным осуществлением познавательно-речевого развития воспитанников» г.Орска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11</cp:revision>
  <dcterms:created xsi:type="dcterms:W3CDTF">2022-07-19T07:58:31Z</dcterms:created>
  <dcterms:modified xsi:type="dcterms:W3CDTF">2022-07-20T08:50:05Z</dcterms:modified>
</cp:coreProperties>
</file>