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embeddedFontLst>
    <p:embeddedFont>
      <p:font typeface="Libre Baskerville" panose="02000000000000000000" pitchFamily="2" charset="0"/>
      <p:regular r:id="rId10"/>
      <p:bold r:id="rId11"/>
      <p:italic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Bold" panose="020B0806030504020204" pitchFamily="34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BBA5BF-06E1-ACF8-0047-EDAE73E2C0B4}" v="89" dt="2026-09-18T07:04:11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microsoft.com/office/2015/10/relationships/revisionInfo" Target="revisionInfo.xml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4BDCC-8D20-4923-9F18-DC29083CC796}" type="datetimeFigureOut"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BC4A9-E35D-47CA-A15E-09DA2FB4C2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64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hyperlink" Target="https://www.poscentral.com.au/barcode-scanners/handheld-barcode-scanner.html" TargetMode="External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3.jpe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central.com.au/computers/scanners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oscentral.com.au/honeywell-hh490-2d-usb-stand-blk-kit-scanner.html" TargetMode="External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oscentral.com.au/datalogic-touch-td1100-65-light-usb-kit-blk.html" TargetMode="External"/><Relationship Id="rId11" Type="http://schemas.openxmlformats.org/officeDocument/2006/relationships/image" Target="../media/image3.jpeg"/><Relationship Id="rId5" Type="http://schemas.openxmlformats.org/officeDocument/2006/relationships/image" Target="../media/image19.jpeg"/><Relationship Id="rId10" Type="http://schemas.openxmlformats.org/officeDocument/2006/relationships/hyperlink" Target="https://www.poscentral.com.au/honeywell-scanner-kit-voyager-1470g-2d-usb-blk.html" TargetMode="External"/><Relationship Id="rId4" Type="http://schemas.openxmlformats.org/officeDocument/2006/relationships/hyperlink" Target="https://www.poscentral.com.au/nexa-zed-2602-w-stand-usb-i-f-black-2d-barcode-scanner.html" TargetMode="External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oscentral.com.au/zebra-scanner-ds3608-2d-er-usb-2m-str.html" TargetMode="External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oscentral.com.au/datalogic-powerscan-pm9501-2d-sr-crd-usb-kit.html" TargetMode="External"/><Relationship Id="rId11" Type="http://schemas.openxmlformats.org/officeDocument/2006/relationships/image" Target="../media/image3.jpeg"/><Relationship Id="rId5" Type="http://schemas.openxmlformats.org/officeDocument/2006/relationships/image" Target="../media/image23.jpeg"/><Relationship Id="rId10" Type="http://schemas.openxmlformats.org/officeDocument/2006/relationships/hyperlink" Target="https://www.poscentral.com.au/honeywell-1980i-2d-ex25-usb-kit-granit-scanner.html" TargetMode="External"/><Relationship Id="rId4" Type="http://schemas.openxmlformats.org/officeDocument/2006/relationships/hyperlink" Target="https://www.poscentral.com.au/opticon-opn-2001-with-carry-strap-and-usb-cable-black.html" TargetMode="External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ales@poscentral.com.au" TargetMode="External"/><Relationship Id="rId5" Type="http://schemas.openxmlformats.org/officeDocument/2006/relationships/hyperlink" Target="https://www.poscentral.com.au/" TargetMode="External"/><Relationship Id="rId4" Type="http://schemas.openxmlformats.org/officeDocument/2006/relationships/hyperlink" Target="https://www.poscentral.com.au/barcode-scanners/handheld-barcode-scann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1622127"/>
            <a:ext cx="2017662" cy="287139"/>
          </a:xfrm>
          <a:prstGeom prst="roundRect">
            <a:avLst>
              <a:gd name="adj" fmla="val 7899"/>
            </a:avLst>
          </a:prstGeom>
          <a:solidFill>
            <a:srgbClr val="D7D6F5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1678781"/>
            <a:ext cx="240043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 CENTRAL AUSTRALIA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984871"/>
            <a:ext cx="6296860" cy="23625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What Makes Handheld Barcode Scanners Essential for Australian Businesses?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661475" y="4630936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Practical scanning solutions for POS, inventory, retail, warehousing and everyday business workflows.</a:t>
            </a:r>
            <a:endParaRPr lang="en-US" sz="1450" dirty="0"/>
          </a:p>
        </p:txBody>
      </p:sp>
      <p:pic>
        <p:nvPicPr>
          <p:cNvPr id="8" name="Picture 7" descr="A green logo with a power button&#10;&#10;AI-generated content may be incorrect.">
            <a:extLst>
              <a:ext uri="{FF2B5EF4-FFF2-40B4-BE49-F238E27FC236}">
                <a16:creationId xmlns:a16="http://schemas.microsoft.com/office/drawing/2014/main" id="{4BA9C2A4-B9A4-F733-C535-F82FC2E27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92" y="179238"/>
            <a:ext cx="1119112" cy="6091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9138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What Is a Handheld Barcode Scanner — and Where Is It Used?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78459"/>
            <a:ext cx="10868745" cy="1422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A </a:t>
            </a:r>
            <a:r>
              <a:rPr lang="en-US" sz="1450" b="1" dirty="0">
                <a:solidFill>
                  <a:srgbClr val="49495A"/>
                </a:solidFill>
                <a:latin typeface="Open Sans"/>
                <a:ea typeface="Open Sans"/>
                <a:cs typeface="Open Sans"/>
                <a:hlinkClick r:id="rId3"/>
              </a:rPr>
              <a:t>handheld barcode scanner</a:t>
            </a: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 captures barcode information and transfers data to a POS system, computer, or connected application — enabling faster product identification and data entry across Australian businesses.</a:t>
            </a:r>
            <a:endParaRPr lang="en-US" sz="1450" dirty="0">
              <a:latin typeface="Open Sans"/>
              <a:ea typeface="Open Sans"/>
              <a:cs typeface="Open Sans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From scanning a product at checkout to updating stock records in a warehouse, this simple workflow underpins efficient operations across retail, logistics, and hospitality.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913386"/>
            <a:ext cx="378014" cy="3780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527649"/>
            <a:ext cx="19847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Retail Checkout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4936331"/>
            <a:ext cx="198472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Fast, accurate scanning at point of sale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82431" y="3913386"/>
            <a:ext cx="378014" cy="37802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882431" y="4527649"/>
            <a:ext cx="198472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Inventory &amp; Stocktaking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2882431" y="5231606"/>
            <a:ext cx="198472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Efficient stock counts and product tracking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03387" y="3913386"/>
            <a:ext cx="378014" cy="37802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103387" y="4527649"/>
            <a:ext cx="198482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Warehouses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5103387" y="4936331"/>
            <a:ext cx="198482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Organised stock movement and dispatch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24443" y="3913386"/>
            <a:ext cx="378014" cy="37802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324443" y="4527649"/>
            <a:ext cx="19847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Hospitality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7324443" y="4936331"/>
            <a:ext cx="198472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Streamlined ordering and menu workflows</a:t>
            </a:r>
            <a:endParaRPr lang="en-US" sz="14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45399" y="3913386"/>
            <a:ext cx="378014" cy="378023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9545399" y="4527649"/>
            <a:ext cx="1984821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Logistics &amp; Tracking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9545399" y="5231606"/>
            <a:ext cx="198482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Product identification and shipment management</a:t>
            </a:r>
            <a:endParaRPr lang="en-US" sz="1450" dirty="0"/>
          </a:p>
        </p:txBody>
      </p:sp>
      <p:pic>
        <p:nvPicPr>
          <p:cNvPr id="20" name="Picture 19" descr="A green logo with a power button&#10;&#10;AI-generated content may be incorrect.">
            <a:extLst>
              <a:ext uri="{FF2B5EF4-FFF2-40B4-BE49-F238E27FC236}">
                <a16:creationId xmlns:a16="http://schemas.microsoft.com/office/drawing/2014/main" id="{5FB13C8D-74D1-3D8D-00D9-0346A1082B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0016" y="6251048"/>
            <a:ext cx="1119112" cy="6091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02295"/>
            <a:ext cx="10868745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Why Do Businesses Choose Handheld Barcode Scanners?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61475" y="1714698"/>
            <a:ext cx="10868745" cy="461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Barcode scanning replaces slow, error-prone manual entry with fast, reliable data capture — improving accuracy and efficiency across busy retail, warehouse and logistics workflows.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61475" y="2375396"/>
            <a:ext cx="1663658" cy="2582565"/>
          </a:xfrm>
          <a:prstGeom prst="roundRect">
            <a:avLst>
              <a:gd name="adj" fmla="val 1651"/>
            </a:avLst>
          </a:prstGeom>
          <a:solidFill>
            <a:srgbClr val="EAE8F3"/>
          </a:solidFill>
          <a:ln/>
        </p:spPr>
      </p:sp>
      <p:sp>
        <p:nvSpPr>
          <p:cNvPr id="5" name="Shape 3"/>
          <p:cNvSpPr/>
          <p:nvPr/>
        </p:nvSpPr>
        <p:spPr>
          <a:xfrm>
            <a:off x="844529" y="2558455"/>
            <a:ext cx="549261" cy="549275"/>
          </a:xfrm>
          <a:prstGeom prst="ellipse">
            <a:avLst/>
          </a:prstGeom>
          <a:solidFill>
            <a:srgbClr val="5955E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536" y="2709466"/>
            <a:ext cx="247148" cy="2471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44529" y="3285034"/>
            <a:ext cx="12975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Speed</a:t>
            </a:r>
            <a:endParaRPr lang="en-US" sz="115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Capture barcode data in a fraction of a second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2502433" y="2375396"/>
            <a:ext cx="1663758" cy="2582565"/>
          </a:xfrm>
          <a:prstGeom prst="roundRect">
            <a:avLst>
              <a:gd name="adj" fmla="val 1651"/>
            </a:avLst>
          </a:prstGeom>
          <a:solidFill>
            <a:srgbClr val="EAE8F3"/>
          </a:solidFill>
          <a:ln/>
        </p:spPr>
      </p:sp>
      <p:sp>
        <p:nvSpPr>
          <p:cNvPr id="9" name="Shape 6"/>
          <p:cNvSpPr/>
          <p:nvPr/>
        </p:nvSpPr>
        <p:spPr>
          <a:xfrm>
            <a:off x="2685487" y="2558455"/>
            <a:ext cx="549261" cy="549275"/>
          </a:xfrm>
          <a:prstGeom prst="ellipse">
            <a:avLst/>
          </a:prstGeom>
          <a:solidFill>
            <a:srgbClr val="5955EB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6494" y="2709466"/>
            <a:ext cx="247148" cy="24715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685487" y="3285034"/>
            <a:ext cx="1297650" cy="1259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Accuracy</a:t>
            </a:r>
            <a:endParaRPr lang="en-US" sz="115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Reduce manual entry errors and product mismatches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4343490" y="2375396"/>
            <a:ext cx="1663658" cy="2582565"/>
          </a:xfrm>
          <a:prstGeom prst="roundRect">
            <a:avLst>
              <a:gd name="adj" fmla="val 1651"/>
            </a:avLst>
          </a:prstGeom>
          <a:solidFill>
            <a:srgbClr val="EAE8F3"/>
          </a:solidFill>
          <a:ln/>
        </p:spPr>
      </p:sp>
      <p:sp>
        <p:nvSpPr>
          <p:cNvPr id="13" name="Shape 9"/>
          <p:cNvSpPr/>
          <p:nvPr/>
        </p:nvSpPr>
        <p:spPr>
          <a:xfrm>
            <a:off x="4526544" y="2558455"/>
            <a:ext cx="549261" cy="549275"/>
          </a:xfrm>
          <a:prstGeom prst="ellipse">
            <a:avLst/>
          </a:prstGeom>
          <a:solidFill>
            <a:srgbClr val="5955EB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77551" y="2709466"/>
            <a:ext cx="247148" cy="24715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526544" y="3285034"/>
            <a:ext cx="1297550" cy="1259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Convenience</a:t>
            </a:r>
            <a:endParaRPr lang="en-US" sz="115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Scan at counters, shelves or workstations with ease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184448" y="2375396"/>
            <a:ext cx="1663758" cy="2582565"/>
          </a:xfrm>
          <a:prstGeom prst="roundRect">
            <a:avLst>
              <a:gd name="adj" fmla="val 1651"/>
            </a:avLst>
          </a:prstGeom>
          <a:solidFill>
            <a:srgbClr val="EAE8F3"/>
          </a:solidFill>
          <a:ln/>
        </p:spPr>
      </p:sp>
      <p:sp>
        <p:nvSpPr>
          <p:cNvPr id="17" name="Shape 12"/>
          <p:cNvSpPr/>
          <p:nvPr/>
        </p:nvSpPr>
        <p:spPr>
          <a:xfrm>
            <a:off x="6367502" y="2558455"/>
            <a:ext cx="549261" cy="549275"/>
          </a:xfrm>
          <a:prstGeom prst="ellipse">
            <a:avLst/>
          </a:prstGeom>
          <a:solidFill>
            <a:srgbClr val="5955EB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8509" y="2709466"/>
            <a:ext cx="247148" cy="24715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367502" y="3285034"/>
            <a:ext cx="1297650" cy="1259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Inventory Control</a:t>
            </a:r>
            <a:endParaRPr lang="en-US" sz="115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Support real-time stock management and tracking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8025505" y="2375396"/>
            <a:ext cx="1663658" cy="2582565"/>
          </a:xfrm>
          <a:prstGeom prst="roundRect">
            <a:avLst>
              <a:gd name="adj" fmla="val 1651"/>
            </a:avLst>
          </a:prstGeom>
          <a:solidFill>
            <a:srgbClr val="EAE8F3"/>
          </a:solidFill>
          <a:ln/>
        </p:spPr>
      </p:sp>
      <p:sp>
        <p:nvSpPr>
          <p:cNvPr id="21" name="Shape 15"/>
          <p:cNvSpPr/>
          <p:nvPr/>
        </p:nvSpPr>
        <p:spPr>
          <a:xfrm>
            <a:off x="8208559" y="2558455"/>
            <a:ext cx="549261" cy="549275"/>
          </a:xfrm>
          <a:prstGeom prst="ellipse">
            <a:avLst/>
          </a:prstGeom>
          <a:solidFill>
            <a:srgbClr val="5955EB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59566" y="2709466"/>
            <a:ext cx="247148" cy="24715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208559" y="3285034"/>
            <a:ext cx="1297550" cy="1489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Workflow Efficiency</a:t>
            </a:r>
            <a:endParaRPr lang="en-US" sz="115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Flexible USB-connected options suit compatible systems</a:t>
            </a:r>
            <a:endParaRPr lang="en-US" sz="1150" dirty="0"/>
          </a:p>
        </p:txBody>
      </p:sp>
      <p:sp>
        <p:nvSpPr>
          <p:cNvPr id="24" name="Shape 17"/>
          <p:cNvSpPr/>
          <p:nvPr/>
        </p:nvSpPr>
        <p:spPr>
          <a:xfrm>
            <a:off x="9866463" y="2375396"/>
            <a:ext cx="1663758" cy="2582565"/>
          </a:xfrm>
          <a:prstGeom prst="roundRect">
            <a:avLst>
              <a:gd name="adj" fmla="val 1651"/>
            </a:avLst>
          </a:prstGeom>
          <a:solidFill>
            <a:srgbClr val="EAE8F3"/>
          </a:solidFill>
          <a:ln/>
        </p:spPr>
      </p:sp>
      <p:sp>
        <p:nvSpPr>
          <p:cNvPr id="25" name="Shape 18"/>
          <p:cNvSpPr/>
          <p:nvPr/>
        </p:nvSpPr>
        <p:spPr>
          <a:xfrm>
            <a:off x="10049517" y="2558455"/>
            <a:ext cx="549261" cy="549275"/>
          </a:xfrm>
          <a:prstGeom prst="ellipse">
            <a:avLst/>
          </a:prstGeom>
          <a:solidFill>
            <a:srgbClr val="5955EB"/>
          </a:solidFill>
          <a:ln/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00524" y="2709466"/>
            <a:ext cx="247148" cy="247154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0049517" y="3285034"/>
            <a:ext cx="12976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2D Capability</a:t>
            </a:r>
            <a:endParaRPr lang="en-US" sz="115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Support modern barcode formats where required</a:t>
            </a:r>
            <a:endParaRPr lang="en-US" sz="115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6075" y="5132090"/>
            <a:ext cx="5348947" cy="848916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895328" y="5157490"/>
            <a:ext cx="5089695" cy="79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Manual Entry</a:t>
            </a:r>
            <a:endParaRPr lang="en-US" sz="1150" dirty="0"/>
          </a:p>
          <a:p>
            <a:pPr marL="0" indent="0" algn="ctr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Time-consuming, prone to errors, and difficult to scale across large product ranges</a:t>
            </a:r>
            <a:endParaRPr lang="en-US" sz="1150" dirty="0"/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81273" y="5132090"/>
            <a:ext cx="5348947" cy="848916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6440525" y="5157490"/>
            <a:ext cx="5089695" cy="798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1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Barcode Scanning</a:t>
            </a:r>
            <a:endParaRPr lang="en-US" sz="1150" dirty="0"/>
          </a:p>
          <a:p>
            <a:pPr marL="0" indent="0" algn="ctr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Fast, accurate, and designed for high-volume retail and warehouse environments</a:t>
            </a:r>
            <a:endParaRPr lang="en-US" sz="1150" dirty="0"/>
          </a:p>
        </p:txBody>
      </p:sp>
      <p:pic>
        <p:nvPicPr>
          <p:cNvPr id="33" name="Picture 32" descr="A green logo with a power button&#10;&#10;AI-generated content may be incorrect.">
            <a:extLst>
              <a:ext uri="{FF2B5EF4-FFF2-40B4-BE49-F238E27FC236}">
                <a16:creationId xmlns:a16="http://schemas.microsoft.com/office/drawing/2014/main" id="{FE2F7CCE-8BE4-BB72-B022-BEE2E06282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70016" y="6251048"/>
            <a:ext cx="1119112" cy="609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14003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Which Handheld Barcode Scanner Features Matter Most?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909193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Match the </a:t>
            </a:r>
            <a:r>
              <a:rPr lang="en-US" sz="1450" b="1" dirty="0">
                <a:solidFill>
                  <a:srgbClr val="49495A"/>
                </a:solidFill>
                <a:latin typeface="Open Sans"/>
                <a:ea typeface="Open Sans"/>
                <a:cs typeface="Open Sans"/>
                <a:hlinkClick r:id="rId3"/>
              </a:rPr>
              <a:t>scanner</a:t>
            </a: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 to the barcode types, working environment, connection method and software system your business uses.</a:t>
            </a:r>
            <a:endParaRPr lang="en-US" sz="145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61475" y="4029075"/>
            <a:ext cx="5203794" cy="1341834"/>
          </a:xfrm>
          <a:prstGeom prst="roundRect">
            <a:avLst>
              <a:gd name="adj" fmla="val 2113"/>
            </a:avLst>
          </a:prstGeom>
          <a:solidFill>
            <a:srgbClr val="D7D6F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482" y="4322167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4246364"/>
            <a:ext cx="440053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Not all scanners suit all environments. Consider your specific workflow and POS compatibility before selecting a model.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724" y="2591395"/>
            <a:ext cx="3139798" cy="3139877"/>
          </a:xfrm>
          <a:prstGeom prst="rect">
            <a:avLst/>
          </a:prstGeom>
        </p:spPr>
      </p:pic>
      <p:pic>
        <p:nvPicPr>
          <p:cNvPr id="9" name="Picture 8" descr="A green logo with a power button&#10;&#10;AI-generated content may be incorrect.">
            <a:extLst>
              <a:ext uri="{FF2B5EF4-FFF2-40B4-BE49-F238E27FC236}">
                <a16:creationId xmlns:a16="http://schemas.microsoft.com/office/drawing/2014/main" id="{53DC1B76-4C70-4F36-5D9F-208C2CF13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0016" y="6251048"/>
            <a:ext cx="1119112" cy="6091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4441"/>
            <a:ext cx="10868745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Which Handheld Barcode Scanner Fits Your Workflow?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61475" y="1416844"/>
            <a:ext cx="11478330" cy="230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quick comparison of four popular models available from POS Central Australia.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46957"/>
            <a:ext cx="2193771" cy="219382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262438"/>
            <a:ext cx="2550949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4"/>
              </a:rPr>
              <a:t>Nexa Zed 2602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61475" y="4657229"/>
            <a:ext cx="2550949" cy="110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2D scanner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USB interface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Stand included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</a:rPr>
              <a:t>Save 48%</a:t>
            </a:r>
            <a:endParaRPr lang="en-US" sz="1400"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4073" y="1846957"/>
            <a:ext cx="2193771" cy="219382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34073" y="4262438"/>
            <a:ext cx="2550949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6"/>
              </a:rPr>
              <a:t>Datalogic Touch TD1100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3434073" y="4657229"/>
            <a:ext cx="2550949" cy="11662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USB kit</a:t>
            </a:r>
            <a:endParaRPr lang="en-US" sz="1400" dirty="0"/>
          </a:p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Straightforward barcode scanning</a:t>
            </a:r>
            <a:endParaRPr lang="en-US" sz="1400" dirty="0"/>
          </a:p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Reliable daily use</a:t>
            </a:r>
            <a:endParaRPr lang="en-US" sz="1400" dirty="0"/>
          </a:p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Save 26%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6672" y="1846957"/>
            <a:ext cx="2193771" cy="219382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06672" y="4262438"/>
            <a:ext cx="2550949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8"/>
              </a:rPr>
              <a:t>Honeywell HH490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6206672" y="4657229"/>
            <a:ext cx="2550949" cy="110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2D scanner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USB interface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Stand included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1000"/>
              </a:lnSpc>
              <a:buSzPct val="100000"/>
              <a:buChar char="•"/>
            </a:pPr>
            <a:r>
              <a:rPr lang="en-US" sz="140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</a:rPr>
              <a:t>Save 44%</a:t>
            </a:r>
            <a:endParaRPr lang="en-US" sz="1400"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9271" y="1846957"/>
            <a:ext cx="2193771" cy="219382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979271" y="4262438"/>
            <a:ext cx="2550949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10"/>
              </a:rPr>
              <a:t>Honeywell Voyager 1470G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8979271" y="4657229"/>
            <a:ext cx="2550949" cy="11662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2D scanner</a:t>
            </a:r>
            <a:endParaRPr lang="en-US" sz="1400" dirty="0"/>
          </a:p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USB kit</a:t>
            </a:r>
            <a:endParaRPr lang="en-US" sz="1400" dirty="0"/>
          </a:p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Versatile scanning</a:t>
            </a:r>
            <a:endParaRPr lang="en-US" sz="1400" dirty="0"/>
          </a:p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Save 26%</a:t>
            </a:r>
            <a:endParaRPr lang="en-US" sz="1400" dirty="0"/>
          </a:p>
        </p:txBody>
      </p:sp>
      <p:sp>
        <p:nvSpPr>
          <p:cNvPr id="16" name="Text 10"/>
          <p:cNvSpPr/>
          <p:nvPr/>
        </p:nvSpPr>
        <p:spPr>
          <a:xfrm>
            <a:off x="661475" y="6131832"/>
            <a:ext cx="11478330" cy="230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Product features and availability may vary. Check the individual product page for current specifications.</a:t>
            </a:r>
            <a:endParaRPr lang="en-US" sz="1150" dirty="0"/>
          </a:p>
        </p:txBody>
      </p:sp>
      <p:pic>
        <p:nvPicPr>
          <p:cNvPr id="18" name="Picture 17" descr="A green logo with a power button&#10;&#10;AI-generated content may be incorrect.">
            <a:extLst>
              <a:ext uri="{FF2B5EF4-FFF2-40B4-BE49-F238E27FC236}">
                <a16:creationId xmlns:a16="http://schemas.microsoft.com/office/drawing/2014/main" id="{1A958853-114E-EE87-7E2B-63DD5B0BCC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70016" y="6251048"/>
            <a:ext cx="1119112" cy="6091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8948"/>
            <a:ext cx="10868745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Need a Different Scanning Setup? Consider These Models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951930"/>
            <a:ext cx="11478330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From everyday retail scanning to specialised requirements, different scanner designs support different working environments.</a:t>
            </a:r>
            <a:endParaRPr lang="en-US" sz="1400">
              <a:latin typeface="Open Sans"/>
              <a:ea typeface="Open Sans"/>
              <a:cs typeface="Open Sans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06452"/>
            <a:ext cx="1828754" cy="1828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471491"/>
            <a:ext cx="253993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4"/>
              </a:rPr>
              <a:t>Opticon OPN2001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475" y="4887317"/>
            <a:ext cx="2539936" cy="13416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Compact pocket memory scanner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Carry strap and USB cable included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</a:rPr>
              <a:t>Save 35%</a:t>
            </a:r>
            <a:endParaRPr lang="en-US" sz="1400"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7645" y="2406452"/>
            <a:ext cx="1828754" cy="18288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37645" y="4471491"/>
            <a:ext cx="254003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45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6"/>
              </a:rPr>
              <a:t>Datalogic PowerScan PM9501</a:t>
            </a:r>
            <a:endParaRPr lang="en-US" sz="1450">
              <a:ea typeface="Calibri"/>
              <a:cs typeface="Calibri"/>
            </a:endParaRPr>
          </a:p>
        </p:txBody>
      </p:sp>
      <p:sp>
        <p:nvSpPr>
          <p:cNvPr id="9" name="Text 5"/>
          <p:cNvSpPr/>
          <p:nvPr/>
        </p:nvSpPr>
        <p:spPr>
          <a:xfrm>
            <a:off x="3437645" y="5189736"/>
            <a:ext cx="2540036" cy="857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2D-SR model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Charging cradle / USB kit</a:t>
            </a:r>
            <a:endParaRPr lang="en-US" sz="1400">
              <a:latin typeface="Open Sans"/>
              <a:ea typeface="Open Sans"/>
              <a:cs typeface="Open Sans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Robust commercial design</a:t>
            </a:r>
            <a:endParaRPr lang="en-US" sz="1400">
              <a:latin typeface="Open Sans"/>
              <a:ea typeface="Open Sans"/>
              <a:cs typeface="Open Sans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3915" y="2406452"/>
            <a:ext cx="1828754" cy="18288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13915" y="4471491"/>
            <a:ext cx="254003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8"/>
              </a:rPr>
              <a:t>Zebra DS3608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6213915" y="4887317"/>
            <a:ext cx="2540036" cy="918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2D-ER model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USB connection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2M straight cable configuration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0184" y="2406452"/>
            <a:ext cx="1828754" cy="18288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990184" y="4471491"/>
            <a:ext cx="254003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10"/>
              </a:rPr>
              <a:t>Honeywell 1980i Granit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8990184" y="4887317"/>
            <a:ext cx="2540036" cy="1160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2D-EX25 model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USB kit configuration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Built for demanding environments</a:t>
            </a:r>
            <a:endParaRPr lang="en-US" sz="1450" dirty="0"/>
          </a:p>
        </p:txBody>
      </p:sp>
      <p:pic>
        <p:nvPicPr>
          <p:cNvPr id="17" name="Picture 16" descr="A green logo with a power button&#10;&#10;AI-generated content may be incorrect.">
            <a:extLst>
              <a:ext uri="{FF2B5EF4-FFF2-40B4-BE49-F238E27FC236}">
                <a16:creationId xmlns:a16="http://schemas.microsoft.com/office/drawing/2014/main" id="{50C9D798-5210-73E6-EB44-1F19DBC449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70016" y="6251048"/>
            <a:ext cx="1119112" cy="6091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006475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Ready to Choose a Handheld Barcode Scanner?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061891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Browse </a:t>
            </a:r>
            <a:r>
              <a:rPr lang="en-US" sz="1450" b="1" dirty="0">
                <a:solidFill>
                  <a:srgbClr val="49495A"/>
                </a:solidFill>
                <a:latin typeface="Open Sans"/>
                <a:ea typeface="Open Sans"/>
                <a:cs typeface="Open Sans"/>
                <a:hlinkClick r:id="rId4"/>
              </a:rPr>
              <a:t>handheld barcode scanners</a:t>
            </a: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 from POS Central Australia and compare options for retail, POS, inventory, warehousing and business workflows.</a:t>
            </a:r>
            <a:endParaRPr lang="en-US" sz="145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6" name="Shape 2"/>
          <p:cNvSpPr/>
          <p:nvPr/>
        </p:nvSpPr>
        <p:spPr>
          <a:xfrm>
            <a:off x="5233360" y="4247815"/>
            <a:ext cx="6296860" cy="25400"/>
          </a:xfrm>
          <a:prstGeom prst="roundRect">
            <a:avLst>
              <a:gd name="adj" fmla="val 49999"/>
            </a:avLst>
          </a:prstGeom>
          <a:solidFill>
            <a:srgbClr val="49495A">
              <a:alpha val="50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5233360" y="4436307"/>
            <a:ext cx="6296860" cy="1282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450" b="1" dirty="0">
                <a:solidFill>
                  <a:srgbClr val="49495A"/>
                </a:solidFill>
                <a:latin typeface="Open Sans Bold"/>
                <a:ea typeface="Open Sans Bold"/>
                <a:cs typeface="Open Sans Bold"/>
                <a:hlinkClick r:id="rId5"/>
              </a:rPr>
              <a:t>POS Central Australia</a:t>
            </a:r>
            <a:b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</a:br>
            <a:r>
              <a:rPr lang="en-US" sz="1450" b="1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Address:</a:t>
            </a: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 Level 26, 44 Market St, Sydney, NSW 2000 </a:t>
            </a:r>
            <a:b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</a:br>
            <a:r>
              <a:rPr lang="en-US" sz="1450" b="1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Phone:</a:t>
            </a:r>
            <a: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 +61 489 087 085 </a:t>
            </a:r>
            <a:br>
              <a:rPr lang="en-US" sz="1450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</a:br>
            <a:r>
              <a:rPr lang="en-US" sz="1450" b="1" dirty="0">
                <a:solidFill>
                  <a:srgbClr val="49495A"/>
                </a:solidFill>
                <a:latin typeface="Open Sans"/>
                <a:ea typeface="Open Sans"/>
                <a:cs typeface="Open Sans"/>
              </a:rPr>
              <a:t>Mail: </a:t>
            </a:r>
            <a:r>
              <a:rPr lang="en-US" sz="1450" b="1" u="sng" dirty="0">
                <a:solidFill>
                  <a:srgbClr val="403CCF"/>
                </a:solidFill>
                <a:latin typeface="Open Sans Bold"/>
                <a:ea typeface="Open Sans Bold"/>
                <a:cs typeface="Open Sans 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sales@poscentral.com.au</a:t>
            </a:r>
            <a:endParaRPr lang="en-US" sz="1450" dirty="0">
              <a:latin typeface="Open Sans Bold"/>
              <a:ea typeface="Open Sans Bold"/>
              <a:cs typeface="Open Sans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3622F2-16C1-0FF5-3D35-C6F3831F99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0016" y="6251048"/>
            <a:ext cx="1119112" cy="6091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403CC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56</cp:revision>
  <dcterms:created xsi:type="dcterms:W3CDTF">2026-09-18T06:52:57Z</dcterms:created>
  <dcterms:modified xsi:type="dcterms:W3CDTF">2026-09-18T07:10:57Z</dcterms:modified>
</cp:coreProperties>
</file>