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1A668C-1F48-CC64-D28F-1F1E36B718DD}" v="473" dt="2026-05-11T06:00:10.4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9" autoAdjust="0"/>
    <p:restoredTop sz="94635"/>
  </p:normalViewPr>
  <p:slideViewPr>
    <p:cSldViewPr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DFD7-E7B3-4137-9638-23C4C5E64A03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F598B-F6DE-4916-8FA0-9E3F98058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9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411480"/>
            <a:ext cx="4654296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E6A4C-6C55-068A-43AA-78DB4D1D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65760" y="6338703"/>
            <a:ext cx="2758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203704" y="6338703"/>
            <a:ext cx="1392578" cy="365125"/>
          </a:xfrm>
        </p:spPr>
        <p:txBody>
          <a:bodyPr/>
          <a:lstStyle/>
          <a:p>
            <a:fld id="{BAE57423-0748-47C1-8E47-ED714A2C27C2}" type="datetime1">
              <a:rPr lang="en-US" smtClean="0"/>
              <a:t>5/10/2026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2CCFF-14A7-08A8-4465-732CD89287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596282" y="6342301"/>
            <a:ext cx="429207" cy="365125"/>
          </a:xfrm>
        </p:spPr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99176" y="0"/>
            <a:ext cx="6592824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4407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AC53C90-8C33-0C80-CBD4-B3BEE604E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58" y="1869103"/>
            <a:ext cx="9337042" cy="4906929"/>
          </a:xfrm>
        </p:spPr>
        <p:txBody>
          <a:bodyPr>
            <a:normAutofit/>
          </a:bodyPr>
          <a:lstStyle>
            <a:lvl1pPr>
              <a:defRPr sz="7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137388"/>
            <a:ext cx="28054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929" y="137388"/>
            <a:ext cx="2202644" cy="365125"/>
          </a:xfrm>
        </p:spPr>
        <p:txBody>
          <a:bodyPr/>
          <a:lstStyle/>
          <a:p>
            <a:fld id="{40AF3A47-30BD-48ED-B24C-72550184F18C}" type="datetime1">
              <a:rPr lang="en-US" smtClean="0"/>
              <a:t>5/10/2026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137388"/>
            <a:ext cx="429207" cy="365125"/>
          </a:xfrm>
        </p:spPr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18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67512"/>
            <a:ext cx="8467344" cy="15544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7" y="2377440"/>
            <a:ext cx="8467558" cy="3657600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1800"/>
            </a:lvl1pPr>
            <a:lvl2pPr marL="685800" indent="-457200">
              <a:buFont typeface="+mj-lt"/>
              <a:buAutoNum type="arabicPeriod"/>
              <a:defRPr sz="1600"/>
            </a:lvl2pPr>
            <a:lvl3pPr marL="800100" indent="-342900">
              <a:buFont typeface="+mj-lt"/>
              <a:buAutoNum type="arabicPeriod"/>
              <a:defRPr sz="1400"/>
            </a:lvl3pPr>
            <a:lvl4pPr marL="1028700" indent="-342900">
              <a:buFont typeface="+mj-lt"/>
              <a:buAutoNum type="arabicPeriod"/>
              <a:defRPr sz="1400"/>
            </a:lvl4pPr>
            <a:lvl5pPr marL="12573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01CDB-E382-4EF7-B22D-9B8EF43F5F55}" type="datetime1">
              <a:rPr lang="en-US" smtClean="0"/>
              <a:t>5/10/2026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03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0" y="987552"/>
            <a:ext cx="5916168" cy="15544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D26684C-23E4-F6A1-5A03-70AE7BEA72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565591" cy="6858000"/>
          </a:xfrm>
          <a:custGeom>
            <a:avLst/>
            <a:gdLst>
              <a:gd name="connsiteX0" fmla="*/ 0 w 4565591"/>
              <a:gd name="connsiteY0" fmla="*/ 0 h 6858000"/>
              <a:gd name="connsiteX1" fmla="*/ 4565591 w 4565591"/>
              <a:gd name="connsiteY1" fmla="*/ 0 h 6858000"/>
              <a:gd name="connsiteX2" fmla="*/ 4565591 w 4565591"/>
              <a:gd name="connsiteY2" fmla="*/ 6858000 h 6858000"/>
              <a:gd name="connsiteX3" fmla="*/ 0 w 456559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5591" h="6858000">
                <a:moveTo>
                  <a:pt x="0" y="0"/>
                </a:moveTo>
                <a:lnTo>
                  <a:pt x="4565591" y="0"/>
                </a:lnTo>
                <a:lnTo>
                  <a:pt x="4565591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88000" y="2726267"/>
            <a:ext cx="5916507" cy="3436789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000"/>
            </a:lvl1pPr>
            <a:lvl2pPr marL="571500" indent="-342900">
              <a:buFont typeface="+mj-lt"/>
              <a:buAutoNum type="arabicPeriod"/>
              <a:defRPr sz="1800"/>
            </a:lvl2pPr>
            <a:lvl3pPr marL="800100" indent="-342900">
              <a:buFont typeface="+mj-lt"/>
              <a:buAutoNum type="arabicPeriod"/>
              <a:defRPr sz="1600"/>
            </a:lvl3pPr>
            <a:lvl4pPr marL="1028700" indent="-342900"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88000" y="6343955"/>
            <a:ext cx="298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35886" y="6343955"/>
            <a:ext cx="1553108" cy="365125"/>
          </a:xfrm>
        </p:spPr>
        <p:txBody>
          <a:bodyPr/>
          <a:lstStyle/>
          <a:p>
            <a:fld id="{08B50793-4B7F-4166-BD64-A8A61041EA56}" type="datetime1">
              <a:rPr lang="en-US" smtClean="0"/>
              <a:t>5/10/2026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6343955"/>
            <a:ext cx="429207" cy="365125"/>
          </a:xfrm>
        </p:spPr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42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0911" y="2133600"/>
            <a:ext cx="6623436" cy="1070776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68786" y="3335364"/>
            <a:ext cx="4659735" cy="1645198"/>
          </a:xfrm>
        </p:spPr>
        <p:txBody>
          <a:bodyPr/>
          <a:lstStyle>
            <a:lvl1pPr marL="0" indent="0" algn="ctr">
              <a:buNone/>
              <a:defRPr/>
            </a:lvl1pPr>
            <a:lvl2pPr marL="228600" indent="0" algn="ctr">
              <a:buNone/>
              <a:defRPr/>
            </a:lvl2pPr>
            <a:lvl3pPr marL="457200" indent="0" algn="ctr">
              <a:buNone/>
              <a:defRPr/>
            </a:lvl3pPr>
            <a:lvl4pPr marL="685800" indent="0" algn="ctr">
              <a:buNone/>
              <a:defRPr/>
            </a:lvl4pPr>
            <a:lvl5pPr marL="9144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A5CE-9746-419E-BF5E-E870A2669E47}" type="datetime1">
              <a:rPr lang="en-US" smtClean="0"/>
              <a:t>5/10/2026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46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537" y="1731332"/>
            <a:ext cx="3493858" cy="345689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1727014"/>
            <a:ext cx="4956175" cy="3461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2365-F937-4D21-8B64-8C03EF9F294E}" type="datetime1">
              <a:rPr lang="en-US" smtClean="0"/>
              <a:t>5/10/2026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34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1388700"/>
            <a:ext cx="3923455" cy="408358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56011" y="1389134"/>
            <a:ext cx="6045390" cy="4083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DFBA-7753-4E48-AD20-F8E5B4AA5DA2}" type="datetime1">
              <a:rPr lang="en-US" smtClean="0"/>
              <a:t>5/10/2026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47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1050111"/>
            <a:ext cx="3496147" cy="494066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0600" y="1050111"/>
            <a:ext cx="6775703" cy="49406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4F54-6A58-42E8-9EE4-B3534BE78EE8}" type="datetime1">
              <a:rPr lang="en-US" smtClean="0"/>
              <a:t>5/10/2026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79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707549"/>
            <a:ext cx="3349754" cy="272145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5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48200" y="708184"/>
            <a:ext cx="6928103" cy="5514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119F-3F76-4C2D-9DC6-B3EF1D458F7E}" type="datetime1">
              <a:rPr lang="en-US" smtClean="0"/>
              <a:t>5/10/2026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73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6011" y="612648"/>
            <a:ext cx="6426389" cy="1143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F6718FE-EF5C-5023-A98D-91BFEF2C03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560454" cy="6858000"/>
          </a:xfrm>
          <a:custGeom>
            <a:avLst/>
            <a:gdLst>
              <a:gd name="connsiteX0" fmla="*/ 0 w 4560454"/>
              <a:gd name="connsiteY0" fmla="*/ 0 h 6858000"/>
              <a:gd name="connsiteX1" fmla="*/ 4560454 w 4560454"/>
              <a:gd name="connsiteY1" fmla="*/ 0 h 6858000"/>
              <a:gd name="connsiteX2" fmla="*/ 4560454 w 4560454"/>
              <a:gd name="connsiteY2" fmla="*/ 6858000 h 6858000"/>
              <a:gd name="connsiteX3" fmla="*/ 0 w 45604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0454" h="6858000">
                <a:moveTo>
                  <a:pt x="0" y="0"/>
                </a:moveTo>
                <a:lnTo>
                  <a:pt x="4560454" y="0"/>
                </a:lnTo>
                <a:lnTo>
                  <a:pt x="4560454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57368" y="1978488"/>
            <a:ext cx="6418935" cy="4285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156010" y="6343955"/>
            <a:ext cx="336490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030713" y="6343955"/>
            <a:ext cx="2060808" cy="365125"/>
          </a:xfrm>
        </p:spPr>
        <p:txBody>
          <a:bodyPr/>
          <a:lstStyle/>
          <a:p>
            <a:fld id="{776D7966-C015-4B65-9ED4-8139C42C131A}" type="datetime1">
              <a:rPr lang="en-US" smtClean="0"/>
              <a:t>5/10/2026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47096" y="6343955"/>
            <a:ext cx="429207" cy="365125"/>
          </a:xfrm>
        </p:spPr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5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09600"/>
            <a:ext cx="6339541" cy="1143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975104"/>
            <a:ext cx="6339414" cy="4228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12774" y="6346865"/>
            <a:ext cx="28054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886895" y="6346865"/>
            <a:ext cx="1607270" cy="365125"/>
          </a:xfrm>
        </p:spPr>
        <p:txBody>
          <a:bodyPr/>
          <a:lstStyle/>
          <a:p>
            <a:fld id="{FB8C8CAA-A4DC-46F1-90CA-8825CED8C56A}" type="datetime1">
              <a:rPr lang="en-US" smtClean="0"/>
              <a:t>5/10/2026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530932" y="6346865"/>
            <a:ext cx="429207" cy="365125"/>
          </a:xfrm>
        </p:spPr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24831" y="0"/>
            <a:ext cx="456716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564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709862"/>
            <a:ext cx="10963656" cy="451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0287D-B680-4441-B88A-8931EA5A031B}" type="datetime1">
              <a:rPr lang="en-US" smtClean="0"/>
              <a:t>5/10/2026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75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168" y="474177"/>
            <a:ext cx="6950232" cy="93268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02336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32168" y="1627632"/>
            <a:ext cx="6950232" cy="46862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632168" y="6343955"/>
            <a:ext cx="342290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945699" y="6343955"/>
            <a:ext cx="2150873" cy="365125"/>
          </a:xfrm>
        </p:spPr>
        <p:txBody>
          <a:bodyPr/>
          <a:lstStyle/>
          <a:p>
            <a:fld id="{DFBF8F79-428D-4A4D-96E6-A91C0C901317}" type="datetime1">
              <a:rPr lang="en-US" smtClean="0"/>
              <a:t>5/10/2026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47096" y="6343955"/>
            <a:ext cx="429207" cy="365125"/>
          </a:xfrm>
        </p:spPr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53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475488"/>
            <a:ext cx="6858000" cy="93268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1627632"/>
            <a:ext cx="6858000" cy="4535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12647" y="6346870"/>
            <a:ext cx="28054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115853" y="6346870"/>
            <a:ext cx="2925587" cy="365125"/>
          </a:xfrm>
        </p:spPr>
        <p:txBody>
          <a:bodyPr/>
          <a:lstStyle/>
          <a:p>
            <a:fld id="{BF87047A-65FC-4E1F-9D8D-D5F7B64EB954}" type="datetime1">
              <a:rPr lang="en-US" smtClean="0"/>
              <a:t>5/10/2026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041440" y="6346870"/>
            <a:ext cx="429207" cy="365125"/>
          </a:xfrm>
        </p:spPr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91732" y="0"/>
            <a:ext cx="4100267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9726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553" y="423332"/>
            <a:ext cx="4477512" cy="132893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49224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04889" y="1975104"/>
            <a:ext cx="4477512" cy="42825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4889" y="6343955"/>
            <a:ext cx="210509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5067" y="6343955"/>
            <a:ext cx="17720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A3715475-DC04-433C-803A-D02A2D9515C6}" type="datetime1">
              <a:rPr lang="en-US" smtClean="0"/>
              <a:t>5/10/2026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6343955"/>
            <a:ext cx="429207" cy="365125"/>
          </a:xfrm>
        </p:spPr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38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20623"/>
            <a:ext cx="4494189" cy="132588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1975104"/>
            <a:ext cx="4494063" cy="41569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776" y="6343955"/>
            <a:ext cx="209862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13651" y="6343955"/>
            <a:ext cx="1573037" cy="365125"/>
          </a:xfrm>
        </p:spPr>
        <p:txBody>
          <a:bodyPr/>
          <a:lstStyle/>
          <a:p>
            <a:fld id="{5056FB5C-D458-4AE9-BD80-9F9384885852}" type="datetime1">
              <a:rPr lang="en-US" smtClean="0"/>
              <a:t>5/10/2026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6658" y="6343955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58928" y="0"/>
            <a:ext cx="6533072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7152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7848" y="425503"/>
            <a:ext cx="3657600" cy="166722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7296028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27848" y="2315569"/>
            <a:ext cx="3657600" cy="38546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918704" y="6343955"/>
            <a:ext cx="230005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224724" y="6343955"/>
            <a:ext cx="922372" cy="365125"/>
          </a:xfrm>
        </p:spPr>
        <p:txBody>
          <a:bodyPr/>
          <a:lstStyle/>
          <a:p>
            <a:fld id="{73CDC043-8B5F-47F9-ADDF-8E3FA56DB3F5}" type="datetime1">
              <a:rPr lang="en-US" smtClean="0"/>
              <a:t>5/10/2026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47096" y="6343955"/>
            <a:ext cx="429207" cy="365125"/>
          </a:xfrm>
        </p:spPr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190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97" y="429768"/>
            <a:ext cx="3657600" cy="166722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5823" y="2315569"/>
            <a:ext cx="3657600" cy="3814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15697" y="6343955"/>
            <a:ext cx="16373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703447" y="6343955"/>
            <a:ext cx="949766" cy="365125"/>
          </a:xfrm>
        </p:spPr>
        <p:txBody>
          <a:bodyPr/>
          <a:lstStyle/>
          <a:p>
            <a:fld id="{F688DA14-784D-4E3B-B3E6-7D688C332C2D}" type="datetime1">
              <a:rPr lang="en-US" smtClean="0"/>
              <a:t>5/10/2026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3653213" y="6343955"/>
            <a:ext cx="429207" cy="365125"/>
          </a:xfrm>
        </p:spPr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95088" y="0"/>
            <a:ext cx="7296912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1108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8061" y="929554"/>
            <a:ext cx="2699254" cy="1858941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5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CA946DA-5AE8-39E2-3ADD-B8F06308C1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326323" cy="6858000"/>
          </a:xfrm>
          <a:custGeom>
            <a:avLst/>
            <a:gdLst>
              <a:gd name="connsiteX0" fmla="*/ 0 w 8326323"/>
              <a:gd name="connsiteY0" fmla="*/ 0 h 6858000"/>
              <a:gd name="connsiteX1" fmla="*/ 8326323 w 8326323"/>
              <a:gd name="connsiteY1" fmla="*/ 0 h 6858000"/>
              <a:gd name="connsiteX2" fmla="*/ 8326323 w 8326323"/>
              <a:gd name="connsiteY2" fmla="*/ 6858000 h 6858000"/>
              <a:gd name="connsiteX3" fmla="*/ 0 w 832632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323" h="6858000">
                <a:moveTo>
                  <a:pt x="0" y="0"/>
                </a:moveTo>
                <a:lnTo>
                  <a:pt x="8326323" y="0"/>
                </a:lnTo>
                <a:lnTo>
                  <a:pt x="8326323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89055" y="3011335"/>
            <a:ext cx="2693346" cy="265625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88061" y="6343955"/>
            <a:ext cx="140446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92522" y="6343955"/>
            <a:ext cx="85457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3BB3559-7954-4599-BF03-89DBB4C242F6}" type="datetime1">
              <a:rPr lang="en-US" smtClean="0"/>
              <a:t>5/10/2026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6343955"/>
            <a:ext cx="429207" cy="365125"/>
          </a:xfrm>
        </p:spPr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115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97" y="929554"/>
            <a:ext cx="2699254" cy="1858941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5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691" y="3011335"/>
            <a:ext cx="2693346" cy="265625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697" y="6343955"/>
            <a:ext cx="140446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57399" y="6343955"/>
            <a:ext cx="114634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FC1B6018-B057-444F-8940-7C4141B99AF7}" type="datetime1">
              <a:rPr lang="en-US" smtClean="0"/>
              <a:t>5/10/2026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03743" y="6343955"/>
            <a:ext cx="429207" cy="365125"/>
          </a:xfrm>
        </p:spPr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CA946DA-5AE8-39E2-3ADD-B8F06308C1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65677" y="0"/>
            <a:ext cx="8326323" cy="6858000"/>
          </a:xfrm>
          <a:custGeom>
            <a:avLst/>
            <a:gdLst>
              <a:gd name="connsiteX0" fmla="*/ 0 w 8326323"/>
              <a:gd name="connsiteY0" fmla="*/ 0 h 6858000"/>
              <a:gd name="connsiteX1" fmla="*/ 8326323 w 8326323"/>
              <a:gd name="connsiteY1" fmla="*/ 0 h 6858000"/>
              <a:gd name="connsiteX2" fmla="*/ 8326323 w 8326323"/>
              <a:gd name="connsiteY2" fmla="*/ 6858000 h 6858000"/>
              <a:gd name="connsiteX3" fmla="*/ 0 w 832632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323" h="6858000">
                <a:moveTo>
                  <a:pt x="0" y="0"/>
                </a:moveTo>
                <a:lnTo>
                  <a:pt x="8326323" y="0"/>
                </a:lnTo>
                <a:lnTo>
                  <a:pt x="8326323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65092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5012268"/>
            <a:ext cx="4019522" cy="112727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4635132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56009" y="5012267"/>
            <a:ext cx="6426391" cy="124157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84D3-8F6B-40B1-8565-B103A5B5943A}" type="datetime1">
              <a:rPr lang="en-US" smtClean="0"/>
              <a:t>5/10/2026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28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4162318"/>
            <a:ext cx="3044954" cy="189280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5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22370" y="4162318"/>
            <a:ext cx="7460029" cy="20915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BFA2-11BB-4434-84BA-3E39A635FA43}" type="datetime1">
              <a:rPr lang="en-US" smtClean="0"/>
              <a:t>5/10/2026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7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8950" y="284481"/>
            <a:ext cx="4458249" cy="432031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8950" y="4870174"/>
            <a:ext cx="3856735" cy="1033669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1A639AF-317A-79DF-3175-64C726EA31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195675" cy="6858000"/>
          </a:xfrm>
          <a:custGeom>
            <a:avLst/>
            <a:gdLst>
              <a:gd name="connsiteX0" fmla="*/ 0 w 7195675"/>
              <a:gd name="connsiteY0" fmla="*/ 0 h 6858000"/>
              <a:gd name="connsiteX1" fmla="*/ 7195675 w 7195675"/>
              <a:gd name="connsiteY1" fmla="*/ 0 h 6858000"/>
              <a:gd name="connsiteX2" fmla="*/ 7195675 w 7195675"/>
              <a:gd name="connsiteY2" fmla="*/ 6858000 h 6858000"/>
              <a:gd name="connsiteX3" fmla="*/ 0 w 71956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5675" h="6858000">
                <a:moveTo>
                  <a:pt x="0" y="0"/>
                </a:moveTo>
                <a:lnTo>
                  <a:pt x="7195675" y="0"/>
                </a:lnTo>
                <a:lnTo>
                  <a:pt x="7195675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8950" y="6343955"/>
            <a:ext cx="2100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18883" y="6343955"/>
            <a:ext cx="14751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FDB15F8-ECE6-4AB7-B9F7-1E8A7AD06BA3}" type="datetime1">
              <a:rPr lang="en-US" smtClean="0"/>
              <a:t>5/10/2026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06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3712508"/>
            <a:ext cx="3014218" cy="201978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5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1064" y="1"/>
            <a:ext cx="10734656" cy="3260034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22370" y="3680652"/>
            <a:ext cx="7460029" cy="255878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5949-EAED-4DAA-A18C-726A0186E38A}" type="datetime1">
              <a:rPr lang="en-US" smtClean="0"/>
              <a:t>5/10/2026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471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7477"/>
            <a:ext cx="3021873" cy="177354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5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22370" y="707476"/>
            <a:ext cx="7460029" cy="233045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3135210"/>
            <a:ext cx="279102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5894" y="3135210"/>
            <a:ext cx="1559379" cy="365125"/>
          </a:xfrm>
        </p:spPr>
        <p:txBody>
          <a:bodyPr/>
          <a:lstStyle/>
          <a:p>
            <a:fld id="{B422FEFE-720E-4025-8555-6A39111555E0}" type="datetime1">
              <a:rPr lang="en-US" smtClean="0"/>
              <a:t>5/10/2026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5151" y="3135210"/>
            <a:ext cx="429207" cy="365125"/>
          </a:xfrm>
        </p:spPr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DB92F6E-55FC-C88B-734D-26D3B9923E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3636524"/>
            <a:ext cx="12192000" cy="3221477"/>
          </a:xfrm>
          <a:custGeom>
            <a:avLst/>
            <a:gdLst>
              <a:gd name="connsiteX0" fmla="*/ 0 w 12192000"/>
              <a:gd name="connsiteY0" fmla="*/ 0 h 3221477"/>
              <a:gd name="connsiteX1" fmla="*/ 12192000 w 12192000"/>
              <a:gd name="connsiteY1" fmla="*/ 0 h 3221477"/>
              <a:gd name="connsiteX2" fmla="*/ 12192000 w 12192000"/>
              <a:gd name="connsiteY2" fmla="*/ 3221477 h 3221477"/>
              <a:gd name="connsiteX3" fmla="*/ 0 w 12192000"/>
              <a:gd name="connsiteY3" fmla="*/ 3221477 h 322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221477">
                <a:moveTo>
                  <a:pt x="0" y="0"/>
                </a:moveTo>
                <a:lnTo>
                  <a:pt x="12192000" y="0"/>
                </a:lnTo>
                <a:lnTo>
                  <a:pt x="12192000" y="3221477"/>
                </a:lnTo>
                <a:lnTo>
                  <a:pt x="0" y="3221477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04753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559341"/>
            <a:ext cx="10969753" cy="93268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1712912"/>
            <a:ext cx="4485564" cy="4613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12647" y="6343955"/>
            <a:ext cx="205552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232969" y="6343955"/>
            <a:ext cx="1449697" cy="365125"/>
          </a:xfrm>
        </p:spPr>
        <p:txBody>
          <a:bodyPr/>
          <a:lstStyle/>
          <a:p>
            <a:fld id="{461E7FA1-D3D3-45D3-A822-0737BAD8B3CA}" type="datetime1">
              <a:rPr lang="en-US" smtClean="0"/>
              <a:t>5/10/2026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4682667" y="6343955"/>
            <a:ext cx="443060" cy="365125"/>
          </a:xfrm>
        </p:spPr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1EBBFE7-73C3-3FA5-7EE3-B7845CF7CA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659438" y="1712913"/>
            <a:ext cx="6532562" cy="5145087"/>
          </a:xfrm>
          <a:blipFill dpi="0" rotWithShape="1">
            <a:blip r:embed="rId3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8838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559341"/>
            <a:ext cx="10969753" cy="93268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1912398"/>
            <a:ext cx="4637269" cy="4207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C8422D5-19BC-1CA0-FD0B-D86260BAA32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37221" y="1912938"/>
            <a:ext cx="5741992" cy="4224337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12647" y="6343955"/>
            <a:ext cx="264293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686595" y="6343955"/>
            <a:ext cx="1449697" cy="365125"/>
          </a:xfrm>
        </p:spPr>
        <p:txBody>
          <a:bodyPr/>
          <a:lstStyle/>
          <a:p>
            <a:fld id="{799397A0-9AE0-44FE-9383-9D0B376C2D93}" type="datetime1">
              <a:rPr lang="en-US" smtClean="0"/>
              <a:t>5/10/2026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36293" y="6343955"/>
            <a:ext cx="443060" cy="365125"/>
          </a:xfrm>
        </p:spPr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23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557784"/>
            <a:ext cx="10969753" cy="93268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A37C0C1-9469-8309-7EC0-2377516265C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712913"/>
            <a:ext cx="6532563" cy="5145087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03255" y="1712911"/>
            <a:ext cx="4479145" cy="4617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103254" y="6343955"/>
            <a:ext cx="21441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698655" y="6343955"/>
            <a:ext cx="1449697" cy="365125"/>
          </a:xfrm>
        </p:spPr>
        <p:txBody>
          <a:bodyPr/>
          <a:lstStyle/>
          <a:p>
            <a:fld id="{7346FE6F-3FD2-4A0D-8B5D-54E0F2FA90D1}" type="datetime1">
              <a:rPr lang="en-US" smtClean="0"/>
              <a:t>5/10/2026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25200" y="6343955"/>
            <a:ext cx="443060" cy="365125"/>
          </a:xfrm>
        </p:spPr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297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06802"/>
            <a:ext cx="4672584" cy="126948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468" y="2173850"/>
            <a:ext cx="4564763" cy="3963682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05563" y="732155"/>
            <a:ext cx="5676838" cy="54053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07B2-F390-4DA6-9860-93DE63061783}" type="datetime1">
              <a:rPr lang="en-US" smtClean="0"/>
              <a:t>5/10/2026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111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709098"/>
            <a:ext cx="3696859" cy="131634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5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1521" y="2295145"/>
            <a:ext cx="3540760" cy="3853758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33150" y="709098"/>
            <a:ext cx="6644488" cy="5439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161E-6047-447A-9C3E-7426A3571F77}" type="datetime1">
              <a:rPr lang="en-US" smtClean="0"/>
              <a:t>5/10/2026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591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4893733"/>
            <a:ext cx="9762068" cy="1059806"/>
          </a:xfrm>
        </p:spPr>
        <p:txBody>
          <a:bodyPr anchor="ctr">
            <a:normAutofit/>
          </a:bodyPr>
          <a:lstStyle>
            <a:lvl1pPr algn="ctr">
              <a:lnSpc>
                <a:spcPct val="110000"/>
              </a:lnSpc>
              <a:defRPr sz="2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484094"/>
            <a:ext cx="10543032" cy="4536141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7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8B2B4E3-9EFE-41E7-9988-3DCF488BCDAE}" type="datetime1">
              <a:rPr lang="en-US" smtClean="0"/>
              <a:t>5/10/2026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53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4953000"/>
            <a:ext cx="9762068" cy="1236133"/>
          </a:xfrm>
        </p:spPr>
        <p:txBody>
          <a:bodyPr anchor="ctr">
            <a:normAutofit/>
          </a:bodyPr>
          <a:lstStyle>
            <a:lvl1pPr algn="ctr">
              <a:lnSpc>
                <a:spcPct val="110000"/>
              </a:lnSpc>
              <a:defRPr sz="2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787400"/>
            <a:ext cx="10543032" cy="4682067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335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A53873B-5739-4A55-8B72-A5A0C75619A1}" type="datetime1">
              <a:rPr lang="en-US" smtClean="0"/>
              <a:t>5/10/2026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186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4893733"/>
            <a:ext cx="9762068" cy="1059806"/>
          </a:xfrm>
        </p:spPr>
        <p:txBody>
          <a:bodyPr anchor="ctr">
            <a:normAutofit/>
          </a:bodyPr>
          <a:lstStyle>
            <a:lvl1pPr algn="ctr">
              <a:lnSpc>
                <a:spcPct val="110000"/>
              </a:lnSpc>
              <a:defRPr sz="2600" b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484094"/>
            <a:ext cx="10543032" cy="4536141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70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1B2C-D5E6-41A9-B10B-3821E09E7857}" type="datetime1">
              <a:rPr lang="en-US" smtClean="0"/>
              <a:t>5/10/2026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21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6390" y="1411358"/>
            <a:ext cx="3888410" cy="2845567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6388" y="4403039"/>
            <a:ext cx="3888410" cy="112312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1A639AF-317A-79DF-3175-64C726EA31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7424272" cy="6858000"/>
          </a:xfrm>
          <a:custGeom>
            <a:avLst/>
            <a:gdLst>
              <a:gd name="connsiteX0" fmla="*/ 0 w 7195675"/>
              <a:gd name="connsiteY0" fmla="*/ 0 h 6858000"/>
              <a:gd name="connsiteX1" fmla="*/ 7195675 w 7195675"/>
              <a:gd name="connsiteY1" fmla="*/ 0 h 6858000"/>
              <a:gd name="connsiteX2" fmla="*/ 7195675 w 7195675"/>
              <a:gd name="connsiteY2" fmla="*/ 6858000 h 6858000"/>
              <a:gd name="connsiteX3" fmla="*/ 0 w 71956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5675" h="6858000">
                <a:moveTo>
                  <a:pt x="0" y="0"/>
                </a:moveTo>
                <a:lnTo>
                  <a:pt x="7195675" y="0"/>
                </a:lnTo>
                <a:lnTo>
                  <a:pt x="7195675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46388" y="6343955"/>
            <a:ext cx="2100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2200" y="6343955"/>
            <a:ext cx="126081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601777FC-6488-4755-9099-7DE758D12A66}" type="datetime1">
              <a:rPr lang="en-US" smtClean="0"/>
              <a:t>5/10/2026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6066" y="6343955"/>
            <a:ext cx="429207" cy="365125"/>
          </a:xfrm>
        </p:spPr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44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4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269323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716282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7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6A559-01C6-4FF5-B6B1-3AEC070A886D}" type="datetime1">
              <a:rPr lang="en-US" smtClean="0"/>
              <a:t>5/10/2026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48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264" y="42335"/>
            <a:ext cx="11517039" cy="6172200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buNone/>
              <a:defRPr sz="8000" b="1"/>
            </a:lvl1pPr>
            <a:lvl2pPr marL="228600" indent="0">
              <a:lnSpc>
                <a:spcPct val="90000"/>
              </a:lnSpc>
              <a:buNone/>
              <a:defRPr sz="7200" b="1"/>
            </a:lvl2pPr>
            <a:lvl3pPr marL="457200" indent="0">
              <a:lnSpc>
                <a:spcPct val="90000"/>
              </a:lnSpc>
              <a:buNone/>
              <a:defRPr sz="6600" b="1"/>
            </a:lvl3pPr>
            <a:lvl4pPr marL="685800" indent="0">
              <a:lnSpc>
                <a:spcPct val="90000"/>
              </a:lnSpc>
              <a:buNone/>
              <a:defRPr sz="6000" b="1"/>
            </a:lvl4pPr>
            <a:lvl5pPr marL="914400" indent="0">
              <a:lnSpc>
                <a:spcPct val="90000"/>
              </a:lnSpc>
              <a:buNone/>
              <a:defRPr sz="5400" b="1"/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671B-4960-4AAA-8CC1-341A4E8D26B8}" type="datetime1">
              <a:rPr lang="en-US" smtClean="0"/>
              <a:t>5/10/2026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5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265" y="42335"/>
            <a:ext cx="11517038" cy="6172200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buNone/>
              <a:defRPr sz="8000" b="1"/>
            </a:lvl1pPr>
            <a:lvl2pPr marL="228600" indent="0">
              <a:lnSpc>
                <a:spcPct val="90000"/>
              </a:lnSpc>
              <a:buNone/>
              <a:defRPr sz="7200" b="1"/>
            </a:lvl2pPr>
            <a:lvl3pPr marL="457200" indent="0">
              <a:lnSpc>
                <a:spcPct val="90000"/>
              </a:lnSpc>
              <a:buNone/>
              <a:defRPr sz="6600" b="1"/>
            </a:lvl3pPr>
            <a:lvl4pPr marL="685800" indent="0">
              <a:lnSpc>
                <a:spcPct val="90000"/>
              </a:lnSpc>
              <a:buNone/>
              <a:defRPr sz="6000" b="1"/>
            </a:lvl4pPr>
            <a:lvl5pPr marL="914400" indent="0">
              <a:lnSpc>
                <a:spcPct val="90000"/>
              </a:lnSpc>
              <a:buNone/>
              <a:defRPr sz="5400" b="1"/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E3A72-7536-4317-B41C-E445FE02EEFF}" type="datetime1">
              <a:rPr lang="en-US" smtClean="0"/>
              <a:t>5/10/2026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032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137160"/>
            <a:ext cx="28054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93929" y="137160"/>
            <a:ext cx="2202644" cy="365125"/>
          </a:xfrm>
        </p:spPr>
        <p:txBody>
          <a:bodyPr/>
          <a:lstStyle/>
          <a:p>
            <a:fld id="{5D98CAAD-8C05-4BE4-A290-8720CFA8D2AB}" type="datetime1">
              <a:rPr lang="en-US" smtClean="0"/>
              <a:t>5/10/2026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96" y="137160"/>
            <a:ext cx="429207" cy="365125"/>
          </a:xfrm>
        </p:spPr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9725" y="755374"/>
            <a:ext cx="10872216" cy="6019229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7200" b="1"/>
            </a:lvl1pPr>
            <a:lvl2pPr marL="228600" indent="0">
              <a:lnSpc>
                <a:spcPct val="90000"/>
              </a:lnSpc>
              <a:buNone/>
              <a:defRPr sz="6600" b="1"/>
            </a:lvl2pPr>
            <a:lvl3pPr marL="457200" indent="0">
              <a:lnSpc>
                <a:spcPct val="90000"/>
              </a:lnSpc>
              <a:buNone/>
              <a:defRPr sz="6000" b="1"/>
            </a:lvl3pPr>
            <a:lvl4pPr marL="685800" indent="0">
              <a:lnSpc>
                <a:spcPct val="90000"/>
              </a:lnSpc>
              <a:buNone/>
              <a:defRPr sz="5400" b="1"/>
            </a:lvl4pPr>
            <a:lvl5pPr marL="914400" indent="0">
              <a:lnSpc>
                <a:spcPct val="90000"/>
              </a:lnSpc>
              <a:buNone/>
              <a:defRPr sz="4800" b="1"/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63725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4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008" y="45720"/>
            <a:ext cx="10872216" cy="6172200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lnSpc>
                <a:spcPct val="90000"/>
              </a:lnSpc>
              <a:buNone/>
              <a:defRPr lang="en-US" sz="7200" b="1" dirty="0"/>
            </a:lvl1pPr>
            <a:lvl2pPr marL="228600" indent="0">
              <a:lnSpc>
                <a:spcPct val="90000"/>
              </a:lnSpc>
              <a:buNone/>
              <a:defRPr lang="en-US" sz="6600" b="1" dirty="0"/>
            </a:lvl2pPr>
            <a:lvl3pPr marL="457200" indent="0">
              <a:lnSpc>
                <a:spcPct val="90000"/>
              </a:lnSpc>
              <a:buNone/>
              <a:defRPr lang="en-US" sz="6000" b="1" dirty="0"/>
            </a:lvl3pPr>
            <a:lvl4pPr marL="685800" indent="0">
              <a:lnSpc>
                <a:spcPct val="90000"/>
              </a:lnSpc>
              <a:buNone/>
              <a:defRPr lang="en-US" sz="5400" b="1" dirty="0"/>
            </a:lvl4pPr>
            <a:lvl5pPr marL="914400" indent="0">
              <a:lnSpc>
                <a:spcPct val="90000"/>
              </a:lnSpc>
              <a:buNone/>
              <a:defRPr lang="en-US" sz="4800" b="1" dirty="0"/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FA9D-A35D-44DE-846B-004B51E5F7CB}" type="datetime1">
              <a:rPr lang="en-US" smtClean="0"/>
              <a:t>5/10/2026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73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9616" y="5029200"/>
            <a:ext cx="9198864" cy="64008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spc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188720"/>
            <a:ext cx="9198864" cy="333248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800"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496A-3529-48F9-BC88-F562BBB7D20C}" type="datetime1">
              <a:rPr lang="en-US" smtClean="0"/>
              <a:t>5/10/2026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796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009" y="4955722"/>
            <a:ext cx="8863084" cy="669472"/>
          </a:xfrm>
        </p:spPr>
        <p:txBody>
          <a:bodyPr anchor="ctr">
            <a:normAutofit/>
          </a:bodyPr>
          <a:lstStyle>
            <a:lvl1pPr algn="r" rtl="0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5A517B9-8575-2710-B645-B4087611DC0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77007" y="1344168"/>
            <a:ext cx="8860536" cy="329184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800"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E6CE971-D015-B560-F85A-E81C2D01E3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CB5CECC-D3ED-809F-AAE7-0FEF839E5E8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75B8498-8C56-40DC-A723-E47CC71A46CD}" type="datetime1">
              <a:rPr lang="en-US" smtClean="0"/>
              <a:t>5/10/2026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0">
              <a:defRPr/>
            </a:lvl1pPr>
          </a:lstStyle>
          <a:p>
            <a:pPr algn="r" rtl="0"/>
            <a:fld id="{0B3A8078-5A32-4B09-ABA5-7ABEFD22E0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71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7468" y="4893733"/>
            <a:ext cx="5638800" cy="788610"/>
          </a:xfrm>
        </p:spPr>
        <p:txBody>
          <a:bodyPr anchor="ctr">
            <a:normAutofit/>
          </a:bodyPr>
          <a:lstStyle>
            <a:lvl1pPr algn="r" rtl="0">
              <a:lnSpc>
                <a:spcPct val="120000"/>
              </a:lnSpc>
              <a:defRPr sz="2000" b="1" spc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1712D21-58D6-EFB8-0267-D33F06AFD3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860635" y="1385644"/>
            <a:ext cx="8485632" cy="3374136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5400"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04DE6F3-B646-D2A0-21DC-EB265FD53B7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B8E8F60-5105-1D33-1AB6-455A837108F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A8DCEB5-6924-4269-BD9F-906E3F104808}" type="datetime1">
              <a:rPr lang="en-US" smtClean="0"/>
              <a:t>5/10/2026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0">
              <a:defRPr/>
            </a:lvl1pPr>
          </a:lstStyle>
          <a:p>
            <a:pPr algn="r" rtl="0"/>
            <a:fld id="{0B3A8078-5A32-4B09-ABA5-7ABEFD22E0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728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12064"/>
            <a:ext cx="10741152" cy="96926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7D5A5-84C3-7EDE-A8EB-2DE057DE46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2775" y="1825625"/>
            <a:ext cx="50749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54150AE-A7C6-D328-35D7-F5B840930E3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78563" y="1825625"/>
            <a:ext cx="507523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11D3-6060-42C4-99E2-6A425CC677FA}" type="datetime1">
              <a:rPr lang="en-US" smtClean="0"/>
              <a:t>5/10/2026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734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12064"/>
            <a:ext cx="10745788" cy="96926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07492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6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76AAF7-C632-FCD0-6A60-E0EA4A52F22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" y="2387600"/>
            <a:ext cx="5075238" cy="3786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0468" y="1685735"/>
            <a:ext cx="507492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6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D998360-6973-27D8-8B08-ACAE10572B3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79832" y="2387600"/>
            <a:ext cx="5075556" cy="3786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2965-B380-4028-832A-D9B4D46E420F}" type="datetime1">
              <a:rPr lang="en-US" smtClean="0"/>
              <a:t>5/10/2026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47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6" y="5201704"/>
            <a:ext cx="11213593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0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6" y="5971760"/>
            <a:ext cx="11213593" cy="3651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4986425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149364" y="6343955"/>
            <a:ext cx="2202644" cy="365125"/>
          </a:xfrm>
        </p:spPr>
        <p:txBody>
          <a:bodyPr/>
          <a:lstStyle/>
          <a:p>
            <a:fld id="{5A2ED4EC-6CDE-4317-A225-F90341FD42E7}" type="datetime1">
              <a:rPr lang="en-US" smtClean="0"/>
              <a:t>5/10/2026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02531" y="6343955"/>
            <a:ext cx="429207" cy="365125"/>
          </a:xfrm>
        </p:spPr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938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12064"/>
            <a:ext cx="10963656" cy="96926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17A2-074B-49A5-9D8A-B13235BF93F1}" type="datetime1">
              <a:rPr lang="en-US" smtClean="0"/>
              <a:t>5/10/2026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04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F9A0-CECA-448E-B28E-96D3A80263F3}" type="datetime1">
              <a:rPr lang="en-US" smtClean="0"/>
              <a:t>5/10/2026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257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13232"/>
            <a:ext cx="3595634" cy="162532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590800"/>
            <a:ext cx="3595634" cy="3713584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713232"/>
            <a:ext cx="6440258" cy="559115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152B-3DBF-4039-AA15-012E712FF24B}" type="datetime1">
              <a:rPr lang="en-US" smtClean="0"/>
              <a:t>5/10/2026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781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13232"/>
            <a:ext cx="3595634" cy="176208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826137"/>
            <a:ext cx="3585586" cy="3346063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340483" y="713232"/>
            <a:ext cx="6139637" cy="5458968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203B-A396-4F06-9968-FCBA45CB12F0}" type="datetime1">
              <a:rPr lang="en-US" smtClean="0"/>
              <a:t>5/10/2026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688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914400"/>
            <a:ext cx="10890504" cy="2066544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775" y="3118757"/>
            <a:ext cx="10963528" cy="2620736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C730-31DA-42CA-871C-70FDD7288EAE}" type="datetime1">
              <a:rPr lang="en-US" smtClean="0"/>
              <a:t>5/10/2026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48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627318"/>
            <a:ext cx="8430767" cy="1842020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3622674"/>
            <a:ext cx="8430639" cy="160800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32FC-F2E0-4B0D-91B3-423F9475E6C1}" type="datetime1">
              <a:rPr lang="en-US" smtClean="0"/>
              <a:t>5/10/2026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57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6" y="548640"/>
            <a:ext cx="9750554" cy="3639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7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6" y="4800600"/>
            <a:ext cx="7083554" cy="109330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EE0D-4A6F-4F7F-8AD3-6F4F7DE889AD}" type="datetime1">
              <a:rPr lang="en-US" smtClean="0"/>
              <a:t>5/10/2026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69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7" y="1143000"/>
            <a:ext cx="8683753" cy="309514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60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7" y="4498848"/>
            <a:ext cx="6881457" cy="101498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7" y="6343955"/>
            <a:ext cx="28054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1509" y="6343955"/>
            <a:ext cx="2875064" cy="365125"/>
          </a:xfrm>
        </p:spPr>
        <p:txBody>
          <a:bodyPr/>
          <a:lstStyle/>
          <a:p>
            <a:fld id="{381A537B-A501-43EE-8BBB-029C58CC669F}" type="datetime1">
              <a:rPr lang="en-US" smtClean="0"/>
              <a:t>5/10/2026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91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48640"/>
            <a:ext cx="9899809" cy="409956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70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6" y="4800600"/>
            <a:ext cx="7083554" cy="109330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100DC-0A7D-4582-B62F-C1E8C458E479}" type="datetime1">
              <a:rPr lang="en-US" smtClean="0"/>
              <a:t>5/10/2026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04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1447800"/>
            <a:ext cx="8686800" cy="2491655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8"/>
            <a:ext cx="7588155" cy="102931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B190-FE58-4CAC-A4C5-5300E7F445DB}" type="datetime1">
              <a:rPr lang="en-US" smtClean="0"/>
              <a:t>5/10/2026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A8078-5A32-4B09-ABA5-7ABEFD22E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17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14649"/>
            <a:ext cx="10963655" cy="9723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09862"/>
            <a:ext cx="10963656" cy="4513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7" y="6343955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3929" y="6343955"/>
            <a:ext cx="2202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/>
                </a:solidFill>
              </a:defRPr>
            </a:lvl1pPr>
          </a:lstStyle>
          <a:p>
            <a:fld id="{A0A50223-4EA7-49FF-B6AE-4C66B189A25B}" type="datetime1">
              <a:rPr lang="en-US" smtClean="0"/>
              <a:t>5/10/2026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6" y="6343955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/>
                </a:solidFill>
              </a:defRPr>
            </a:lvl1pPr>
          </a:lstStyle>
          <a:p>
            <a:fld id="{0B3A8078-5A32-4B09-ABA5-7ABEFD22E0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0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  <p:sldLayoutId id="2147483711" r:id="rId50"/>
    <p:sldLayoutId id="2147483712" r:id="rId51"/>
    <p:sldLayoutId id="2147483713" r:id="rId52"/>
    <p:sldLayoutId id="2147483714" r:id="rId53"/>
    <p:sldLayoutId id="2147483715" r:id="rId54"/>
    <p:sldLayoutId id="2147483716" r:id="rId55"/>
  </p:sldLayoutIdLs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800" b="1" kern="1200" spc="-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  <p15:guide id="9" pos="7296">
          <p15:clr>
            <a:srgbClr val="F26B43"/>
          </p15:clr>
        </p15:guide>
        <p15:guide id="10" pos="3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central.com.au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poscentral.com.au/printers/label-printers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central.com.au/barcode-scanners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central.com.au/cash-drawers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poscentral.com.au" TargetMode="External"/><Relationship Id="rId2" Type="http://schemas.openxmlformats.org/officeDocument/2006/relationships/hyperlink" Target="https://www.poscentral.com.a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8B740-F0B4-0659-B65C-19689F895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7421" y="1386661"/>
            <a:ext cx="7302558" cy="22658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ea typeface="+mj-lt"/>
                <a:cs typeface="+mj-lt"/>
              </a:rPr>
              <a:t>All-in-One POS Solutions for Retail, Hospitality &amp; Warehousing in Australia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E81CDD-41B4-D4BA-6CA0-D5F03F339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7648" y="3651676"/>
            <a:ext cx="3501750" cy="690632"/>
          </a:xfrm>
        </p:spPr>
        <p:txBody>
          <a:bodyPr>
            <a:normAutofit/>
          </a:bodyPr>
          <a:lstStyle/>
          <a:p>
            <a:r>
              <a:rPr lang="en-US" sz="2000" b="1">
                <a:solidFill>
                  <a:schemeClr val="bg1"/>
                </a:solidFill>
                <a:ea typeface="+mn-lt"/>
                <a:cs typeface="+mn-lt"/>
              </a:rPr>
              <a:t> - Your Trusted POS Store</a:t>
            </a:r>
            <a:endParaRPr lang="en-US" sz="2000" b="1">
              <a:solidFill>
                <a:schemeClr val="bg1"/>
              </a:solidFill>
            </a:endParaRPr>
          </a:p>
        </p:txBody>
      </p:sp>
      <p:pic>
        <p:nvPicPr>
          <p:cNvPr id="10" name="Picture 9" descr="A green logo with a power button&#10;&#10;AI-generated content may be incorrect.">
            <a:extLst>
              <a:ext uri="{FF2B5EF4-FFF2-40B4-BE49-F238E27FC236}">
                <a16:creationId xmlns:a16="http://schemas.microsoft.com/office/drawing/2014/main" id="{584EB558-E4DE-6AAB-5BD6-7D3185668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0193" y="188703"/>
            <a:ext cx="787161" cy="83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39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FA2A2-D5CD-A928-517A-0C476C86E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422170"/>
            <a:ext cx="3736585" cy="24958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/>
              <a:t>Why Businesses Choose POS Central Australia</a:t>
            </a:r>
          </a:p>
        </p:txBody>
      </p:sp>
      <p:pic>
        <p:nvPicPr>
          <p:cNvPr id="5" name="Picture 4" descr="A barcode scanner and a barcode reader&#10;&#10;AI-generated content may be incorrect.">
            <a:extLst>
              <a:ext uri="{FF2B5EF4-FFF2-40B4-BE49-F238E27FC236}">
                <a16:creationId xmlns:a16="http://schemas.microsoft.com/office/drawing/2014/main" id="{FA2F8F8F-3594-F251-4F49-F6DA947823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499" b="26395"/>
          <a:stretch>
            <a:fillRect/>
          </a:stretch>
        </p:blipFill>
        <p:spPr>
          <a:xfrm>
            <a:off x="20" y="10"/>
            <a:ext cx="12191980" cy="3106754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45A916-7E75-28FA-FBB9-B633D81C5266}"/>
              </a:ext>
            </a:extLst>
          </p:cNvPr>
          <p:cNvSpPr txBox="1"/>
          <p:nvPr/>
        </p:nvSpPr>
        <p:spPr>
          <a:xfrm>
            <a:off x="4223982" y="3422171"/>
            <a:ext cx="7485413" cy="282649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sz="1700"/>
              <a:t>POS Central Australia is a trusted </a:t>
            </a:r>
            <a:r>
              <a:rPr lang="en-US" sz="1700" b="1"/>
              <a:t>POS shop</a:t>
            </a:r>
            <a:r>
              <a:rPr lang="en-US" sz="1700"/>
              <a:t> offering advanced retail and hospitality hardware for businesses across Australia. From small retail stores to busy restaurants and warehouses, businesses rely on dependable POS technology to improve daily operations.</a:t>
            </a:r>
            <a:endParaRPr lang="en-US"/>
          </a:p>
          <a:p>
            <a:pPr indent="-2286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algn="just">
              <a:spcAft>
                <a:spcPts val="600"/>
              </a:spcAft>
            </a:pPr>
            <a:r>
              <a:rPr lang="en-US" sz="1700" dirty="0"/>
              <a:t>As a leading </a:t>
            </a:r>
            <a:r>
              <a:rPr lang="en-US" sz="1700" b="1" dirty="0">
                <a:hlinkClick r:id="rId3"/>
              </a:rPr>
              <a:t>POS Australia</a:t>
            </a:r>
            <a:r>
              <a:rPr lang="en-US" sz="1700" dirty="0"/>
              <a:t> supplier, POS Central provides quality products including </a:t>
            </a:r>
            <a:r>
              <a:rPr lang="en-US" sz="1700" b="1" dirty="0"/>
              <a:t>Label Printers</a:t>
            </a:r>
            <a:r>
              <a:rPr lang="en-US" sz="1700" dirty="0"/>
              <a:t>, </a:t>
            </a:r>
            <a:r>
              <a:rPr lang="en-US" sz="1700" b="1" dirty="0"/>
              <a:t>Receipt Printers</a:t>
            </a:r>
            <a:r>
              <a:rPr lang="en-US" sz="1700" dirty="0"/>
              <a:t>, </a:t>
            </a:r>
            <a:r>
              <a:rPr lang="en-US" sz="1700" b="1" dirty="0"/>
              <a:t>Barcode Scanners</a:t>
            </a:r>
            <a:r>
              <a:rPr lang="en-US" sz="1700" dirty="0"/>
              <a:t>, </a:t>
            </a:r>
            <a:r>
              <a:rPr lang="en-US" sz="1700" b="1" dirty="0"/>
              <a:t>POS Bundles</a:t>
            </a:r>
            <a:r>
              <a:rPr lang="en-US" sz="1700" dirty="0"/>
              <a:t>, </a:t>
            </a:r>
            <a:r>
              <a:rPr lang="en-US" sz="1700" b="1" dirty="0"/>
              <a:t>POS Systems</a:t>
            </a:r>
            <a:r>
              <a:rPr lang="en-US" sz="1700" dirty="0"/>
              <a:t>, and </a:t>
            </a:r>
            <a:r>
              <a:rPr lang="en-US" sz="1700" b="1" dirty="0"/>
              <a:t>Cash Drawers</a:t>
            </a:r>
            <a:r>
              <a:rPr lang="en-US" sz="1700" dirty="0"/>
              <a:t> designed for fast, accurate, and smooth business performance.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332007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00D18E-1122-77A0-03F3-F1A92CC33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Improve Product Labelling with Reliable Label Printers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7B551B-9BE1-AC59-F154-49D32E4DCDB8}"/>
              </a:ext>
            </a:extLst>
          </p:cNvPr>
          <p:cNvSpPr txBox="1"/>
          <p:nvPr/>
        </p:nvSpPr>
        <p:spPr>
          <a:xfrm>
            <a:off x="630936" y="2660904"/>
            <a:ext cx="4818888" cy="354787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US" dirty="0"/>
              <a:t>Modern businesses need clear and accurate labels for inventory, shipping, pricing, and stock control. </a:t>
            </a:r>
            <a:r>
              <a:rPr lang="en-US" b="1" dirty="0"/>
              <a:t>Label printers</a:t>
            </a:r>
            <a:r>
              <a:rPr lang="en-US" dirty="0"/>
              <a:t> help retailers and warehouses save time while reducing manual errors.</a:t>
            </a:r>
          </a:p>
          <a:p>
            <a:pPr indent="-2286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spcAft>
                <a:spcPts val="600"/>
              </a:spcAft>
            </a:pPr>
            <a:r>
              <a:rPr lang="en-US" dirty="0"/>
              <a:t>POS Central Australia offers dependable </a:t>
            </a:r>
            <a:r>
              <a:rPr lang="en-US" b="1" dirty="0">
                <a:hlinkClick r:id="rId2"/>
              </a:rPr>
              <a:t>Label printer</a:t>
            </a:r>
            <a:r>
              <a:rPr lang="en-US" dirty="0"/>
              <a:t> suitable for retail stores, healthcare, logistics, and office environments. These printing solutions support efficient workflow management and </a:t>
            </a:r>
            <a:r>
              <a:rPr lang="en-US" dirty="0" err="1"/>
              <a:t>organised</a:t>
            </a:r>
            <a:r>
              <a:rPr lang="en-US" dirty="0"/>
              <a:t> inventory tracking.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</p:txBody>
      </p:sp>
      <p:pic>
        <p:nvPicPr>
          <p:cNvPr id="6" name="Picture 5" descr="A printer and a printer on a desk&#10;&#10;AI-generated content may be incorrect.">
            <a:extLst>
              <a:ext uri="{FF2B5EF4-FFF2-40B4-BE49-F238E27FC236}">
                <a16:creationId xmlns:a16="http://schemas.microsoft.com/office/drawing/2014/main" id="{C278264E-D06E-A473-F314-F69740F92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048" y="699516"/>
            <a:ext cx="54589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72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790F0-DF1A-2AD3-CEAF-55CB9BF5C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Fast Receipt Printers for Retail &amp; Hospitality Businesses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D39DE5-09C7-405A-AF86-84ABDFC25A5B}"/>
              </a:ext>
            </a:extLst>
          </p:cNvPr>
          <p:cNvSpPr txBox="1"/>
          <p:nvPr/>
        </p:nvSpPr>
        <p:spPr>
          <a:xfrm>
            <a:off x="761802" y="2743200"/>
            <a:ext cx="4646905" cy="361314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sz="1700"/>
              <a:t>Efficient customer service starts with reliable </a:t>
            </a:r>
            <a:r>
              <a:rPr lang="en-US" sz="1700" b="1"/>
              <a:t>Receipt Printers</a:t>
            </a:r>
            <a:r>
              <a:rPr lang="en-US" sz="1700"/>
              <a:t>. High-speed printing helps businesses reduce waiting times and improve checkout operations during busy hours.</a:t>
            </a:r>
            <a:endParaRPr lang="en-US"/>
          </a:p>
          <a:p>
            <a:pPr indent="-2286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algn="just">
              <a:spcAft>
                <a:spcPts val="600"/>
              </a:spcAft>
            </a:pPr>
            <a:r>
              <a:rPr lang="en-US" sz="1700"/>
              <a:t>POS Central Australia supplies quality </a:t>
            </a:r>
            <a:r>
              <a:rPr lang="en-US" sz="1700" b="1"/>
              <a:t>Receipt Printers</a:t>
            </a:r>
            <a:r>
              <a:rPr lang="en-US" sz="1700"/>
              <a:t> designed for cafes, restaurants, supermarkets, and retail stores. These printers deliver clear receipts, dependable performance, and seamless integration with modern POS systems.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</p:txBody>
      </p:sp>
      <p:pic>
        <p:nvPicPr>
          <p:cNvPr id="5" name="Picture 4" descr="A printer on a table&#10;&#10;AI-generated content may be incorrect.">
            <a:extLst>
              <a:ext uri="{FF2B5EF4-FFF2-40B4-BE49-F238E27FC236}">
                <a16:creationId xmlns:a16="http://schemas.microsoft.com/office/drawing/2014/main" id="{ED8520C4-0D84-BD4D-A9E3-53726AB5C8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012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43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0BB755-2F6D-5828-977D-E4B22E130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/>
              <a:t>Barcode Scanners That Support Faster Daily Operations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arcode scanner and a cable&#10;&#10;AI-generated content may be incorrect.">
            <a:extLst>
              <a:ext uri="{FF2B5EF4-FFF2-40B4-BE49-F238E27FC236}">
                <a16:creationId xmlns:a16="http://schemas.microsoft.com/office/drawing/2014/main" id="{25DE49B1-B450-7EA5-C350-7CFEA77CC5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3" b="-3"/>
          <a:stretch>
            <a:fillRect/>
          </a:stretch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1A4212-65C7-EAD9-EC35-C33468DFDB70}"/>
              </a:ext>
            </a:extLst>
          </p:cNvPr>
          <p:cNvSpPr txBox="1"/>
          <p:nvPr/>
        </p:nvSpPr>
        <p:spPr>
          <a:xfrm>
            <a:off x="6657715" y="2990818"/>
            <a:ext cx="4195673" cy="291387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US">
                <a:solidFill>
                  <a:schemeClr val="tx1">
                    <a:alpha val="80000"/>
                  </a:schemeClr>
                </a:solidFill>
              </a:rPr>
              <a:t>Businesses across Australia use </a:t>
            </a:r>
            <a:r>
              <a:rPr lang="en-US" b="1" dirty="0">
                <a:solidFill>
                  <a:schemeClr val="tx1">
                    <a:alpha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Barcode Scanner</a:t>
            </a:r>
            <a:r>
              <a:rPr lang="en-US">
                <a:solidFill>
                  <a:schemeClr val="tx1">
                    <a:alpha val="80000"/>
                  </a:schemeClr>
                </a:solidFill>
              </a:rPr>
              <a:t> to improve stock accuracy, speed up transactions, and simplify inventory management.</a:t>
            </a:r>
          </a:p>
          <a:p>
            <a:pPr indent="-2286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>
                  <a:alpha val="80000"/>
                </a:srgbClr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POS Central Australia provides advanced scanning solutions suitable for retail, warehouses, healthcare, and logistics businesses. From handheld devices to wireless models, these scanners support fast and reliable data capture.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081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standing behind a counter with a computer&#10;&#10;AI-generated content may be incorrect.">
            <a:extLst>
              <a:ext uri="{FF2B5EF4-FFF2-40B4-BE49-F238E27FC236}">
                <a16:creationId xmlns:a16="http://schemas.microsoft.com/office/drawing/2014/main" id="{BC27258B-3CE9-A204-799A-44162A14FF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111"/>
          <a:stretch>
            <a:fillRect/>
          </a:stretch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1C26C9-50BC-A657-3EE8-54DDBE138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Complete POS Bundles and POS Systems for Australian Businesses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888E4C-F43E-4EAC-2DF1-1F73AEA118CD}"/>
              </a:ext>
            </a:extLst>
          </p:cNvPr>
          <p:cNvSpPr txBox="1"/>
          <p:nvPr/>
        </p:nvSpPr>
        <p:spPr>
          <a:xfrm>
            <a:off x="6115317" y="2743200"/>
            <a:ext cx="5247340" cy="349687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/>
              <a:t>Choosing complete </a:t>
            </a:r>
            <a:r>
              <a:rPr lang="en-US" b="1"/>
              <a:t>POS Bundles</a:t>
            </a:r>
            <a:r>
              <a:rPr lang="en-US"/>
              <a:t> helps businesses save time while ensuring hardware compatibility. Combined solutions make setup easier and support smooth daily operations.</a:t>
            </a:r>
          </a:p>
          <a:p>
            <a:pPr indent="-2286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spcAft>
                <a:spcPts val="600"/>
              </a:spcAft>
            </a:pPr>
            <a:r>
              <a:rPr lang="en-US"/>
              <a:t>POS Central Australia offers flexible </a:t>
            </a:r>
            <a:r>
              <a:rPr lang="en-US" b="1"/>
              <a:t>POS Systems</a:t>
            </a:r>
            <a:r>
              <a:rPr lang="en-US"/>
              <a:t> suitable for retail stores, cafes, restaurants, and service businesses. These systems are designed to improve sales tracking, customer service, and business efficiency.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2418211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ash register with a cash register and a cash register&#10;&#10;AI-generated content may be incorrect.">
            <a:extLst>
              <a:ext uri="{FF2B5EF4-FFF2-40B4-BE49-F238E27FC236}">
                <a16:creationId xmlns:a16="http://schemas.microsoft.com/office/drawing/2014/main" id="{B538D7BD-74FC-D0B6-1EA5-0485C70496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08" r="9903"/>
          <a:stretch>
            <a:fillRect/>
          </a:stretch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936E96-86FD-21EB-8D03-CE1E3B8D6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Secure Cash Handling with Reliable Cash Drawers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0FC9B3-2999-2067-BAA0-CC64E621061E}"/>
              </a:ext>
            </a:extLst>
          </p:cNvPr>
          <p:cNvSpPr txBox="1"/>
          <p:nvPr/>
        </p:nvSpPr>
        <p:spPr>
          <a:xfrm>
            <a:off x="6115317" y="2743200"/>
            <a:ext cx="5247340" cy="349687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sz="1900" dirty="0"/>
              <a:t>Durable </a:t>
            </a:r>
            <a:r>
              <a:rPr lang="en-US" sz="1900" b="1" dirty="0">
                <a:hlinkClick r:id="rId3"/>
              </a:rPr>
              <a:t>Cash Drawers</a:t>
            </a:r>
            <a:r>
              <a:rPr lang="en-US" sz="1900" dirty="0"/>
              <a:t> help businesses maintain </a:t>
            </a:r>
            <a:r>
              <a:rPr lang="en-US" sz="1900" dirty="0" err="1"/>
              <a:t>organised</a:t>
            </a:r>
            <a:r>
              <a:rPr lang="en-US" sz="1900" dirty="0"/>
              <a:t> and secure cash management during daily transactions. Reliable hardware improves checkout efficiency and supports smoother retail operations.</a:t>
            </a:r>
            <a:endParaRPr lang="en-US" dirty="0"/>
          </a:p>
          <a:p>
            <a:pPr indent="-2286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/>
          </a:p>
          <a:p>
            <a:pPr algn="just">
              <a:spcAft>
                <a:spcPts val="600"/>
              </a:spcAft>
            </a:pPr>
            <a:r>
              <a:rPr lang="en-US" sz="1900"/>
              <a:t>POS Central Australia supplies dependable cash handling solutions suitable for supermarkets, retail stores, restaurants, and hospitality businesses across Australia.</a:t>
            </a:r>
          </a:p>
        </p:txBody>
      </p:sp>
    </p:spTree>
    <p:extLst>
      <p:ext uri="{BB962C8B-B14F-4D97-AF65-F5344CB8AC3E}">
        <p14:creationId xmlns:p14="http://schemas.microsoft.com/office/powerpoint/2010/main" val="2097756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EF821-0EE3-FAD0-6F8D-BD9735699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3403"/>
            <a:ext cx="10963655" cy="512298"/>
          </a:xfrm>
        </p:spPr>
        <p:txBody>
          <a:bodyPr/>
          <a:lstStyle/>
          <a:p>
            <a:r>
              <a:rPr lang="en-US"/>
              <a:t>Contact 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3BE4DB-9E17-D42C-BE38-4715CF30E7C0}"/>
              </a:ext>
            </a:extLst>
          </p:cNvPr>
          <p:cNvSpPr txBox="1"/>
          <p:nvPr/>
        </p:nvSpPr>
        <p:spPr>
          <a:xfrm>
            <a:off x="942606" y="1371063"/>
            <a:ext cx="10468645" cy="46474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Your trusted destination for reliable </a:t>
            </a:r>
            <a:r>
              <a:rPr lang="en-US" b="1"/>
              <a:t>POS hardware</a:t>
            </a:r>
            <a:r>
              <a:rPr lang="en-US"/>
              <a:t> and business technology solutions across Australia.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>
                <a:ea typeface="+mn-lt"/>
                <a:cs typeface="+mn-lt"/>
              </a:rPr>
              <a:t>Website:</a:t>
            </a:r>
            <a:r>
              <a:rPr lang="en-US" dirty="0">
                <a:ea typeface="+mn-lt"/>
                <a:cs typeface="+mn-lt"/>
              </a:rPr>
              <a:t>  </a:t>
            </a:r>
            <a:r>
              <a:rPr lang="en-US" dirty="0">
                <a:ea typeface="+mn-lt"/>
                <a:cs typeface="+mn-lt"/>
                <a:hlinkClick r:id="rId2"/>
              </a:rPr>
              <a:t>POS Central AU</a:t>
            </a:r>
            <a:br>
              <a:rPr lang="en-US" dirty="0">
                <a:ea typeface="+mn-lt"/>
                <a:cs typeface="+mn-lt"/>
              </a:rPr>
            </a:br>
            <a:endParaRPr lang="en-US" dirty="0">
              <a:hlinkClick r:id="rId2"/>
            </a:endParaRPr>
          </a:p>
          <a:p>
            <a:r>
              <a:rPr lang="en-US" b="1"/>
              <a:t>Address:</a:t>
            </a:r>
            <a:r>
              <a:rPr lang="en-US"/>
              <a:t> Level</a:t>
            </a:r>
            <a:r>
              <a:rPr lang="en-US">
                <a:ea typeface="+mn-lt"/>
                <a:cs typeface="+mn-lt"/>
              </a:rPr>
              <a:t> 16, 175 Pitt Street, Sydney, NSW 2000, Australia </a:t>
            </a:r>
            <a:br>
              <a:rPr lang="en-US" dirty="0">
                <a:ea typeface="+mn-lt"/>
                <a:cs typeface="+mn-lt"/>
              </a:rPr>
            </a:br>
            <a:endParaRPr lang="en-US">
              <a:ea typeface="+mn-lt"/>
              <a:cs typeface="+mn-lt"/>
            </a:endParaRPr>
          </a:p>
          <a:p>
            <a:r>
              <a:rPr lang="en-US" b="1">
                <a:ea typeface="+mn-lt"/>
                <a:cs typeface="+mn-lt"/>
              </a:rPr>
              <a:t>Phone:</a:t>
            </a:r>
            <a:r>
              <a:rPr lang="en-US">
                <a:ea typeface="+mn-lt"/>
                <a:cs typeface="+mn-lt"/>
              </a:rPr>
              <a:t> +61 489 087 085 </a:t>
            </a:r>
            <a:br>
              <a:rPr lang="en-US" dirty="0">
                <a:ea typeface="+mn-lt"/>
                <a:cs typeface="+mn-lt"/>
              </a:rPr>
            </a:br>
            <a:endParaRPr lang="en-US">
              <a:ea typeface="+mn-lt"/>
              <a:cs typeface="+mn-lt"/>
            </a:endParaRPr>
          </a:p>
          <a:p>
            <a:r>
              <a:rPr lang="en-US" b="1">
                <a:ea typeface="+mn-lt"/>
                <a:cs typeface="+mn-lt"/>
              </a:rPr>
              <a:t>E-mail: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>
                <a:ea typeface="+mn-lt"/>
                <a:cs typeface="+mn-lt"/>
                <a:hlinkClick r:id="rId3"/>
              </a:rPr>
              <a:t>sales@poscentral.com.au</a:t>
            </a:r>
            <a:endParaRPr lang="en-US">
              <a:ea typeface="+mn-lt"/>
              <a:cs typeface="+mn-lt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4400" b="1"/>
              <a:t>                          THANK YOU</a:t>
            </a:r>
          </a:p>
        </p:txBody>
      </p:sp>
    </p:spTree>
    <p:extLst>
      <p:ext uri="{BB962C8B-B14F-4D97-AF65-F5344CB8AC3E}">
        <p14:creationId xmlns:p14="http://schemas.microsoft.com/office/powerpoint/2010/main" val="2141588090"/>
      </p:ext>
    </p:extLst>
  </p:cSld>
  <p:clrMapOvr>
    <a:masterClrMapping/>
  </p:clrMapOvr>
</p:sld>
</file>

<file path=ppt/theme/theme1.xml><?xml version="1.0" encoding="utf-8"?>
<a:theme xmlns:a="http://schemas.openxmlformats.org/drawingml/2006/main" name="Helena">
  <a:themeElements>
    <a:clrScheme name="Helen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ena_win32_v4" id="{36600640-D8E1-4357-AFEE-600C1C5161DD}" vid="{8FF2FB97-BFAE-4CE3-9E91-3EFC0FA5E1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Helena">
    <a:dk1>
      <a:sysClr val="windowText" lastClr="000000"/>
    </a:dk1>
    <a:lt1>
      <a:sysClr val="window" lastClr="FFFFFF"/>
    </a:lt1>
    <a:dk2>
      <a:srgbClr val="2C3932"/>
    </a:dk2>
    <a:lt2>
      <a:srgbClr val="FDF6EA"/>
    </a:lt2>
    <a:accent1>
      <a:srgbClr val="169C9A"/>
    </a:accent1>
    <a:accent2>
      <a:srgbClr val="FA9A42"/>
    </a:accent2>
    <a:accent3>
      <a:srgbClr val="E15C3D"/>
    </a:accent3>
    <a:accent4>
      <a:srgbClr val="E78A67"/>
    </a:accent4>
    <a:accent5>
      <a:srgbClr val="A74B40"/>
    </a:accent5>
    <a:accent6>
      <a:srgbClr val="3D9072"/>
    </a:accent6>
    <a:hlink>
      <a:srgbClr val="169C9A"/>
    </a:hlink>
    <a:folHlink>
      <a:srgbClr val="E15C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230e9df3-be65-4c73-a93b-d1236ebd677e" xsi:nil="true"/>
    <MediaServiceKeyPoints xmlns="71af3243-3dd4-4a8d-8c0d-dd76da1f02a5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ImageTagsTaxHTField xmlns="71af3243-3dd4-4a8d-8c0d-dd76da1f02a5">
      <Terms xmlns="http://schemas.microsoft.com/office/infopath/2007/PartnerControls"/>
    </ImageTagsTaxHTFiel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32" ma:contentTypeDescription="Create a new document." ma:contentTypeScope="" ma:versionID="0635a23c60cc3de58ab4c1efc88efc6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b2ec4e1d644ed04c8d3fd0ef60d056a4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  <xsd:element ref="ns2:MediaServiceBillingMetadata" minOccurs="0"/>
                <xsd:element ref="ns2:HasDigitalSignature" minOccurs="0"/>
                <xsd:element ref="ns2:DigitalSignatureProvi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Text"/>
      </xsd:simpleType>
    </xsd:element>
    <xsd:element name="HasDigitalSignature" ma:index="34" nillable="true" ma:displayName="Signed electronically" ma:internalName="HasDigitalSignature" ma:readOnly="true">
      <xsd:simpleType>
        <xsd:restriction base="dms:Boolean"/>
      </xsd:simpleType>
    </xsd:element>
    <xsd:element name="DigitalSignatureProvider" ma:index="35" nillable="true" ma:displayName="Signature provider" ma:internalName="DigitalSignatureProvider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B79205-1ECA-438E-AAC0-B28ABB0DD1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0CEB72-9B64-43A4-9652-F0FED519FBF8}">
  <ds:schemaRefs>
    <ds:schemaRef ds:uri="http://schemas.microsoft.com/office/2006/metadata/properties"/>
    <ds:schemaRef ds:uri="http://www.w3.org/XML/1998/namespace"/>
    <ds:schemaRef ds:uri="http://schemas.microsoft.com/sharepoint/v3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71af3243-3dd4-4a8d-8c0d-dd76da1f02a5"/>
    <ds:schemaRef ds:uri="http://schemas.microsoft.com/office/infopath/2007/PartnerControls"/>
    <ds:schemaRef ds:uri="230e9df3-be65-4c73-a93b-d1236ebd677e"/>
    <ds:schemaRef ds:uri="16c05727-aa75-4e4a-9b5f-8a80a1165891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0D067B9-82DB-4736-955B-5990E509A2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a19d03a-48bc-4359-8038-5b5f6d5847c3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Helena</vt:lpstr>
      <vt:lpstr>All-in-One POS Solutions for Retail, Hospitality &amp; Warehousing in Australia</vt:lpstr>
      <vt:lpstr>Why Businesses Choose POS Central Australia</vt:lpstr>
      <vt:lpstr>Improve Product Labelling with Reliable Label Printers</vt:lpstr>
      <vt:lpstr>Fast Receipt Printers for Retail &amp; Hospitality Businesses</vt:lpstr>
      <vt:lpstr>Barcode Scanners That Support Faster Daily Operations</vt:lpstr>
      <vt:lpstr>Complete POS Bundles and POS Systems for Australian Businesses</vt:lpstr>
      <vt:lpstr>Secure Cash Handling with Reliable Cash Drawers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219</cp:revision>
  <dcterms:created xsi:type="dcterms:W3CDTF">2026-05-11T04:30:03Z</dcterms:created>
  <dcterms:modified xsi:type="dcterms:W3CDTF">2026-05-11T06:03:32Z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