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5143500" cy="9144000"/>
  <p:embeddedFontLst>
    <p:embeddedFont>
      <p:font typeface="Alice" panose="020B0604020202020204" charset="0"/>
      <p:regular r:id="rId10"/>
    </p:embeddedFont>
    <p:embeddedFont>
      <p:font typeface="Lora" pitchFamily="2" charset="0"/>
      <p:regular r:id="rId11"/>
      <p:bold r:id="rId12"/>
      <p:italic r:id="rId13"/>
      <p:boldItalic r:id="rId14"/>
    </p:embeddedFont>
    <p:embeddedFont>
      <p:font typeface="Lora Bold" pitchFamily="2" charset="0"/>
      <p:regular r:id="rId15"/>
      <p:bold r:id="rId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82BEDB-96CC-207F-AA4A-0F84B2C848F0}" v="304" dt="2026-08-07T10:11:06.9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47" d="100"/>
          <a:sy n="147" d="100"/>
        </p:scale>
        <p:origin x="56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005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1F2D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CFBF8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hyperlink" Target="https://www.poscentral.com.au/barcode-scanners.html" TargetMode="External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svg"/><Relationship Id="rId5" Type="http://schemas.openxmlformats.org/officeDocument/2006/relationships/image" Target="../media/image3.svg"/><Relationship Id="rId10" Type="http://schemas.openxmlformats.org/officeDocument/2006/relationships/image" Target="../media/image8.png"/><Relationship Id="rId4" Type="http://schemas.openxmlformats.org/officeDocument/2006/relationships/image" Target="../media/image2.svg"/><Relationship Id="rId9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oscentral.com.au/barcode-scanners/single-line-barcode-scanners.html" TargetMode="External"/><Relationship Id="rId13" Type="http://schemas.openxmlformats.org/officeDocument/2006/relationships/hyperlink" Target="https://www.poscentral.com.au/barcode-scanners/mobile-computers.html" TargetMode="External"/><Relationship Id="rId3" Type="http://schemas.openxmlformats.org/officeDocument/2006/relationships/image" Target="../media/image9.jpeg"/><Relationship Id="rId7" Type="http://schemas.openxmlformats.org/officeDocument/2006/relationships/image" Target="../media/image11.png"/><Relationship Id="rId12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oscentral.com.au/barcode-scanners/omni-directional-barcode-scanners.html" TargetMode="External"/><Relationship Id="rId11" Type="http://schemas.openxmlformats.org/officeDocument/2006/relationships/image" Target="../media/image13.png"/><Relationship Id="rId5" Type="http://schemas.openxmlformats.org/officeDocument/2006/relationships/image" Target="../media/image10.jpeg"/><Relationship Id="rId10" Type="http://schemas.openxmlformats.org/officeDocument/2006/relationships/hyperlink" Target="https://www.poscentral.com.au/barcode-scanners/cordless-barcode-scanner.html" TargetMode="External"/><Relationship Id="rId4" Type="http://schemas.openxmlformats.org/officeDocument/2006/relationships/hyperlink" Target="https://www.poscentral.com.au/barcode-scanners/2d-barcode-scanner.html" TargetMode="External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oscentral.com.au/datalogic-touch-td1100-65-light-usb-kit-blk.html" TargetMode="External"/><Relationship Id="rId3" Type="http://schemas.openxmlformats.org/officeDocument/2006/relationships/hyperlink" Target="https://www.poscentral.com.au/motorola-ls2208-usb-blk-stand-kit-handheld-barcode-scanner.html" TargetMode="External"/><Relationship Id="rId7" Type="http://schemas.openxmlformats.org/officeDocument/2006/relationships/hyperlink" Target="https://www.poscentral.com.au/nexa-zed-2602-w-stand-usb-i-f-black-2d-barcode-scanner.htm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oscentral.com.au/datalogic-touch-65-lite-with-usb-cable-and-holder-omni-directional-barcode-scanner.html" TargetMode="External"/><Relationship Id="rId5" Type="http://schemas.openxmlformats.org/officeDocument/2006/relationships/hyperlink" Target="https://www.poscentral.com.au/sa9100-1d-and-2d-wi-fi-bluetooth-barcode-scanner.html" TargetMode="External"/><Relationship Id="rId10" Type="http://schemas.openxmlformats.org/officeDocument/2006/relationships/hyperlink" Target="https://www.poscentral.com.au/cipherlab-1000a-usb-black.html" TargetMode="External"/><Relationship Id="rId4" Type="http://schemas.openxmlformats.org/officeDocument/2006/relationships/hyperlink" Target="https://www.poscentral.com.au/nexa-zed-1600-with-stand-usb-black-laser-scanner.html" TargetMode="External"/><Relationship Id="rId9" Type="http://schemas.openxmlformats.org/officeDocument/2006/relationships/hyperlink" Target="https://www.poscentral.com.au/honeywell-hh490-2d-usb-stand-blk-kit-scanner.html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sales@poscentral.com.au" TargetMode="External"/><Relationship Id="rId4" Type="http://schemas.openxmlformats.org/officeDocument/2006/relationships/hyperlink" Target="https://www.poscentral.com.a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285754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233E32"/>
                </a:solidFill>
                <a:latin typeface="Alice"/>
                <a:ea typeface="Alice"/>
                <a:cs typeface="Alice" pitchFamily="34" charset="-120"/>
              </a:rPr>
              <a:t>Which Barcode Scanner Gives the Best Value for Money?</a:t>
            </a:r>
            <a:endParaRPr lang="en-US" sz="2750" b="1">
              <a:latin typeface="Alice"/>
              <a:ea typeface="Alice"/>
              <a:cs typeface="Calibri"/>
            </a:endParaRPr>
          </a:p>
        </p:txBody>
      </p:sp>
      <p:sp>
        <p:nvSpPr>
          <p:cNvPr id="4" name="Text 1"/>
          <p:cNvSpPr/>
          <p:nvPr/>
        </p:nvSpPr>
        <p:spPr>
          <a:xfrm>
            <a:off x="496119" y="2820219"/>
            <a:ext cx="5179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 Practical Buying Guide for Australian Businesses</a:t>
            </a:r>
            <a:endParaRPr lang="en-US" sz="1100" dirty="0"/>
          </a:p>
        </p:txBody>
      </p:sp>
      <p:sp>
        <p:nvSpPr>
          <p:cNvPr id="5" name="Shape 2"/>
          <p:cNvSpPr/>
          <p:nvPr/>
        </p:nvSpPr>
        <p:spPr>
          <a:xfrm>
            <a:off x="496119" y="3206502"/>
            <a:ext cx="1192783" cy="215354"/>
          </a:xfrm>
          <a:prstGeom prst="roundRect">
            <a:avLst>
              <a:gd name="adj" fmla="val 7900"/>
            </a:avLst>
          </a:prstGeom>
          <a:solidFill>
            <a:srgbClr val="D7F4E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581174" y="3248992"/>
            <a:ext cx="1479872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850" dirty="0">
                <a:solidFill>
                  <a:srgbClr val="2C2821"/>
                </a:solidFill>
                <a:latin typeface="Lora"/>
                <a:ea typeface="Lora" pitchFamily="34" charset="-122"/>
                <a:cs typeface="Lora" pitchFamily="34" charset="-120"/>
              </a:rPr>
              <a:t>POS CENTRAL </a:t>
            </a:r>
            <a:r>
              <a:rPr lang="en-US" sz="850">
                <a:solidFill>
                  <a:srgbClr val="2C2821"/>
                </a:solidFill>
                <a:latin typeface="Lora"/>
                <a:ea typeface="Lora" pitchFamily="34" charset="-122"/>
                <a:cs typeface="Lora" pitchFamily="34" charset="-120"/>
              </a:rPr>
              <a:t>AU</a:t>
            </a:r>
            <a:endParaRPr lang="en-US" sz="850" dirty="0" err="1">
              <a:solidFill>
                <a:srgbClr val="000000"/>
              </a:solidFill>
              <a:latin typeface="Lora"/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96000"/>
              </a:lnSpc>
            </a:pPr>
            <a:endParaRPr lang="en-US" sz="850" dirty="0">
              <a:solidFill>
                <a:srgbClr val="2C2821"/>
              </a:solidFill>
              <a:latin typeface="Lor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89855"/>
            <a:ext cx="815176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233E32"/>
                </a:solidFill>
                <a:latin typeface="Alice"/>
                <a:ea typeface="Alice"/>
                <a:cs typeface="Alice" pitchFamily="34" charset="-120"/>
              </a:rPr>
              <a:t>Why the Right Barcode Scanner Matters</a:t>
            </a:r>
            <a:endParaRPr lang="en-US" b="1">
              <a:latin typeface="Alice"/>
              <a:ea typeface="Alice"/>
              <a:cs typeface="Calibri"/>
            </a:endParaRPr>
          </a:p>
        </p:txBody>
      </p:sp>
      <p:sp>
        <p:nvSpPr>
          <p:cNvPr id="3" name="Text 1"/>
          <p:cNvSpPr/>
          <p:nvPr/>
        </p:nvSpPr>
        <p:spPr>
          <a:xfrm>
            <a:off x="505804" y="740273"/>
            <a:ext cx="8638022" cy="2884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1100">
                <a:solidFill>
                  <a:srgbClr val="2C2821"/>
                </a:solidFill>
                <a:latin typeface="Lora"/>
                <a:ea typeface="Lora" pitchFamily="34" charset="-122"/>
                <a:cs typeface="Lora" pitchFamily="34" charset="-120"/>
              </a:rPr>
              <a:t>A </a:t>
            </a:r>
            <a:r>
              <a:rPr lang="en-US" sz="1100" dirty="0">
                <a:solidFill>
                  <a:srgbClr val="2C2821"/>
                </a:solidFill>
                <a:latin typeface="Lora"/>
                <a:ea typeface="Lora" pitchFamily="34" charset="-122"/>
                <a:cs typeface="Lora" pitchFamily="34" charset="-120"/>
                <a:hlinkClick r:id="rId3"/>
              </a:rPr>
              <a:t>barcode scanner</a:t>
            </a:r>
            <a:r>
              <a:rPr lang="en-US" sz="1100">
                <a:solidFill>
                  <a:srgbClr val="2C2821"/>
                </a:solidFill>
                <a:latin typeface="Lora"/>
                <a:ea typeface="Lora" pitchFamily="34" charset="-122"/>
                <a:cs typeface="Lora" pitchFamily="34" charset="-120"/>
              </a:rPr>
              <a:t> is a strategic investment — not just hardware. The right choice drives efficiency, accuracy, and long-term </a:t>
            </a:r>
            <a:endParaRPr lang="en-US">
              <a:latin typeface="Lora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en-US" sz="1100">
                <a:solidFill>
                  <a:srgbClr val="2C2821"/>
                </a:solidFill>
                <a:latin typeface="Lora"/>
                <a:ea typeface="Lora" pitchFamily="34" charset="-122"/>
                <a:cs typeface="Lora" pitchFamily="34" charset="-120"/>
              </a:rPr>
              <a:t>savings.</a:t>
            </a:r>
            <a:endParaRPr lang="en-US">
              <a:latin typeface="Lora"/>
            </a:endParaRPr>
          </a:p>
          <a:p>
            <a:endParaRPr lang="en-US" sz="1100" dirty="0">
              <a:solidFill>
                <a:srgbClr val="2C2821"/>
              </a:solidFill>
              <a:latin typeface="Lora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76746" y="1242911"/>
            <a:ext cx="4058171" cy="606698"/>
          </a:xfrm>
          <a:prstGeom prst="roundRect">
            <a:avLst>
              <a:gd name="adj" fmla="val 1753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 sz="1100"/>
          </a:p>
        </p:txBody>
      </p:sp>
      <p:sp>
        <p:nvSpPr>
          <p:cNvPr id="5" name="Shape 3"/>
          <p:cNvSpPr/>
          <p:nvPr/>
        </p:nvSpPr>
        <p:spPr>
          <a:xfrm>
            <a:off x="547588" y="1313753"/>
            <a:ext cx="212601" cy="212601"/>
          </a:xfrm>
          <a:prstGeom prst="ellipse">
            <a:avLst/>
          </a:prstGeom>
          <a:solidFill>
            <a:srgbClr val="1B5F39"/>
          </a:solidFill>
          <a:ln/>
        </p:spPr>
        <p:txBody>
          <a:bodyPr/>
          <a:lstStyle/>
          <a:p>
            <a:endParaRPr lang="en-US" sz="110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5450" y="936352"/>
            <a:ext cx="95622" cy="9562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47588" y="1561775"/>
            <a:ext cx="3916487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Faster Checkouts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47588" y="1693711"/>
            <a:ext cx="3916487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Reduce queue times and boost throughput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4570338" y="1242911"/>
            <a:ext cx="4058171" cy="606698"/>
          </a:xfrm>
          <a:prstGeom prst="roundRect">
            <a:avLst>
              <a:gd name="adj" fmla="val 1753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 sz="1100"/>
          </a:p>
        </p:txBody>
      </p:sp>
      <p:sp>
        <p:nvSpPr>
          <p:cNvPr id="10" name="Shape 7"/>
          <p:cNvSpPr/>
          <p:nvPr/>
        </p:nvSpPr>
        <p:spPr>
          <a:xfrm>
            <a:off x="4641180" y="1313753"/>
            <a:ext cx="212601" cy="212601"/>
          </a:xfrm>
          <a:prstGeom prst="ellipse">
            <a:avLst/>
          </a:prstGeom>
          <a:solidFill>
            <a:srgbClr val="1B5F39"/>
          </a:solidFill>
          <a:ln/>
        </p:spPr>
        <p:txBody>
          <a:bodyPr/>
          <a:lstStyle/>
          <a:p>
            <a:endParaRPr lang="en-US" sz="110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99669" y="1372242"/>
            <a:ext cx="95622" cy="9562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641180" y="1561775"/>
            <a:ext cx="3916487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Accurate Inventory</a:t>
            </a:r>
            <a:endParaRPr lang="en-US" sz="1100" dirty="0"/>
          </a:p>
        </p:txBody>
      </p:sp>
      <p:sp>
        <p:nvSpPr>
          <p:cNvPr id="13" name="Text 9"/>
          <p:cNvSpPr/>
          <p:nvPr/>
        </p:nvSpPr>
        <p:spPr>
          <a:xfrm>
            <a:off x="4641180" y="1693711"/>
            <a:ext cx="3916487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Real-time stock tracking and management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476746" y="1885029"/>
            <a:ext cx="4058171" cy="606698"/>
          </a:xfrm>
          <a:prstGeom prst="roundRect">
            <a:avLst>
              <a:gd name="adj" fmla="val 1753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 sz="1100"/>
          </a:p>
        </p:txBody>
      </p:sp>
      <p:sp>
        <p:nvSpPr>
          <p:cNvPr id="15" name="Shape 11"/>
          <p:cNvSpPr/>
          <p:nvPr/>
        </p:nvSpPr>
        <p:spPr>
          <a:xfrm>
            <a:off x="547588" y="1955872"/>
            <a:ext cx="212601" cy="212601"/>
          </a:xfrm>
          <a:prstGeom prst="ellipse">
            <a:avLst/>
          </a:prstGeom>
          <a:solidFill>
            <a:srgbClr val="1B5F39"/>
          </a:solidFill>
          <a:ln/>
        </p:spPr>
        <p:txBody>
          <a:bodyPr/>
          <a:lstStyle/>
          <a:p>
            <a:endParaRPr lang="en-US" sz="1100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6391" y="1094149"/>
            <a:ext cx="95622" cy="9562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547588" y="2203894"/>
            <a:ext cx="3916487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Fewer Errors</a:t>
            </a:r>
            <a:endParaRPr lang="en-US" sz="1100" dirty="0"/>
          </a:p>
        </p:txBody>
      </p:sp>
      <p:sp>
        <p:nvSpPr>
          <p:cNvPr id="18" name="Text 13"/>
          <p:cNvSpPr/>
          <p:nvPr/>
        </p:nvSpPr>
        <p:spPr>
          <a:xfrm>
            <a:off x="547588" y="2335830"/>
            <a:ext cx="3916487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Eliminate manual data entry mistakes</a:t>
            </a:r>
            <a:endParaRPr lang="en-US" sz="1100" dirty="0"/>
          </a:p>
        </p:txBody>
      </p:sp>
      <p:sp>
        <p:nvSpPr>
          <p:cNvPr id="19" name="Shape 14"/>
          <p:cNvSpPr/>
          <p:nvPr/>
        </p:nvSpPr>
        <p:spPr>
          <a:xfrm>
            <a:off x="4570338" y="1885029"/>
            <a:ext cx="4058171" cy="606698"/>
          </a:xfrm>
          <a:prstGeom prst="roundRect">
            <a:avLst>
              <a:gd name="adj" fmla="val 1753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 sz="1100"/>
          </a:p>
        </p:txBody>
      </p:sp>
      <p:sp>
        <p:nvSpPr>
          <p:cNvPr id="20" name="Shape 15"/>
          <p:cNvSpPr/>
          <p:nvPr/>
        </p:nvSpPr>
        <p:spPr>
          <a:xfrm>
            <a:off x="4641180" y="1955872"/>
            <a:ext cx="212601" cy="212601"/>
          </a:xfrm>
          <a:prstGeom prst="ellipse">
            <a:avLst/>
          </a:prstGeom>
          <a:solidFill>
            <a:srgbClr val="1B5F39"/>
          </a:solidFill>
          <a:ln/>
        </p:spPr>
        <p:txBody>
          <a:bodyPr/>
          <a:lstStyle/>
          <a:p>
            <a:endParaRPr lang="en-US" sz="1100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99669" y="2014361"/>
            <a:ext cx="95622" cy="9562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4641180" y="2203894"/>
            <a:ext cx="3916487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Better Experience</a:t>
            </a:r>
            <a:endParaRPr lang="en-US" sz="1100" dirty="0"/>
          </a:p>
        </p:txBody>
      </p:sp>
      <p:sp>
        <p:nvSpPr>
          <p:cNvPr id="23" name="Text 17"/>
          <p:cNvSpPr/>
          <p:nvPr/>
        </p:nvSpPr>
        <p:spPr>
          <a:xfrm>
            <a:off x="4641180" y="2335830"/>
            <a:ext cx="3916487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Smoother transactions for customers</a:t>
            </a:r>
            <a:endParaRPr lang="en-US" sz="1100" dirty="0"/>
          </a:p>
        </p:txBody>
      </p:sp>
      <p:sp>
        <p:nvSpPr>
          <p:cNvPr id="24" name="Shape 18"/>
          <p:cNvSpPr/>
          <p:nvPr/>
        </p:nvSpPr>
        <p:spPr>
          <a:xfrm>
            <a:off x="476746" y="2527148"/>
            <a:ext cx="4058171" cy="606698"/>
          </a:xfrm>
          <a:prstGeom prst="roundRect">
            <a:avLst>
              <a:gd name="adj" fmla="val 1753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 sz="1100"/>
          </a:p>
        </p:txBody>
      </p:sp>
      <p:sp>
        <p:nvSpPr>
          <p:cNvPr id="25" name="Shape 19"/>
          <p:cNvSpPr/>
          <p:nvPr/>
        </p:nvSpPr>
        <p:spPr>
          <a:xfrm>
            <a:off x="547588" y="2597991"/>
            <a:ext cx="212601" cy="212601"/>
          </a:xfrm>
          <a:prstGeom prst="ellipse">
            <a:avLst/>
          </a:prstGeom>
          <a:solidFill>
            <a:srgbClr val="1B5F39"/>
          </a:solidFill>
          <a:ln/>
        </p:spPr>
        <p:txBody>
          <a:bodyPr/>
          <a:lstStyle/>
          <a:p>
            <a:endParaRPr lang="en-US" sz="1100"/>
          </a:p>
        </p:txBody>
      </p:sp>
      <p:pic>
        <p:nvPicPr>
          <p:cNvPr id="26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6391" y="1736268"/>
            <a:ext cx="95622" cy="95622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547588" y="2846013"/>
            <a:ext cx="3916487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Higher Productivity</a:t>
            </a:r>
            <a:endParaRPr lang="en-US" sz="1100" dirty="0"/>
          </a:p>
        </p:txBody>
      </p:sp>
      <p:sp>
        <p:nvSpPr>
          <p:cNvPr id="28" name="Text 21"/>
          <p:cNvSpPr/>
          <p:nvPr/>
        </p:nvSpPr>
        <p:spPr>
          <a:xfrm>
            <a:off x="547588" y="2977949"/>
            <a:ext cx="3916487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Staff focus on value-adding tasks</a:t>
            </a:r>
            <a:endParaRPr lang="en-US" sz="1100" dirty="0"/>
          </a:p>
        </p:txBody>
      </p:sp>
      <p:sp>
        <p:nvSpPr>
          <p:cNvPr id="29" name="Shape 22"/>
          <p:cNvSpPr/>
          <p:nvPr/>
        </p:nvSpPr>
        <p:spPr>
          <a:xfrm>
            <a:off x="4570338" y="2527148"/>
            <a:ext cx="4058171" cy="606698"/>
          </a:xfrm>
          <a:prstGeom prst="roundRect">
            <a:avLst>
              <a:gd name="adj" fmla="val 1753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 sz="1100"/>
          </a:p>
        </p:txBody>
      </p:sp>
      <p:sp>
        <p:nvSpPr>
          <p:cNvPr id="30" name="Shape 23"/>
          <p:cNvSpPr/>
          <p:nvPr/>
        </p:nvSpPr>
        <p:spPr>
          <a:xfrm>
            <a:off x="4641180" y="2597991"/>
            <a:ext cx="212601" cy="212601"/>
          </a:xfrm>
          <a:prstGeom prst="ellipse">
            <a:avLst/>
          </a:prstGeom>
          <a:solidFill>
            <a:srgbClr val="1B5F39"/>
          </a:solidFill>
          <a:ln/>
        </p:spPr>
        <p:txBody>
          <a:bodyPr/>
          <a:lstStyle/>
          <a:p>
            <a:endParaRPr lang="en-US" sz="1100"/>
          </a:p>
        </p:txBody>
      </p:sp>
      <p:pic>
        <p:nvPicPr>
          <p:cNvPr id="31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99669" y="2656480"/>
            <a:ext cx="95622" cy="95622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4641180" y="2846013"/>
            <a:ext cx="3916487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Long-Term Savings</a:t>
            </a:r>
            <a:endParaRPr lang="en-US" sz="1100" dirty="0"/>
          </a:p>
        </p:txBody>
      </p:sp>
      <p:sp>
        <p:nvSpPr>
          <p:cNvPr id="33" name="Text 25"/>
          <p:cNvSpPr/>
          <p:nvPr/>
        </p:nvSpPr>
        <p:spPr>
          <a:xfrm>
            <a:off x="4641180" y="2977949"/>
            <a:ext cx="3916487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Lower operational costs over time</a:t>
            </a:r>
            <a:endParaRPr lang="en-US" sz="1100" dirty="0"/>
          </a:p>
        </p:txBody>
      </p:sp>
      <p:pic>
        <p:nvPicPr>
          <p:cNvPr id="34" name="Image 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90456" y="3334252"/>
            <a:ext cx="3387100" cy="1651662"/>
          </a:xfrm>
          <a:prstGeom prst="rect">
            <a:avLst/>
          </a:prstGeom>
        </p:spPr>
      </p:pic>
      <p:sp>
        <p:nvSpPr>
          <p:cNvPr id="35" name="Text 26"/>
          <p:cNvSpPr/>
          <p:nvPr/>
        </p:nvSpPr>
        <p:spPr>
          <a:xfrm>
            <a:off x="2386628" y="3595950"/>
            <a:ext cx="1834107" cy="229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1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Inventory</a:t>
            </a:r>
            <a:endParaRPr lang="en-US" sz="1100" dirty="0"/>
          </a:p>
        </p:txBody>
      </p:sp>
      <p:sp>
        <p:nvSpPr>
          <p:cNvPr id="36" name="Text 27"/>
          <p:cNvSpPr/>
          <p:nvPr/>
        </p:nvSpPr>
        <p:spPr>
          <a:xfrm>
            <a:off x="4803073" y="3829520"/>
            <a:ext cx="1834107" cy="229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1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Barcode Scanner</a:t>
            </a:r>
            <a:endParaRPr lang="en-US" sz="1100" dirty="0"/>
          </a:p>
        </p:txBody>
      </p:sp>
      <p:sp>
        <p:nvSpPr>
          <p:cNvPr id="37" name="Text 28"/>
          <p:cNvSpPr/>
          <p:nvPr/>
        </p:nvSpPr>
        <p:spPr>
          <a:xfrm>
            <a:off x="4535712" y="4534917"/>
            <a:ext cx="1834107" cy="229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1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POS System</a:t>
            </a:r>
            <a:endParaRPr lang="en-US" sz="1100" dirty="0"/>
          </a:p>
        </p:txBody>
      </p:sp>
      <p:sp>
        <p:nvSpPr>
          <p:cNvPr id="38" name="Text 29"/>
          <p:cNvSpPr/>
          <p:nvPr/>
        </p:nvSpPr>
        <p:spPr>
          <a:xfrm>
            <a:off x="2285599" y="4540440"/>
            <a:ext cx="1834107" cy="229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100" dirty="0">
                <a:solidFill>
                  <a:srgbClr val="2C2821"/>
                </a:solidFill>
                <a:latin typeface="Alice"/>
                <a:ea typeface="Alice"/>
                <a:cs typeface="Alice" pitchFamily="34" charset="-120"/>
              </a:rPr>
              <a:t>Business Reports</a:t>
            </a:r>
            <a:endParaRPr lang="en-US" sz="1100">
              <a:latin typeface="Alice"/>
              <a:ea typeface="Alice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9678"/>
            <a:ext cx="8151763" cy="3807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233E32"/>
                </a:solidFill>
                <a:latin typeface="Alice"/>
                <a:ea typeface="Alice"/>
                <a:cs typeface="Alice" pitchFamily="34" charset="-120"/>
              </a:rPr>
              <a:t>Barcode Scanner Categories &amp; Best Use Cases</a:t>
            </a:r>
            <a:endParaRPr lang="en-US" b="1">
              <a:latin typeface="Alice"/>
              <a:ea typeface="Alice"/>
              <a:cs typeface="Calibri"/>
            </a:endParaRPr>
          </a:p>
        </p:txBody>
      </p:sp>
      <p:sp>
        <p:nvSpPr>
          <p:cNvPr id="3" name="Text 1"/>
          <p:cNvSpPr/>
          <p:nvPr/>
        </p:nvSpPr>
        <p:spPr>
          <a:xfrm>
            <a:off x="496119" y="892843"/>
            <a:ext cx="8608963" cy="181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1100" dirty="0">
                <a:solidFill>
                  <a:srgbClr val="2C2821"/>
                </a:solidFill>
                <a:latin typeface="Lora"/>
                <a:ea typeface="Lora" pitchFamily="34" charset="-122"/>
                <a:cs typeface="Lora" pitchFamily="34" charset="-120"/>
              </a:rPr>
              <a:t>Each scanner type serves a specific purpose. Matching the right category to your environment is the first step to best value.</a:t>
            </a:r>
            <a:endParaRPr lang="en-US" sz="1100">
              <a:latin typeface="Lora"/>
              <a:ea typeface="Calibri"/>
              <a:cs typeface="Calibri"/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288628"/>
            <a:ext cx="1125066" cy="6953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2114773"/>
            <a:ext cx="1939826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C2821"/>
                </a:solidFill>
                <a:latin typeface="Alice"/>
                <a:ea typeface="Alice"/>
                <a:cs typeface="Alice" pitchFamily="34" charset="-120"/>
                <a:hlinkClick r:id="rId4"/>
              </a:rPr>
              <a:t>2D Scanner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496119" y="2367930"/>
            <a:ext cx="1939826" cy="5435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Reads QR codes &amp; 2D barcodes. Ideal for </a:t>
            </a:r>
            <a:r>
              <a:rPr lang="en-US" sz="950" b="1" dirty="0">
                <a:solidFill>
                  <a:srgbClr val="2C2821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healthcare, retail, logistics</a:t>
            </a: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.</a:t>
            </a:r>
            <a:endParaRPr lang="en-US" sz="9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6764" y="1288628"/>
            <a:ext cx="1125066" cy="69532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566764" y="2114773"/>
            <a:ext cx="1939826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150" dirty="0">
                <a:solidFill>
                  <a:srgbClr val="2C2821"/>
                </a:solidFill>
                <a:latin typeface="Alice"/>
                <a:ea typeface="Alice"/>
                <a:cs typeface="Alice" pitchFamily="34" charset="-120"/>
                <a:hlinkClick r:id="rId6"/>
              </a:rPr>
              <a:t>Omni-Directional Scanner</a:t>
            </a:r>
            <a:endParaRPr lang="en-US" sz="1150" dirty="0"/>
          </a:p>
        </p:txBody>
      </p:sp>
      <p:sp>
        <p:nvSpPr>
          <p:cNvPr id="9" name="Text 5"/>
          <p:cNvSpPr/>
          <p:nvPr/>
        </p:nvSpPr>
        <p:spPr>
          <a:xfrm>
            <a:off x="2566764" y="2367930"/>
            <a:ext cx="1939826" cy="5435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Multi-angle scanning. Best for </a:t>
            </a:r>
            <a:r>
              <a:rPr lang="en-US" sz="950" b="1" dirty="0">
                <a:solidFill>
                  <a:srgbClr val="2C2821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supermarkets, high-volume retail</a:t>
            </a: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.</a:t>
            </a:r>
            <a:endParaRPr lang="en-US" sz="9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7410" y="1288628"/>
            <a:ext cx="1125066" cy="69532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637410" y="2114773"/>
            <a:ext cx="1939826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C2821"/>
                </a:solidFill>
                <a:latin typeface="Alice"/>
                <a:ea typeface="Alice"/>
                <a:cs typeface="Alice" pitchFamily="34" charset="-120"/>
                <a:hlinkClick r:id="rId8"/>
              </a:rPr>
              <a:t>Single Line Scanner</a:t>
            </a:r>
            <a:endParaRPr lang="en-US" sz="1150" dirty="0"/>
          </a:p>
        </p:txBody>
      </p:sp>
      <p:sp>
        <p:nvSpPr>
          <p:cNvPr id="12" name="Text 7"/>
          <p:cNvSpPr/>
          <p:nvPr/>
        </p:nvSpPr>
        <p:spPr>
          <a:xfrm>
            <a:off x="4569605" y="2309812"/>
            <a:ext cx="1862335" cy="4205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Simple, cost-effective. Suits </a:t>
            </a:r>
            <a:r>
              <a:rPr lang="en-US" sz="950" b="1" dirty="0">
                <a:solidFill>
                  <a:srgbClr val="2C2821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small businesses, offices</a:t>
            </a: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.</a:t>
            </a:r>
            <a:endParaRPr lang="en-US" sz="9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8056" y="1288628"/>
            <a:ext cx="1125066" cy="695325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708056" y="2114773"/>
            <a:ext cx="1939826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C2821"/>
                </a:solidFill>
                <a:latin typeface="Alice"/>
                <a:ea typeface="Alice"/>
                <a:cs typeface="Alice" pitchFamily="34" charset="-120"/>
                <a:hlinkClick r:id="rId10"/>
              </a:rPr>
              <a:t>Cordless Scanner</a:t>
            </a:r>
            <a:endParaRPr lang="en-US" sz="1150" dirty="0"/>
          </a:p>
        </p:txBody>
      </p:sp>
      <p:sp>
        <p:nvSpPr>
          <p:cNvPr id="15" name="Text 9"/>
          <p:cNvSpPr/>
          <p:nvPr/>
        </p:nvSpPr>
        <p:spPr>
          <a:xfrm>
            <a:off x="6708056" y="2367930"/>
            <a:ext cx="1939826" cy="362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Wireless freedom. Ideal for </a:t>
            </a:r>
            <a:r>
              <a:rPr lang="en-US" sz="950" b="1" dirty="0">
                <a:solidFill>
                  <a:srgbClr val="2C2821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warehouses, large retail floors</a:t>
            </a: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.</a:t>
            </a:r>
            <a:endParaRPr lang="en-US" sz="95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119" y="3120851"/>
            <a:ext cx="1125066" cy="695325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496119" y="3946996"/>
            <a:ext cx="1939826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C2821"/>
                </a:solidFill>
                <a:latin typeface="Alice"/>
                <a:ea typeface="Alice"/>
                <a:cs typeface="Alice" pitchFamily="34" charset="-120"/>
                <a:hlinkClick r:id="rId10"/>
              </a:rPr>
              <a:t>Handheld Scanner</a:t>
            </a:r>
            <a:endParaRPr lang="en-US" sz="1150" dirty="0"/>
          </a:p>
        </p:txBody>
      </p:sp>
      <p:sp>
        <p:nvSpPr>
          <p:cNvPr id="18" name="Text 11"/>
          <p:cNvSpPr/>
          <p:nvPr/>
        </p:nvSpPr>
        <p:spPr>
          <a:xfrm>
            <a:off x="496119" y="4200153"/>
            <a:ext cx="1939826" cy="362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Versatile and ergonomic. Suits </a:t>
            </a:r>
            <a:r>
              <a:rPr lang="en-US" sz="950" b="1" dirty="0">
                <a:solidFill>
                  <a:srgbClr val="2C2821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retail, hospitality, general use</a:t>
            </a: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.</a:t>
            </a:r>
            <a:endParaRPr lang="en-US" sz="950" dirty="0"/>
          </a:p>
        </p:txBody>
      </p:sp>
      <p:pic>
        <p:nvPicPr>
          <p:cNvPr id="19" name="Image 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66764" y="3120851"/>
            <a:ext cx="1125066" cy="695325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2566764" y="3946996"/>
            <a:ext cx="1939826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C2821"/>
                </a:solidFill>
                <a:latin typeface="Alice"/>
                <a:ea typeface="Alice"/>
                <a:cs typeface="Alice" pitchFamily="34" charset="-120"/>
                <a:hlinkClick r:id="rId13"/>
              </a:rPr>
              <a:t>Mobile Computer</a:t>
            </a:r>
            <a:endParaRPr lang="en-US" sz="1150" dirty="0"/>
          </a:p>
        </p:txBody>
      </p:sp>
      <p:sp>
        <p:nvSpPr>
          <p:cNvPr id="21" name="Text 13"/>
          <p:cNvSpPr/>
          <p:nvPr/>
        </p:nvSpPr>
        <p:spPr>
          <a:xfrm>
            <a:off x="2566764" y="4200153"/>
            <a:ext cx="1939826" cy="5435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All-in-one device. Built for </a:t>
            </a:r>
            <a:r>
              <a:rPr lang="en-US" sz="950" b="1" dirty="0">
                <a:solidFill>
                  <a:srgbClr val="2C2821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logistics, field service, enterprise</a:t>
            </a: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89855"/>
            <a:ext cx="815176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233E32"/>
                </a:solidFill>
                <a:latin typeface="Alice"/>
                <a:ea typeface="Alice"/>
                <a:cs typeface="Alice" pitchFamily="34" charset="-120"/>
              </a:rPr>
              <a:t>Trusted Brands Used Across Australia</a:t>
            </a:r>
            <a:endParaRPr lang="en-US" b="1">
              <a:latin typeface="Alice"/>
              <a:ea typeface="Alice"/>
              <a:cs typeface="Calibri"/>
            </a:endParaRPr>
          </a:p>
        </p:txBody>
      </p:sp>
      <p:sp>
        <p:nvSpPr>
          <p:cNvPr id="3" name="Text 1"/>
          <p:cNvSpPr/>
          <p:nvPr/>
        </p:nvSpPr>
        <p:spPr>
          <a:xfrm>
            <a:off x="583297" y="1118044"/>
            <a:ext cx="4143514" cy="6662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1100" dirty="0">
                <a:solidFill>
                  <a:srgbClr val="2C2821"/>
                </a:solidFill>
                <a:latin typeface="Lora"/>
                <a:ea typeface="Lora" pitchFamily="34" charset="-122"/>
                <a:cs typeface="Lora" pitchFamily="34" charset="-120"/>
              </a:rPr>
              <a:t>Leading manufacturers </a:t>
            </a:r>
            <a:r>
              <a:rPr lang="en-US" sz="1100" dirty="0" err="1">
                <a:solidFill>
                  <a:srgbClr val="2C2821"/>
                </a:solidFill>
                <a:latin typeface="Lora"/>
                <a:ea typeface="Lora" pitchFamily="34" charset="-122"/>
                <a:cs typeface="Lora" pitchFamily="34" charset="-120"/>
              </a:rPr>
              <a:t>specialise</a:t>
            </a:r>
            <a:r>
              <a:rPr lang="en-US" sz="1100" dirty="0">
                <a:solidFill>
                  <a:srgbClr val="2C2821"/>
                </a:solidFill>
                <a:latin typeface="Lora"/>
                <a:ea typeface="Lora" pitchFamily="34" charset="-122"/>
                <a:cs typeface="Lora" pitchFamily="34" charset="-120"/>
              </a:rPr>
              <a:t> in different environments —</a:t>
            </a:r>
            <a:endParaRPr lang="en-US" sz="1100" dirty="0">
              <a:solidFill>
                <a:srgbClr val="000000"/>
              </a:solidFill>
              <a:latin typeface="Lora"/>
              <a:ea typeface="Lora" pitchFamily="34" charset="-122"/>
              <a:cs typeface="Lora" pitchFamily="34" charset="-120"/>
            </a:endParaRPr>
          </a:p>
          <a:p>
            <a:r>
              <a:rPr lang="en-US" sz="1100">
                <a:solidFill>
                  <a:srgbClr val="2C2821"/>
                </a:solidFill>
                <a:latin typeface="Lora"/>
                <a:ea typeface="Lora" pitchFamily="34" charset="-122"/>
                <a:cs typeface="Lora" pitchFamily="34" charset="-120"/>
              </a:rPr>
              <a:t>retail, healthcare, warehousing, logistics, and enterprise</a:t>
            </a:r>
            <a:endParaRPr lang="en-US" sz="1100">
              <a:solidFill>
                <a:srgbClr val="000000"/>
              </a:solidFill>
              <a:latin typeface="Lora"/>
              <a:ea typeface="Lora" pitchFamily="34" charset="-122"/>
              <a:cs typeface="Lora" pitchFamily="34" charset="-120"/>
            </a:endParaRPr>
          </a:p>
          <a:p>
            <a:r>
              <a:rPr lang="en-US" sz="1100">
                <a:solidFill>
                  <a:srgbClr val="2C2821"/>
                </a:solidFill>
                <a:latin typeface="Lora"/>
                <a:ea typeface="Lora" pitchFamily="34" charset="-122"/>
                <a:cs typeface="Lora" pitchFamily="34" charset="-120"/>
              </a:rPr>
              <a:t>mobility.</a:t>
            </a:r>
            <a:endParaRPr lang="en-US" sz="1100">
              <a:latin typeface="Lora"/>
            </a:endParaRPr>
          </a:p>
        </p:txBody>
      </p:sp>
      <p:sp>
        <p:nvSpPr>
          <p:cNvPr id="4" name="Text 2"/>
          <p:cNvSpPr/>
          <p:nvPr/>
        </p:nvSpPr>
        <p:spPr>
          <a:xfrm>
            <a:off x="563925" y="1787802"/>
            <a:ext cx="3979725" cy="3832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2C2821"/>
                </a:solidFill>
                <a:latin typeface="Lora"/>
                <a:ea typeface="Lora" pitchFamily="34" charset="-122"/>
                <a:cs typeface="Lora" pitchFamily="34" charset="-120"/>
              </a:rPr>
              <a:t>Choosing a </a:t>
            </a:r>
            <a:r>
              <a:rPr lang="en-US" sz="1100" dirty="0" err="1">
                <a:solidFill>
                  <a:srgbClr val="2C2821"/>
                </a:solidFill>
                <a:latin typeface="Lora"/>
                <a:ea typeface="Lora" pitchFamily="34" charset="-122"/>
                <a:cs typeface="Lora" pitchFamily="34" charset="-120"/>
              </a:rPr>
              <a:t>recognised</a:t>
            </a:r>
            <a:r>
              <a:rPr lang="en-US" sz="1100" dirty="0">
                <a:solidFill>
                  <a:srgbClr val="2C2821"/>
                </a:solidFill>
                <a:latin typeface="Lora"/>
                <a:ea typeface="Lora" pitchFamily="34" charset="-122"/>
                <a:cs typeface="Lora" pitchFamily="34" charset="-120"/>
              </a:rPr>
              <a:t> brand means access to local support, firmware updates, and proven reliability across Australian conditions.</a:t>
            </a:r>
            <a:endParaRPr lang="en-US" sz="1100">
              <a:latin typeface="Lora"/>
              <a:ea typeface="Calibri"/>
              <a:cs typeface="Calibri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8215" y="314078"/>
            <a:ext cx="3989412" cy="3989412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73611" y="2571749"/>
            <a:ext cx="2824998" cy="503648"/>
          </a:xfrm>
          <a:prstGeom prst="roundRect">
            <a:avLst>
              <a:gd name="adj" fmla="val 2815"/>
            </a:avLst>
          </a:prstGeom>
          <a:solidFill>
            <a:srgbClr val="FCFBF8"/>
          </a:solidFill>
          <a:ln w="9525">
            <a:solidFill>
              <a:srgbClr val="D6D3CC"/>
            </a:solidFill>
            <a:prstDash val="solid"/>
          </a:ln>
        </p:spPr>
        <p:txBody>
          <a:bodyPr/>
          <a:lstStyle/>
          <a:p>
            <a:endParaRPr lang="en-US" sz="1100"/>
          </a:p>
        </p:txBody>
      </p:sp>
      <p:sp>
        <p:nvSpPr>
          <p:cNvPr id="7" name="Text 4"/>
          <p:cNvSpPr/>
          <p:nvPr/>
        </p:nvSpPr>
        <p:spPr>
          <a:xfrm>
            <a:off x="653977" y="2690862"/>
            <a:ext cx="1850603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Retail &amp; Hospitality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653978" y="2822798"/>
            <a:ext cx="1850603" cy="1625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Zebra · Datalogic · Honeywell · Posiflex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576529" y="3821299"/>
            <a:ext cx="3377199" cy="503649"/>
          </a:xfrm>
          <a:prstGeom prst="roundRect">
            <a:avLst>
              <a:gd name="adj" fmla="val 2815"/>
            </a:avLst>
          </a:prstGeom>
          <a:solidFill>
            <a:srgbClr val="FCFBF8"/>
          </a:solidFill>
          <a:ln w="9525">
            <a:solidFill>
              <a:srgbClr val="D6D3CC"/>
            </a:solidFill>
            <a:prstDash val="solid"/>
          </a:ln>
        </p:spPr>
        <p:txBody>
          <a:bodyPr/>
          <a:lstStyle/>
          <a:p>
            <a:endParaRPr lang="en-US" sz="1100"/>
          </a:p>
        </p:txBody>
      </p:sp>
      <p:sp>
        <p:nvSpPr>
          <p:cNvPr id="10" name="Text 7"/>
          <p:cNvSpPr/>
          <p:nvPr/>
        </p:nvSpPr>
        <p:spPr>
          <a:xfrm>
            <a:off x="627838" y="3901667"/>
            <a:ext cx="1850678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Healthcare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656897" y="4033603"/>
            <a:ext cx="1850678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Zebra · Honeywell · CINO · Socket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569838" y="3201367"/>
            <a:ext cx="3076846" cy="503649"/>
          </a:xfrm>
          <a:prstGeom prst="roundRect">
            <a:avLst>
              <a:gd name="adj" fmla="val 2815"/>
            </a:avLst>
          </a:prstGeom>
          <a:solidFill>
            <a:srgbClr val="FCFBF8"/>
          </a:solidFill>
          <a:ln w="9525">
            <a:solidFill>
              <a:srgbClr val="D6D3CC"/>
            </a:solidFill>
            <a:prstDash val="solid"/>
          </a:ln>
        </p:spPr>
        <p:txBody>
          <a:bodyPr/>
          <a:lstStyle/>
          <a:p>
            <a:endParaRPr lang="en-US" sz="1100"/>
          </a:p>
        </p:txBody>
      </p:sp>
      <p:sp>
        <p:nvSpPr>
          <p:cNvPr id="13" name="Text 10"/>
          <p:cNvSpPr/>
          <p:nvPr/>
        </p:nvSpPr>
        <p:spPr>
          <a:xfrm>
            <a:off x="650205" y="3281735"/>
            <a:ext cx="1850603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Warehouse &amp; Logistics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50205" y="3413671"/>
            <a:ext cx="1850603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Motorola · UROVO · TSL · CipherLab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563070" y="4441231"/>
            <a:ext cx="3735598" cy="484276"/>
          </a:xfrm>
          <a:prstGeom prst="roundRect">
            <a:avLst>
              <a:gd name="adj" fmla="val 2815"/>
            </a:avLst>
          </a:prstGeom>
          <a:solidFill>
            <a:srgbClr val="FCFBF8"/>
          </a:solidFill>
          <a:ln w="9525">
            <a:solidFill>
              <a:srgbClr val="D6D3CC"/>
            </a:solidFill>
            <a:prstDash val="solid"/>
          </a:ln>
        </p:spPr>
        <p:txBody>
          <a:bodyPr/>
          <a:lstStyle/>
          <a:p>
            <a:endParaRPr lang="en-US" sz="1100"/>
          </a:p>
        </p:txBody>
      </p:sp>
      <p:sp>
        <p:nvSpPr>
          <p:cNvPr id="16" name="Text 13"/>
          <p:cNvSpPr/>
          <p:nvPr/>
        </p:nvSpPr>
        <p:spPr>
          <a:xfrm>
            <a:off x="691871" y="4570031"/>
            <a:ext cx="1850678" cy="1301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Enterprise Mobility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691871" y="4701967"/>
            <a:ext cx="1850678" cy="947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Opticon · Koamtac · NEXA · ELO · HP · Star · Element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75134"/>
            <a:ext cx="8151763" cy="394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233E32"/>
                </a:solidFill>
                <a:latin typeface="Alice"/>
                <a:ea typeface="Alice"/>
                <a:cs typeface="Alice" pitchFamily="34" charset="-120"/>
              </a:rPr>
              <a:t>Recommended Barcode Scanners</a:t>
            </a:r>
            <a:endParaRPr lang="en-US" b="1">
              <a:latin typeface="Calibri"/>
              <a:ea typeface="Calibri"/>
              <a:cs typeface="Calibri"/>
            </a:endParaRPr>
          </a:p>
        </p:txBody>
      </p:sp>
      <p:sp>
        <p:nvSpPr>
          <p:cNvPr id="3" name="Text 1"/>
          <p:cNvSpPr/>
          <p:nvPr/>
        </p:nvSpPr>
        <p:spPr>
          <a:xfrm>
            <a:off x="496119" y="1094556"/>
            <a:ext cx="8608963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These models represent strong value across common Australian business scenarios. Compare by type, connectivity, and application fit.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412007"/>
            <a:ext cx="8151763" cy="3256359"/>
          </a:xfrm>
          <a:prstGeom prst="roundRect">
            <a:avLst>
              <a:gd name="adj" fmla="val 582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96119" y="1754460"/>
            <a:ext cx="8151763" cy="7891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496119" y="2094533"/>
            <a:ext cx="8151763" cy="7891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496119" y="2434605"/>
            <a:ext cx="8151763" cy="7891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496119" y="2774677"/>
            <a:ext cx="8151763" cy="7891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96119" y="3305696"/>
            <a:ext cx="8151763" cy="7891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96119" y="3645768"/>
            <a:ext cx="8151763" cy="7891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96119" y="3985840"/>
            <a:ext cx="8151763" cy="7891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96119" y="4325913"/>
            <a:ext cx="8151763" cy="7891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27311" y="1488951"/>
            <a:ext cx="2484611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b="1" dirty="0">
                <a:solidFill>
                  <a:srgbClr val="2C2821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Model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2907134" y="1488951"/>
            <a:ext cx="1507480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b="1" dirty="0">
                <a:solidFill>
                  <a:srgbClr val="2C2821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Type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4209827" y="1488951"/>
            <a:ext cx="1507480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b="1" dirty="0">
                <a:solidFill>
                  <a:srgbClr val="2C2821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Connectivity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5512519" y="1488951"/>
            <a:ext cx="1996008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b="1" dirty="0">
                <a:solidFill>
                  <a:srgbClr val="2C2821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Best For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7303740" y="1488951"/>
            <a:ext cx="1670372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b="1" dirty="0">
                <a:solidFill>
                  <a:srgbClr val="2C2821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Key Strength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627311" y="1829023"/>
            <a:ext cx="2484611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/>
                <a:ea typeface="Lora" pitchFamily="34" charset="-122"/>
                <a:cs typeface="Lora" pitchFamily="34" charset="-120"/>
                <a:hlinkClick r:id="rId3"/>
              </a:rPr>
              <a:t>Zebra LS2208 USB Kit</a:t>
            </a:r>
            <a:endParaRPr lang="en-US" sz="950">
              <a:latin typeface="Lora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2907134" y="1829023"/>
            <a:ext cx="1507480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Handheld 1D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4209827" y="1829023"/>
            <a:ext cx="1507480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USB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5512519" y="1829023"/>
            <a:ext cx="1996008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Retail, POS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7303740" y="1829023"/>
            <a:ext cx="1670372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Reliable, durable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627311" y="2169096"/>
            <a:ext cx="2484611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/>
                <a:ea typeface="Lora" pitchFamily="34" charset="-122"/>
                <a:cs typeface="Lora" pitchFamily="34" charset="-120"/>
                <a:hlinkClick r:id="rId4"/>
              </a:rPr>
              <a:t>Nexa ZED 1600 USB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2907134" y="2169096"/>
            <a:ext cx="1507480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Handheld 1D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4209827" y="2169096"/>
            <a:ext cx="1507480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USB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5512519" y="2169096"/>
            <a:ext cx="1996008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Small business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7303740" y="2169096"/>
            <a:ext cx="1670372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Cost-effective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627311" y="2509168"/>
            <a:ext cx="2484611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/>
                <a:ea typeface="Lora" pitchFamily="34" charset="-122"/>
                <a:cs typeface="Lora" pitchFamily="34" charset="-120"/>
                <a:hlinkClick r:id="rId5"/>
              </a:rPr>
              <a:t>SA9100</a:t>
            </a:r>
            <a:r>
              <a:rPr lang="en-US" sz="950" dirty="0">
                <a:solidFill>
                  <a:srgbClr val="2C2821"/>
                </a:solidFill>
                <a:latin typeface="Lora"/>
                <a:ea typeface="Lora" pitchFamily="34" charset="-122"/>
                <a:cs typeface="Lora" pitchFamily="34" charset="-120"/>
              </a:rPr>
              <a:t> </a:t>
            </a:r>
            <a:endParaRPr lang="en-US" sz="950" dirty="0">
              <a:latin typeface="Lora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2907134" y="2509168"/>
            <a:ext cx="1507480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Handheld 2D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4209827" y="2509168"/>
            <a:ext cx="1507480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Wi-Fi, BT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5512519" y="2509168"/>
            <a:ext cx="1996008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Warehouse, logistics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7303740" y="2509168"/>
            <a:ext cx="1670372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Wireless flexibility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627311" y="2849240"/>
            <a:ext cx="2484611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/>
                <a:ea typeface="Lora" pitchFamily="34" charset="-122"/>
                <a:cs typeface="Lora" pitchFamily="34" charset="-120"/>
                <a:hlinkClick r:id="rId6"/>
              </a:rPr>
              <a:t>Datalogic Touch 65 Lite USB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2907134" y="2849240"/>
            <a:ext cx="1507480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Omni 1D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4209827" y="2849240"/>
            <a:ext cx="1507480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USB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5512519" y="2849240"/>
            <a:ext cx="1996008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Supermarkets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7303740" y="2849240"/>
            <a:ext cx="1213172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Multi-angle scanning</a:t>
            </a:r>
            <a:endParaRPr lang="en-US" sz="950" dirty="0"/>
          </a:p>
        </p:txBody>
      </p:sp>
      <p:sp>
        <p:nvSpPr>
          <p:cNvPr id="38" name="Text 36"/>
          <p:cNvSpPr/>
          <p:nvPr/>
        </p:nvSpPr>
        <p:spPr>
          <a:xfrm>
            <a:off x="627311" y="3380259"/>
            <a:ext cx="2484611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/>
                <a:ea typeface="Lora" pitchFamily="34" charset="-122"/>
                <a:cs typeface="Lora" pitchFamily="34" charset="-120"/>
                <a:hlinkClick r:id="rId7"/>
              </a:rPr>
              <a:t>Nexa ZED 2602 USB 2D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2907134" y="3380259"/>
            <a:ext cx="1507480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Handheld 2D</a:t>
            </a:r>
            <a:endParaRPr lang="en-US" sz="950" dirty="0"/>
          </a:p>
        </p:txBody>
      </p:sp>
      <p:sp>
        <p:nvSpPr>
          <p:cNvPr id="40" name="Text 38"/>
          <p:cNvSpPr/>
          <p:nvPr/>
        </p:nvSpPr>
        <p:spPr>
          <a:xfrm>
            <a:off x="4209827" y="3380259"/>
            <a:ext cx="1507480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USB</a:t>
            </a:r>
            <a:endParaRPr lang="en-US" sz="950" dirty="0"/>
          </a:p>
        </p:txBody>
      </p:sp>
      <p:sp>
        <p:nvSpPr>
          <p:cNvPr id="41" name="Text 39"/>
          <p:cNvSpPr/>
          <p:nvPr/>
        </p:nvSpPr>
        <p:spPr>
          <a:xfrm>
            <a:off x="5512519" y="3380259"/>
            <a:ext cx="1996008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Retail, healthcare</a:t>
            </a:r>
            <a:endParaRPr lang="en-US" sz="950" dirty="0"/>
          </a:p>
        </p:txBody>
      </p:sp>
      <p:sp>
        <p:nvSpPr>
          <p:cNvPr id="42" name="Text 40"/>
          <p:cNvSpPr/>
          <p:nvPr/>
        </p:nvSpPr>
        <p:spPr>
          <a:xfrm>
            <a:off x="7303740" y="3380259"/>
            <a:ext cx="1670372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2D &amp; QR support</a:t>
            </a:r>
            <a:endParaRPr lang="en-US" sz="950" dirty="0"/>
          </a:p>
        </p:txBody>
      </p:sp>
      <p:sp>
        <p:nvSpPr>
          <p:cNvPr id="43" name="Text 41"/>
          <p:cNvSpPr/>
          <p:nvPr/>
        </p:nvSpPr>
        <p:spPr>
          <a:xfrm>
            <a:off x="627311" y="3720331"/>
            <a:ext cx="2484611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/>
                <a:ea typeface="Lora" pitchFamily="34" charset="-122"/>
                <a:cs typeface="Lora" pitchFamily="34" charset="-120"/>
                <a:hlinkClick r:id="rId8"/>
              </a:rPr>
              <a:t>Datalogic Touch TD1100 USB</a:t>
            </a:r>
            <a:endParaRPr lang="en-US" sz="950" dirty="0"/>
          </a:p>
        </p:txBody>
      </p:sp>
      <p:sp>
        <p:nvSpPr>
          <p:cNvPr id="44" name="Text 42"/>
          <p:cNvSpPr/>
          <p:nvPr/>
        </p:nvSpPr>
        <p:spPr>
          <a:xfrm>
            <a:off x="2907134" y="3720331"/>
            <a:ext cx="1507480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Handheld 1D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4209827" y="3720331"/>
            <a:ext cx="1507480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USB</a:t>
            </a:r>
            <a:endParaRPr lang="en-US" sz="950" dirty="0"/>
          </a:p>
        </p:txBody>
      </p:sp>
      <p:sp>
        <p:nvSpPr>
          <p:cNvPr id="46" name="Text 44"/>
          <p:cNvSpPr/>
          <p:nvPr/>
        </p:nvSpPr>
        <p:spPr>
          <a:xfrm>
            <a:off x="5512519" y="3720331"/>
            <a:ext cx="1996008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General retail</a:t>
            </a:r>
            <a:endParaRPr lang="en-US" sz="950" dirty="0"/>
          </a:p>
        </p:txBody>
      </p:sp>
      <p:sp>
        <p:nvSpPr>
          <p:cNvPr id="47" name="Text 45"/>
          <p:cNvSpPr/>
          <p:nvPr/>
        </p:nvSpPr>
        <p:spPr>
          <a:xfrm>
            <a:off x="7303740" y="3720331"/>
            <a:ext cx="1670372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Lightweight, fast</a:t>
            </a:r>
            <a:endParaRPr lang="en-US" sz="950" dirty="0"/>
          </a:p>
        </p:txBody>
      </p:sp>
      <p:sp>
        <p:nvSpPr>
          <p:cNvPr id="48" name="Text 46"/>
          <p:cNvSpPr/>
          <p:nvPr/>
        </p:nvSpPr>
        <p:spPr>
          <a:xfrm>
            <a:off x="627311" y="4060403"/>
            <a:ext cx="2484611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/>
                <a:ea typeface="Lora" pitchFamily="34" charset="-122"/>
                <a:cs typeface="Lora" pitchFamily="34" charset="-120"/>
                <a:hlinkClick r:id="rId9"/>
              </a:rPr>
              <a:t>Honeywell HH490 2D USB</a:t>
            </a:r>
            <a:endParaRPr lang="en-US" sz="950" dirty="0"/>
          </a:p>
        </p:txBody>
      </p:sp>
      <p:sp>
        <p:nvSpPr>
          <p:cNvPr id="49" name="Text 47"/>
          <p:cNvSpPr/>
          <p:nvPr/>
        </p:nvSpPr>
        <p:spPr>
          <a:xfrm>
            <a:off x="2907134" y="4060403"/>
            <a:ext cx="1507480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Handheld 2D</a:t>
            </a:r>
            <a:endParaRPr lang="en-US" sz="950" dirty="0"/>
          </a:p>
        </p:txBody>
      </p:sp>
      <p:sp>
        <p:nvSpPr>
          <p:cNvPr id="50" name="Text 48"/>
          <p:cNvSpPr/>
          <p:nvPr/>
        </p:nvSpPr>
        <p:spPr>
          <a:xfrm>
            <a:off x="4209827" y="4060403"/>
            <a:ext cx="1507480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USB</a:t>
            </a:r>
            <a:endParaRPr lang="en-US" sz="950" dirty="0"/>
          </a:p>
        </p:txBody>
      </p:sp>
      <p:sp>
        <p:nvSpPr>
          <p:cNvPr id="51" name="Text 49"/>
          <p:cNvSpPr/>
          <p:nvPr/>
        </p:nvSpPr>
        <p:spPr>
          <a:xfrm>
            <a:off x="5512519" y="4060403"/>
            <a:ext cx="1996008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Healthcare, retail</a:t>
            </a:r>
            <a:endParaRPr lang="en-US" sz="950" dirty="0"/>
          </a:p>
        </p:txBody>
      </p:sp>
      <p:sp>
        <p:nvSpPr>
          <p:cNvPr id="52" name="Text 50"/>
          <p:cNvSpPr/>
          <p:nvPr/>
        </p:nvSpPr>
        <p:spPr>
          <a:xfrm>
            <a:off x="7303740" y="4060403"/>
            <a:ext cx="1670372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Rugged, versatile</a:t>
            </a:r>
            <a:endParaRPr lang="en-US" sz="950" dirty="0"/>
          </a:p>
        </p:txBody>
      </p:sp>
      <p:sp>
        <p:nvSpPr>
          <p:cNvPr id="53" name="Text 51"/>
          <p:cNvSpPr/>
          <p:nvPr/>
        </p:nvSpPr>
        <p:spPr>
          <a:xfrm>
            <a:off x="627311" y="4400476"/>
            <a:ext cx="2484611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/>
                <a:ea typeface="Lora" pitchFamily="34" charset="-122"/>
                <a:cs typeface="Lora" pitchFamily="34" charset="-120"/>
                <a:hlinkClick r:id="rId10"/>
              </a:rPr>
              <a:t>CipherLab 1000A USB</a:t>
            </a:r>
            <a:endParaRPr lang="en-US" sz="950" dirty="0"/>
          </a:p>
        </p:txBody>
      </p:sp>
      <p:sp>
        <p:nvSpPr>
          <p:cNvPr id="54" name="Text 52"/>
          <p:cNvSpPr/>
          <p:nvPr/>
        </p:nvSpPr>
        <p:spPr>
          <a:xfrm>
            <a:off x="2907134" y="4400476"/>
            <a:ext cx="1507480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Handheld 1D</a:t>
            </a:r>
            <a:endParaRPr lang="en-US" sz="950" dirty="0"/>
          </a:p>
        </p:txBody>
      </p:sp>
      <p:sp>
        <p:nvSpPr>
          <p:cNvPr id="55" name="Text 53"/>
          <p:cNvSpPr/>
          <p:nvPr/>
        </p:nvSpPr>
        <p:spPr>
          <a:xfrm>
            <a:off x="4209827" y="4400476"/>
            <a:ext cx="1507480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USB</a:t>
            </a:r>
            <a:endParaRPr lang="en-US" sz="950" dirty="0"/>
          </a:p>
        </p:txBody>
      </p:sp>
      <p:sp>
        <p:nvSpPr>
          <p:cNvPr id="56" name="Text 54"/>
          <p:cNvSpPr/>
          <p:nvPr/>
        </p:nvSpPr>
        <p:spPr>
          <a:xfrm>
            <a:off x="5512519" y="4400476"/>
            <a:ext cx="1996008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Small business</a:t>
            </a:r>
            <a:endParaRPr lang="en-US" sz="950" dirty="0"/>
          </a:p>
        </p:txBody>
      </p:sp>
      <p:sp>
        <p:nvSpPr>
          <p:cNvPr id="57" name="Text 55"/>
          <p:cNvSpPr/>
          <p:nvPr/>
        </p:nvSpPr>
        <p:spPr>
          <a:xfrm>
            <a:off x="7303740" y="4400476"/>
            <a:ext cx="1670372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Compact, affordable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9901"/>
            <a:ext cx="8151763" cy="3807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233E32"/>
                </a:solidFill>
                <a:latin typeface="Alice"/>
                <a:ea typeface="Alice"/>
                <a:cs typeface="Alice" pitchFamily="34" charset="-120"/>
              </a:rPr>
              <a:t>How to Choose the Best Value Scanner</a:t>
            </a:r>
            <a:endParaRPr lang="en-US" b="1">
              <a:latin typeface="Alice"/>
              <a:ea typeface="Alice"/>
              <a:cs typeface="Calibri"/>
            </a:endParaRPr>
          </a:p>
        </p:txBody>
      </p:sp>
      <p:sp>
        <p:nvSpPr>
          <p:cNvPr id="3" name="Text 1"/>
          <p:cNvSpPr/>
          <p:nvPr/>
        </p:nvSpPr>
        <p:spPr>
          <a:xfrm>
            <a:off x="496119" y="1042243"/>
            <a:ext cx="3927277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Match Scanner to Your Business</a:t>
            </a:r>
            <a:endParaRPr lang="en-US" sz="11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1809" y="1356382"/>
            <a:ext cx="182687" cy="18268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92001" y="1350318"/>
            <a:ext cx="3531394" cy="181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50" b="1" dirty="0">
                <a:solidFill>
                  <a:srgbClr val="2C2821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Retail Store</a:t>
            </a: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→ Handheld Scanner</a:t>
            </a:r>
            <a:endParaRPr lang="en-US" sz="9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1809" y="1937184"/>
            <a:ext cx="182687" cy="18268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92001" y="1931119"/>
            <a:ext cx="3531394" cy="181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50" b="1" dirty="0">
                <a:solidFill>
                  <a:srgbClr val="2C2821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Supermarket</a:t>
            </a: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→ Omni-Directional Scanner</a:t>
            </a:r>
            <a:endParaRPr lang="en-US" sz="9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1809" y="2517986"/>
            <a:ext cx="182687" cy="182687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892001" y="2511921"/>
            <a:ext cx="3531394" cy="181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50" b="1" dirty="0">
                <a:solidFill>
                  <a:srgbClr val="2C2821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Warehouse</a:t>
            </a: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→ Cordless Scanner</a:t>
            </a:r>
            <a:endParaRPr lang="en-US" sz="9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1809" y="3098788"/>
            <a:ext cx="182687" cy="18268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892001" y="3092723"/>
            <a:ext cx="3531394" cy="181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50" b="1" dirty="0">
                <a:solidFill>
                  <a:srgbClr val="2C2821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Healthcare</a:t>
            </a: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→ 2D Scanner</a:t>
            </a:r>
            <a:endParaRPr lang="en-US" sz="950" dirty="0"/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1809" y="3679589"/>
            <a:ext cx="182687" cy="182687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892001" y="3673525"/>
            <a:ext cx="3531394" cy="181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50" b="1" dirty="0">
                <a:solidFill>
                  <a:srgbClr val="2C2821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Logistics</a:t>
            </a: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→ Mobile Computer</a:t>
            </a:r>
            <a:endParaRPr lang="en-US" sz="950" dirty="0"/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1809" y="4260391"/>
            <a:ext cx="182687" cy="182687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892001" y="4254326"/>
            <a:ext cx="3531394" cy="1811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50" b="1" dirty="0">
                <a:solidFill>
                  <a:srgbClr val="2C2821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</a:rPr>
              <a:t>Small Business</a:t>
            </a:r>
            <a:r>
              <a:rPr lang="en-US" sz="95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→ Single Line Scanner</a:t>
            </a:r>
            <a:endParaRPr lang="en-US" sz="950" dirty="0"/>
          </a:p>
        </p:txBody>
      </p:sp>
      <p:sp>
        <p:nvSpPr>
          <p:cNvPr id="16" name="Text 8"/>
          <p:cNvSpPr/>
          <p:nvPr/>
        </p:nvSpPr>
        <p:spPr>
          <a:xfrm>
            <a:off x="4725367" y="1042243"/>
            <a:ext cx="3927277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33E32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Key Buying Factors</a:t>
            </a:r>
            <a:endParaRPr lang="en-US" sz="11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25367" y="1350318"/>
            <a:ext cx="1911325" cy="462558"/>
          </a:xfrm>
          <a:prstGeom prst="rect">
            <a:avLst/>
          </a:prstGeom>
        </p:spPr>
      </p:pic>
      <p:sp>
        <p:nvSpPr>
          <p:cNvPr id="18" name="Text 9"/>
          <p:cNvSpPr/>
          <p:nvPr/>
        </p:nvSpPr>
        <p:spPr>
          <a:xfrm>
            <a:off x="4918621" y="1486421"/>
            <a:ext cx="1581969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Scan Speed</a:t>
            </a:r>
            <a:endParaRPr lang="en-US" sz="1150" dirty="0"/>
          </a:p>
        </p:txBody>
      </p:sp>
      <p:pic>
        <p:nvPicPr>
          <p:cNvPr id="19" name="Image 7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41319" y="1350318"/>
            <a:ext cx="1911325" cy="462558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6934572" y="1486421"/>
            <a:ext cx="1581969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Durability</a:t>
            </a:r>
            <a:endParaRPr lang="en-US" sz="1150" dirty="0"/>
          </a:p>
        </p:txBody>
      </p:sp>
      <p:pic>
        <p:nvPicPr>
          <p:cNvPr id="21" name="Image 8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25367" y="1917502"/>
            <a:ext cx="1911325" cy="462558"/>
          </a:xfrm>
          <a:prstGeom prst="rect">
            <a:avLst/>
          </a:prstGeom>
        </p:spPr>
      </p:pic>
      <p:sp>
        <p:nvSpPr>
          <p:cNvPr id="22" name="Text 11"/>
          <p:cNvSpPr/>
          <p:nvPr/>
        </p:nvSpPr>
        <p:spPr>
          <a:xfrm>
            <a:off x="4918621" y="2053605"/>
            <a:ext cx="1581969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Connectivity</a:t>
            </a:r>
            <a:endParaRPr lang="en-US" sz="1150" dirty="0"/>
          </a:p>
        </p:txBody>
      </p:sp>
      <p:pic>
        <p:nvPicPr>
          <p:cNvPr id="23" name="Image 9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41319" y="1917502"/>
            <a:ext cx="1911325" cy="462558"/>
          </a:xfrm>
          <a:prstGeom prst="rect">
            <a:avLst/>
          </a:prstGeom>
        </p:spPr>
      </p:pic>
      <p:sp>
        <p:nvSpPr>
          <p:cNvPr id="24" name="Text 12"/>
          <p:cNvSpPr/>
          <p:nvPr/>
        </p:nvSpPr>
        <p:spPr>
          <a:xfrm>
            <a:off x="6934572" y="2053605"/>
            <a:ext cx="1581969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Warranty</a:t>
            </a:r>
            <a:endParaRPr lang="en-US" sz="1150" dirty="0"/>
          </a:p>
        </p:txBody>
      </p:sp>
      <p:pic>
        <p:nvPicPr>
          <p:cNvPr id="25" name="Image 1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25367" y="2484686"/>
            <a:ext cx="1911325" cy="462558"/>
          </a:xfrm>
          <a:prstGeom prst="rect">
            <a:avLst/>
          </a:prstGeom>
        </p:spPr>
      </p:pic>
      <p:sp>
        <p:nvSpPr>
          <p:cNvPr id="26" name="Text 13"/>
          <p:cNvSpPr/>
          <p:nvPr/>
        </p:nvSpPr>
        <p:spPr>
          <a:xfrm>
            <a:off x="4918621" y="2620789"/>
            <a:ext cx="1581969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Ease of Use</a:t>
            </a:r>
            <a:endParaRPr lang="en-US" sz="1150" dirty="0"/>
          </a:p>
        </p:txBody>
      </p:sp>
      <p:pic>
        <p:nvPicPr>
          <p:cNvPr id="27" name="Image 1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41319" y="2484686"/>
            <a:ext cx="1911325" cy="462558"/>
          </a:xfrm>
          <a:prstGeom prst="rect">
            <a:avLst/>
          </a:prstGeom>
        </p:spPr>
      </p:pic>
      <p:sp>
        <p:nvSpPr>
          <p:cNvPr id="28" name="Text 14"/>
          <p:cNvSpPr/>
          <p:nvPr/>
        </p:nvSpPr>
        <p:spPr>
          <a:xfrm>
            <a:off x="6934572" y="2620789"/>
            <a:ext cx="1581969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POS Compatibility</a:t>
            </a:r>
            <a:endParaRPr lang="en-US" sz="1150" dirty="0"/>
          </a:p>
        </p:txBody>
      </p:sp>
      <p:pic>
        <p:nvPicPr>
          <p:cNvPr id="29" name="Image 1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25367" y="3051870"/>
            <a:ext cx="1911325" cy="462558"/>
          </a:xfrm>
          <a:prstGeom prst="rect">
            <a:avLst/>
          </a:prstGeom>
        </p:spPr>
      </p:pic>
      <p:sp>
        <p:nvSpPr>
          <p:cNvPr id="30" name="Text 15"/>
          <p:cNvSpPr/>
          <p:nvPr/>
        </p:nvSpPr>
        <p:spPr>
          <a:xfrm>
            <a:off x="4918621" y="3187973"/>
            <a:ext cx="1581969" cy="190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Future Scalability</a:t>
            </a:r>
            <a:endParaRPr lang="en-US" sz="1150" dirty="0"/>
          </a:p>
        </p:txBody>
      </p:sp>
      <p:sp>
        <p:nvSpPr>
          <p:cNvPr id="31" name="Shape 16"/>
          <p:cNvSpPr/>
          <p:nvPr/>
        </p:nvSpPr>
        <p:spPr>
          <a:xfrm>
            <a:off x="4725367" y="3632150"/>
            <a:ext cx="3927277" cy="611684"/>
          </a:xfrm>
          <a:prstGeom prst="roundRect">
            <a:avLst>
              <a:gd name="adj" fmla="val 2988"/>
            </a:avLst>
          </a:prstGeom>
          <a:solidFill>
            <a:srgbClr val="D7F4E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2" name="Image 1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7183" y="3811116"/>
            <a:ext cx="152251" cy="121816"/>
          </a:xfrm>
          <a:prstGeom prst="rect">
            <a:avLst/>
          </a:prstGeom>
        </p:spPr>
      </p:pic>
      <p:sp>
        <p:nvSpPr>
          <p:cNvPr id="33" name="Text 17"/>
          <p:cNvSpPr/>
          <p:nvPr/>
        </p:nvSpPr>
        <p:spPr>
          <a:xfrm>
            <a:off x="5121250" y="3756794"/>
            <a:ext cx="3409578" cy="362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4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The best value scanner matches your business requirements — not necessarily the lowest price.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403473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233E32"/>
                </a:solidFill>
                <a:latin typeface="Alice"/>
                <a:ea typeface="Alice"/>
                <a:cs typeface="Alice" pitchFamily="34" charset="-120"/>
              </a:rPr>
              <a:t>Need Help Choosing the Right Barcode Scanner?</a:t>
            </a:r>
            <a:endParaRPr lang="en-US" sz="2750" b="1">
              <a:latin typeface="Alice"/>
              <a:ea typeface="Alice"/>
              <a:cs typeface="Calibri"/>
            </a:endParaRPr>
          </a:p>
        </p:txBody>
      </p:sp>
      <p:sp>
        <p:nvSpPr>
          <p:cNvPr id="4" name="Text 1"/>
          <p:cNvSpPr/>
          <p:nvPr/>
        </p:nvSpPr>
        <p:spPr>
          <a:xfrm>
            <a:off x="496119" y="1502048"/>
            <a:ext cx="4722763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b="1">
                <a:solidFill>
                  <a:srgbClr val="2C2821"/>
                </a:solidFill>
                <a:latin typeface="Lora Bold"/>
                <a:ea typeface="Lora Bold" pitchFamily="34" charset="-122"/>
                <a:cs typeface="Lora Bold" pitchFamily="34" charset="-120"/>
              </a:rPr>
              <a:t>POS Central Australia</a:t>
            </a:r>
            <a:r>
              <a:rPr lang="en-US" sz="1100" dirty="0">
                <a:solidFill>
                  <a:srgbClr val="2C2821"/>
                </a:solidFill>
                <a:latin typeface="Lora"/>
                <a:ea typeface="Lora" pitchFamily="34" charset="-122"/>
                <a:cs typeface="Lora" pitchFamily="34" charset="-120"/>
              </a:rPr>
              <a:t> — Helping Australian businesses choose reliable barcode scanning solutions across retail, hospitality, healthcare, warehousing, and logistics.</a:t>
            </a:r>
            <a:endParaRPr lang="en-US" sz="1100" dirty="0">
              <a:latin typeface="Lora"/>
            </a:endParaRPr>
          </a:p>
        </p:txBody>
      </p:sp>
      <p:sp>
        <p:nvSpPr>
          <p:cNvPr id="5" name="Shape 2"/>
          <p:cNvSpPr/>
          <p:nvPr/>
        </p:nvSpPr>
        <p:spPr>
          <a:xfrm>
            <a:off x="496119" y="2341959"/>
            <a:ext cx="2290465" cy="821606"/>
          </a:xfrm>
          <a:prstGeom prst="roundRect">
            <a:avLst>
              <a:gd name="adj" fmla="val 2588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37877" y="2483718"/>
            <a:ext cx="2006947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🌐</a:t>
            </a:r>
            <a:r>
              <a:rPr lang="en-US" sz="13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 Website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37877" y="2794992"/>
            <a:ext cx="200694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b="1" u="sng" dirty="0">
                <a:solidFill>
                  <a:srgbClr val="1B5F39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poscentral.com.au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2928342" y="2341959"/>
            <a:ext cx="2290539" cy="821606"/>
          </a:xfrm>
          <a:prstGeom prst="roundRect">
            <a:avLst>
              <a:gd name="adj" fmla="val 2588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3070101" y="2483718"/>
            <a:ext cx="2007022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📞</a:t>
            </a:r>
            <a:r>
              <a:rPr lang="en-US" sz="13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 Phone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3070101" y="2794992"/>
            <a:ext cx="200702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33000"/>
              </a:lnSpc>
            </a:pPr>
            <a:r>
              <a:rPr lang="en-US" sz="1100">
                <a:solidFill>
                  <a:srgbClr val="2C2821"/>
                </a:solidFill>
                <a:latin typeface="Lora"/>
                <a:ea typeface="Calibri"/>
                <a:cs typeface="Calibri"/>
              </a:rPr>
              <a:t>+61 489 087 085</a:t>
            </a:r>
            <a:endParaRPr lang="en-US" sz="1100" dirty="0">
              <a:solidFill>
                <a:srgbClr val="2C2821"/>
              </a:solidFill>
              <a:latin typeface="Lora"/>
              <a:ea typeface="Calibri"/>
              <a:cs typeface="Calibri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496119" y="3305324"/>
            <a:ext cx="4722763" cy="821606"/>
          </a:xfrm>
          <a:prstGeom prst="roundRect">
            <a:avLst>
              <a:gd name="adj" fmla="val 2588"/>
            </a:avLst>
          </a:prstGeom>
          <a:solidFill>
            <a:srgbClr val="F0ED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37877" y="3447083"/>
            <a:ext cx="4439245" cy="2262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✉️</a:t>
            </a:r>
            <a:r>
              <a:rPr lang="en-US" sz="1350" dirty="0">
                <a:solidFill>
                  <a:srgbClr val="2C2821"/>
                </a:solidFill>
                <a:latin typeface="Alice" pitchFamily="34" charset="0"/>
                <a:ea typeface="Alice" pitchFamily="34" charset="-122"/>
                <a:cs typeface="Alice" pitchFamily="34" charset="-120"/>
              </a:rPr>
              <a:t> Email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37877" y="3758357"/>
            <a:ext cx="443924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b="1" u="sng" dirty="0">
                <a:solidFill>
                  <a:srgbClr val="1B5F39"/>
                </a:solidFill>
                <a:latin typeface="Lora Bold" pitchFamily="34" charset="0"/>
                <a:ea typeface="Lora Bold" pitchFamily="34" charset="-122"/>
                <a:cs typeface="Lora Bold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sales@poscentral.com.au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496119" y="4286399"/>
            <a:ext cx="4722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C2821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Explore a wide range of barcode scanners from trusted global brands — available for every industry and business size across Australia.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1B5F39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603</Words>
  <Application>Microsoft Office PowerPoint</Application>
  <PresentationFormat>On-screen Show (16:9)</PresentationFormat>
  <Paragraphs>127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Niskarsh Srivastava | Broadway Infotech</cp:lastModifiedBy>
  <cp:revision>100</cp:revision>
  <dcterms:created xsi:type="dcterms:W3CDTF">2026-08-07T09:38:25Z</dcterms:created>
  <dcterms:modified xsi:type="dcterms:W3CDTF">2026-08-07T10:13:18Z</dcterms:modified>
</cp:coreProperties>
</file>