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10"/>
  </p:notesMasterIdLst>
  <p:sldIdLst>
    <p:sldId id="256" r:id="rId2"/>
    <p:sldId id="257" r:id="rId3"/>
    <p:sldId id="258" r:id="rId4"/>
    <p:sldId id="259" r:id="rId5"/>
    <p:sldId id="260" r:id="rId6"/>
    <p:sldId id="261" r:id="rId7"/>
    <p:sldId id="262" r:id="rId8"/>
    <p:sldId id="263" r:id="rId9"/>
  </p:sldIdLst>
  <p:sldSz cx="9144000" cy="5143500" type="screen16x9"/>
  <p:notesSz cx="5143500" cy="9144000"/>
  <p:defaultTextStyle>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6A76A545-C888-9D62-BE40-C55C3C8FD0B7}" v="490" dt="2026-05-20T07:09:57.076"/>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11"/>
    <p:restoredTop sz="94610"/>
  </p:normalViewPr>
  <p:slideViewPr>
    <p:cSldViewPr snapToGrid="0" snapToObjects="1">
      <p:cViewPr varScale="1">
        <p:scale>
          <a:sx n="136" d="100"/>
          <a:sy n="136" d="100"/>
        </p:scale>
        <p:origin x="216" y="31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viewProps" Target="view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presProps" Target="presProps.xml"/><Relationship Id="rId5" Type="http://schemas.openxmlformats.org/officeDocument/2006/relationships/slide" Target="slides/slide4.xml"/><Relationship Id="rId15" Type="http://schemas.microsoft.com/office/2015/10/relationships/revisionInfo" Target="revisionInfo.xml"/><Relationship Id="rId10"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22885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2913063" y="0"/>
            <a:ext cx="2228850" cy="458788"/>
          </a:xfrm>
          <a:prstGeom prst="rect">
            <a:avLst/>
          </a:prstGeom>
        </p:spPr>
        <p:txBody>
          <a:bodyPr vert="horz" lIns="91440" tIns="45720" rIns="91440" bIns="45720" rtlCol="0"/>
          <a:lstStyle>
            <a:lvl1pPr algn="r">
              <a:defRPr sz="1200"/>
            </a:lvl1pPr>
          </a:lstStyle>
          <a:p>
            <a:fld id="{1A394BEB-6A47-4550-8279-2BF9B178B357}" type="datetimeFigureOut">
              <a:t>5/19/2026</a:t>
            </a:fld>
            <a:endParaRPr lang="en-US"/>
          </a:p>
        </p:txBody>
      </p:sp>
      <p:sp>
        <p:nvSpPr>
          <p:cNvPr id="4" name="Slide Image Placeholder 3"/>
          <p:cNvSpPr>
            <a:spLocks noGrp="1" noRot="1" noChangeAspect="1"/>
          </p:cNvSpPr>
          <p:nvPr>
            <p:ph type="sldImg" idx="2"/>
          </p:nvPr>
        </p:nvSpPr>
        <p:spPr>
          <a:xfrm>
            <a:off x="-17145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514350" y="4400550"/>
            <a:ext cx="41148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22885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2913063" y="8685213"/>
            <a:ext cx="2228850" cy="458787"/>
          </a:xfrm>
          <a:prstGeom prst="rect">
            <a:avLst/>
          </a:prstGeom>
        </p:spPr>
        <p:txBody>
          <a:bodyPr vert="horz" lIns="91440" tIns="45720" rIns="91440" bIns="45720" rtlCol="0" anchor="b"/>
          <a:lstStyle>
            <a:lvl1pPr algn="r">
              <a:defRPr sz="1200"/>
            </a:lvl1pPr>
          </a:lstStyle>
          <a:p>
            <a:fld id="{1B693205-0B06-4C0E-B2E0-553FB7CBAC64}" type="slidenum">
              <a:t>‹#›</a:t>
            </a:fld>
            <a:endParaRPr lang="en-US"/>
          </a:p>
        </p:txBody>
      </p:sp>
    </p:spTree>
    <p:extLst>
      <p:ext uri="{BB962C8B-B14F-4D97-AF65-F5344CB8AC3E}">
        <p14:creationId xmlns:p14="http://schemas.microsoft.com/office/powerpoint/2010/main" val="270399585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1</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2</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3</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4</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5</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6</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7</a:t>
            </a:fld>
            <a:endParaRPr lang="en-US"/>
          </a:p>
        </p:txBody>
      </p:sp>
    </p:spTree>
    <p:extLst>
      <p:ext uri="{BB962C8B-B14F-4D97-AF65-F5344CB8AC3E}">
        <p14:creationId xmlns:p14="http://schemas.microsoft.com/office/powerpoint/2010/main" val="10240869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7021451-1387-4CA6-816F-3879F97B5CBC}" type="slidenum">
              <a:rPr lang="en-US"/>
              <a:t>8</a:t>
            </a:fld>
            <a:endParaRPr lang="en-US"/>
          </a:p>
        </p:txBody>
      </p:sp>
    </p:spTree>
    <p:extLst>
      <p:ext uri="{BB962C8B-B14F-4D97-AF65-F5344CB8AC3E}">
        <p14:creationId xmlns:p14="http://schemas.microsoft.com/office/powerpoint/2010/main" val="10240869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p:cSld name="DEFAULT">
    <p:bg>
      <p:bgRef idx="1001">
        <a:schemeClr val="bg1"/>
      </p:bgRef>
    </p:bg>
    <p:spTree>
      <p:nvGrpSpPr>
        <p:cNvPr id="1" name=""/>
        <p:cNvGrpSpPr/>
        <p:nvPr/>
      </p:nvGrpSpPr>
      <p:grpSpPr>
        <a:xfrm>
          <a:off x="0" y="0"/>
          <a:ext cx="0" cy="0"/>
          <a:chOff x="0" y="0"/>
          <a:chExt cx="0" cy="0"/>
        </a:xfrm>
      </p:grpSpPr>
    </p:spTree>
  </p:cSld>
  <p:clrMapOvr>
    <a:masterClrMapping/>
  </p:clrMapOvr>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Tree>
  </p:cSld>
  <p:clrMap bg1="lt1" tx1="dk1" bg2="lt2" tx2="dk2" accent1="accent1" accent2="accent2" accent3="accent3" accent4="accent4" accent5="accent5" accent6="accent6" hlink="hlink" folHlink="folHlink"/>
  <p:sldLayoutIdLst>
    <p:sldLayoutId id="2147483649" r:id="rId1"/>
  </p:sldLayoutIdLst>
  <p:hf sldNum="0"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hyperlink" Target="https://www.poscentral.com.au/printers/label-printers.html"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hyperlink" Target="https://www.poscentral.com.au/printers/label-printers/direct-thermal-label-printers.html"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4.jpeg"/><Relationship Id="rId3" Type="http://schemas.openxmlformats.org/officeDocument/2006/relationships/hyperlink" Target="https://www.poscentral.com.au/printers/label-printers/thermal-transfer-label-printers.html" TargetMode="External"/><Relationship Id="rId7" Type="http://schemas.openxmlformats.org/officeDocument/2006/relationships/image" Target="../media/image3.gif"/><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hyperlink" Target="https://www.poscentral.com.au/zebra-zt411-4in-203dpi-t-t-multi-peel-midrange-printer.html" TargetMode="External"/><Relationship Id="rId5" Type="http://schemas.openxmlformats.org/officeDocument/2006/relationships/hyperlink" Target="https://www.poscentral.com.au/citizen-cls6621g-6-thermal-trf-label-printer-blk.html" TargetMode="External"/><Relationship Id="rId4" Type="http://schemas.openxmlformats.org/officeDocument/2006/relationships/hyperlink" Target="https://www.poscentral.com.au/zebra-zt231-4-inch-203-dpi-thermal-transfer-cutter-with-catch-tray-uk-au-jp-eu-cords-usb-serial-ethernet-btle-usb-host-ezpl.html" TargetMode="External"/></Relationships>
</file>

<file path=ppt/slides/_rels/slide6.xml.rels><?xml version="1.0" encoding="UTF-8" standalone="yes"?>
<Relationships xmlns="http://schemas.openxmlformats.org/package/2006/relationships"><Relationship Id="rId3" Type="http://schemas.openxmlformats.org/officeDocument/2006/relationships/hyperlink" Target="https://www.poscentral.com.au/printers/label-printers/industrial-label-printers.html"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3" Type="http://schemas.openxmlformats.org/officeDocument/2006/relationships/hyperlink" Target="https://www.poscentral.com.au/printers/label-printers/mobile-label-printers.html"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s://www.poscentral.com.au/printers/label-printers/color-label-printers.html"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hyperlink" Target="https://www.poscentral.com.au/printers/label-printers/card-printers.html" TargetMode="External"/></Relationships>
</file>

<file path=ppt/slides/slide1.xml><?xml version="1.0" encoding="utf-8"?>
<p:sld xmlns:a="http://schemas.openxmlformats.org/drawingml/2006/main" xmlns:r="http://schemas.openxmlformats.org/officeDocument/2006/relationships" xmlns:p="http://schemas.openxmlformats.org/presentationml/2006/main">
  <p:cSld name="Slide 1">
    <p:bg>
      <p:bgPr>
        <a:blipFill>
          <a:blip r:embed="rId3"/>
          <a:stretch>
            <a:fillRect/>
          </a:stretch>
        </a:blipFill>
        <a:effectLst/>
      </p:bgPr>
    </p:bg>
    <p:spTree>
      <p:nvGrpSpPr>
        <p:cNvPr id="1" name=""/>
        <p:cNvGrpSpPr/>
        <p:nvPr/>
      </p:nvGrpSpPr>
      <p:grpSpPr>
        <a:xfrm>
          <a:off x="0" y="0"/>
          <a:ext cx="0" cy="0"/>
          <a:chOff x="0" y="0"/>
          <a:chExt cx="0" cy="0"/>
        </a:xfrm>
      </p:grpSpPr>
      <p:sp>
        <p:nvSpPr>
          <p:cNvPr id="2" name="Shape 0"/>
          <p:cNvSpPr/>
          <p:nvPr/>
        </p:nvSpPr>
        <p:spPr>
          <a:xfrm>
            <a:off x="0" y="0"/>
            <a:ext cx="164592" cy="5143500"/>
          </a:xfrm>
          <a:prstGeom prst="rect">
            <a:avLst/>
          </a:prstGeom>
          <a:solidFill>
            <a:schemeClr val="accent6">
              <a:lumMod val="60000"/>
              <a:lumOff val="40000"/>
            </a:schemeClr>
          </a:solidFill>
          <a:ln w="12700">
            <a:solidFill>
              <a:schemeClr val="accent6">
                <a:lumMod val="60000"/>
                <a:lumOff val="40000"/>
              </a:schemeClr>
            </a:solidFill>
            <a:prstDash val="solid"/>
          </a:ln>
        </p:spPr>
      </p:sp>
      <p:sp>
        <p:nvSpPr>
          <p:cNvPr id="5" name="Text 3"/>
          <p:cNvSpPr/>
          <p:nvPr/>
        </p:nvSpPr>
        <p:spPr>
          <a:xfrm>
            <a:off x="740819" y="265719"/>
            <a:ext cx="2165888" cy="310354"/>
          </a:xfrm>
          <a:prstGeom prst="rect">
            <a:avLst/>
          </a:prstGeom>
          <a:noFill/>
          <a:ln/>
        </p:spPr>
        <p:txBody>
          <a:bodyPr wrap="square" lIns="0" tIns="0" rIns="0" bIns="0" rtlCol="0" anchor="ctr"/>
          <a:lstStyle/>
          <a:p>
            <a:pPr marL="0" indent="0">
              <a:buNone/>
            </a:pPr>
            <a:r>
              <a:rPr lang="en-US" sz="1600" b="1" kern="0" spc="400" dirty="0">
                <a:solidFill>
                  <a:schemeClr val="accent6">
                    <a:lumMod val="60000"/>
                    <a:lumOff val="40000"/>
                  </a:schemeClr>
                </a:solidFill>
                <a:latin typeface="Calibri"/>
                <a:ea typeface="Calibri"/>
                <a:cs typeface="Calibri"/>
              </a:rPr>
              <a:t>POS CENTRAL</a:t>
            </a:r>
            <a:endParaRPr lang="en-US" sz="1600" b="1">
              <a:solidFill>
                <a:schemeClr val="accent6">
                  <a:lumMod val="60000"/>
                  <a:lumOff val="40000"/>
                </a:schemeClr>
              </a:solidFill>
              <a:latin typeface="Calibri"/>
              <a:ea typeface="Calibri"/>
              <a:cs typeface="Calibri"/>
            </a:endParaRPr>
          </a:p>
        </p:txBody>
      </p:sp>
      <p:sp>
        <p:nvSpPr>
          <p:cNvPr id="6" name="Text 4"/>
          <p:cNvSpPr/>
          <p:nvPr/>
        </p:nvSpPr>
        <p:spPr>
          <a:xfrm>
            <a:off x="740819" y="462547"/>
            <a:ext cx="1526584" cy="303379"/>
          </a:xfrm>
          <a:prstGeom prst="rect">
            <a:avLst/>
          </a:prstGeom>
          <a:noFill/>
          <a:ln/>
        </p:spPr>
        <p:txBody>
          <a:bodyPr wrap="square" lIns="0" tIns="0" rIns="0" bIns="0" rtlCol="0" anchor="ctr"/>
          <a:lstStyle/>
          <a:p>
            <a:pPr marL="0" indent="0">
              <a:buNone/>
            </a:pPr>
            <a:r>
              <a:rPr lang="en-US" sz="900" kern="0" spc="600" dirty="0">
                <a:solidFill>
                  <a:schemeClr val="bg1"/>
                </a:solidFill>
                <a:latin typeface="Calibri"/>
                <a:ea typeface="Calibri"/>
                <a:cs typeface="Calibri"/>
              </a:rPr>
              <a:t>AUSTRALIA</a:t>
            </a:r>
            <a:endParaRPr lang="en-US" sz="900">
              <a:solidFill>
                <a:schemeClr val="bg1"/>
              </a:solidFill>
              <a:latin typeface="Calibri"/>
              <a:ea typeface="Calibri"/>
              <a:cs typeface="Calibri"/>
            </a:endParaRPr>
          </a:p>
        </p:txBody>
      </p:sp>
      <p:sp>
        <p:nvSpPr>
          <p:cNvPr id="7" name="Text 5"/>
          <p:cNvSpPr/>
          <p:nvPr/>
        </p:nvSpPr>
        <p:spPr>
          <a:xfrm>
            <a:off x="411480" y="1282873"/>
            <a:ext cx="5356602" cy="1097280"/>
          </a:xfrm>
          <a:prstGeom prst="rect">
            <a:avLst/>
          </a:prstGeom>
          <a:noFill/>
          <a:ln/>
        </p:spPr>
        <p:txBody>
          <a:bodyPr wrap="square" lIns="0" tIns="0" rIns="0" bIns="0" rtlCol="0" anchor="ctr"/>
          <a:lstStyle/>
          <a:p>
            <a:r>
              <a:rPr lang="en-US" sz="3200">
                <a:solidFill>
                  <a:srgbClr val="FFFFFF"/>
                </a:solidFill>
                <a:latin typeface="Times New Roman"/>
                <a:ea typeface="Calibri"/>
                <a:cs typeface="Times New Roman"/>
              </a:rPr>
              <a:t>Complete Label Printer Guide | Buy Smart with POS Central</a:t>
            </a:r>
            <a:endParaRPr lang="en-US" sz="3200">
              <a:latin typeface="Times New Roman"/>
              <a:ea typeface="Calibri"/>
              <a:cs typeface="Times New Roman"/>
            </a:endParaRPr>
          </a:p>
        </p:txBody>
      </p:sp>
      <p:sp>
        <p:nvSpPr>
          <p:cNvPr id="8" name="Text 6"/>
          <p:cNvSpPr/>
          <p:nvPr/>
        </p:nvSpPr>
        <p:spPr>
          <a:xfrm>
            <a:off x="411480" y="2488253"/>
            <a:ext cx="3857141" cy="914400"/>
          </a:xfrm>
          <a:prstGeom prst="rect">
            <a:avLst/>
          </a:prstGeom>
          <a:noFill/>
          <a:ln/>
        </p:spPr>
        <p:txBody>
          <a:bodyPr wrap="square" lIns="0" tIns="0" rIns="0" bIns="0" rtlCol="0" anchor="ctr"/>
          <a:lstStyle/>
          <a:p>
            <a:pPr>
              <a:lnSpc>
                <a:spcPct val="140000"/>
              </a:lnSpc>
            </a:pPr>
            <a:r>
              <a:rPr lang="en-US" sz="1500" b="1" dirty="0">
                <a:solidFill>
                  <a:schemeClr val="bg2"/>
                </a:solidFill>
                <a:latin typeface="Calibri"/>
                <a:ea typeface="Calibri"/>
                <a:cs typeface="Calibri"/>
              </a:rPr>
              <a:t>Australia's Most Trusted Source to Buy Label </a:t>
            </a:r>
            <a:r>
              <a:rPr lang="en-US" sz="1500" b="1">
                <a:solidFill>
                  <a:schemeClr val="bg2"/>
                </a:solidFill>
                <a:latin typeface="Calibri"/>
                <a:ea typeface="Calibri"/>
                <a:cs typeface="Calibri"/>
              </a:rPr>
              <a:t>Printers for Sale – Direct Thermal, Thermal Transfer, Industrial &amp; </a:t>
            </a:r>
            <a:r>
              <a:rPr lang="en-US" sz="1500" b="1" dirty="0">
                <a:solidFill>
                  <a:schemeClr val="bg2"/>
                </a:solidFill>
                <a:latin typeface="Calibri"/>
                <a:ea typeface="Calibri"/>
                <a:cs typeface="Calibri"/>
              </a:rPr>
              <a:t>Mobile Solutions</a:t>
            </a:r>
            <a:endParaRPr lang="en-US">
              <a:solidFill>
                <a:schemeClr val="bg2"/>
              </a:solidFill>
              <a:ea typeface="Calibri"/>
              <a:cs typeface="Calibri"/>
            </a:endParaRPr>
          </a:p>
        </p:txBody>
      </p:sp>
      <p:sp>
        <p:nvSpPr>
          <p:cNvPr id="9" name="Shape 7"/>
          <p:cNvSpPr/>
          <p:nvPr/>
        </p:nvSpPr>
        <p:spPr>
          <a:xfrm>
            <a:off x="411480" y="3493008"/>
            <a:ext cx="2560320" cy="50292"/>
          </a:xfrm>
          <a:prstGeom prst="rect">
            <a:avLst/>
          </a:prstGeom>
          <a:solidFill>
            <a:schemeClr val="accent6">
              <a:lumMod val="60000"/>
              <a:lumOff val="40000"/>
            </a:schemeClr>
          </a:solidFill>
          <a:ln w="12700">
            <a:solidFill>
              <a:schemeClr val="accent6">
                <a:lumMod val="60000"/>
                <a:lumOff val="40000"/>
              </a:schemeClr>
            </a:solidFill>
            <a:prstDash val="solid"/>
          </a:ln>
        </p:spPr>
      </p:sp>
      <p:sp>
        <p:nvSpPr>
          <p:cNvPr id="10" name="Text 8"/>
          <p:cNvSpPr/>
          <p:nvPr/>
        </p:nvSpPr>
        <p:spPr>
          <a:xfrm>
            <a:off x="411480" y="3703320"/>
            <a:ext cx="5486400" cy="292608"/>
          </a:xfrm>
          <a:prstGeom prst="rect">
            <a:avLst/>
          </a:prstGeom>
          <a:noFill/>
          <a:ln/>
        </p:spPr>
        <p:txBody>
          <a:bodyPr wrap="square" lIns="0" tIns="0" rIns="0" bIns="0" rtlCol="0" anchor="ctr"/>
          <a:lstStyle/>
          <a:p>
            <a:pPr marL="0" indent="0">
              <a:buNone/>
            </a:pPr>
            <a:r>
              <a:rPr lang="en-US" sz="1100" i="1">
                <a:solidFill>
                  <a:schemeClr val="bg1"/>
                </a:solidFill>
                <a:latin typeface="Calibri"/>
                <a:ea typeface="Calibri"/>
                <a:cs typeface="Calibri"/>
              </a:rPr>
              <a:t>www.poscentral.com.au</a:t>
            </a:r>
            <a:endParaRPr lang="en-US" sz="1100">
              <a:solidFill>
                <a:schemeClr val="bg1"/>
              </a:solidFill>
              <a:latin typeface="Calibri"/>
              <a:ea typeface="Calibri"/>
              <a:cs typeface="Calibri"/>
            </a:endParaRPr>
          </a:p>
        </p:txBody>
      </p:sp>
      <p:sp>
        <p:nvSpPr>
          <p:cNvPr id="11" name="Shape 9"/>
          <p:cNvSpPr/>
          <p:nvPr/>
        </p:nvSpPr>
        <p:spPr>
          <a:xfrm>
            <a:off x="0" y="4829659"/>
            <a:ext cx="9144000" cy="313841"/>
          </a:xfrm>
          <a:prstGeom prst="rect">
            <a:avLst/>
          </a:prstGeom>
          <a:solidFill>
            <a:schemeClr val="accent6">
              <a:lumMod val="60000"/>
              <a:lumOff val="40000"/>
            </a:schemeClr>
          </a:solidFill>
          <a:ln w="12700">
            <a:solidFill>
              <a:schemeClr val="accent6">
                <a:lumMod val="60000"/>
                <a:lumOff val="40000"/>
              </a:schemeClr>
            </a:solidFill>
            <a:prstDash val="solid"/>
          </a:ln>
        </p:spPr>
      </p:sp>
      <p:sp>
        <p:nvSpPr>
          <p:cNvPr id="12" name="Text 10"/>
          <p:cNvSpPr/>
          <p:nvPr/>
        </p:nvSpPr>
        <p:spPr>
          <a:xfrm>
            <a:off x="274320" y="4828032"/>
            <a:ext cx="8595360" cy="274320"/>
          </a:xfrm>
          <a:prstGeom prst="rect">
            <a:avLst/>
          </a:prstGeom>
          <a:solidFill>
            <a:schemeClr val="accent6">
              <a:lumMod val="60000"/>
              <a:lumOff val="40000"/>
            </a:schemeClr>
          </a:solidFill>
          <a:ln>
            <a:solidFill>
              <a:schemeClr val="accent6">
                <a:lumMod val="60000"/>
                <a:lumOff val="40000"/>
              </a:schemeClr>
            </a:solidFill>
          </a:ln>
        </p:spPr>
        <p:txBody>
          <a:bodyPr wrap="square" lIns="0" tIns="0" rIns="0" bIns="0" rtlCol="0" anchor="ctr"/>
          <a:lstStyle/>
          <a:p>
            <a:pPr marL="0" indent="0" algn="ctr">
              <a:buNone/>
            </a:pPr>
            <a:r>
              <a:rPr lang="en-US" sz="950" b="1" dirty="0">
                <a:latin typeface="Calibri"/>
                <a:ea typeface="Calibri"/>
                <a:cs typeface="Calibri"/>
              </a:rPr>
              <a:t>Nationwide Shipping  |  Competitive Pricing  |  Expert POS Support  |  +61 489 087 085</a:t>
            </a:r>
            <a:endParaRPr lang="en-US" sz="950">
              <a:latin typeface="Calibri"/>
              <a:ea typeface="Calibri"/>
              <a:cs typeface="Calibri"/>
            </a:endParaRPr>
          </a:p>
        </p:txBody>
      </p:sp>
      <p:pic>
        <p:nvPicPr>
          <p:cNvPr id="13" name="Picture 12" descr="A green logo with a power button&#10;&#10;AI-generated content may be incorrect.">
            <a:extLst>
              <a:ext uri="{FF2B5EF4-FFF2-40B4-BE49-F238E27FC236}">
                <a16:creationId xmlns:a16="http://schemas.microsoft.com/office/drawing/2014/main" id="{0C149CD8-FC46-643E-1851-C9C8ABAA91A4}"/>
              </a:ext>
            </a:extLst>
          </p:cNvPr>
          <p:cNvPicPr>
            <a:picLocks noChangeAspect="1"/>
          </p:cNvPicPr>
          <p:nvPr/>
        </p:nvPicPr>
        <p:blipFill>
          <a:blip r:embed="rId4"/>
          <a:stretch>
            <a:fillRect/>
          </a:stretch>
        </p:blipFill>
        <p:spPr>
          <a:xfrm>
            <a:off x="276062" y="261534"/>
            <a:ext cx="397145" cy="406831"/>
          </a:xfrm>
          <a:prstGeom prst="rect">
            <a:avLst/>
          </a:prstGeom>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name="Slide 2">
    <p:bg>
      <p:bgPr>
        <a:solidFill>
          <a:srgbClr val="FFFFFF"/>
        </a:solidFill>
        <a:effectLst/>
      </p:bgPr>
    </p:bg>
    <p:spTree>
      <p:nvGrpSpPr>
        <p:cNvPr id="1" name=""/>
        <p:cNvGrpSpPr/>
        <p:nvPr/>
      </p:nvGrpSpPr>
      <p:grpSpPr>
        <a:xfrm>
          <a:off x="0" y="0"/>
          <a:ext cx="0" cy="0"/>
          <a:chOff x="0" y="0"/>
          <a:chExt cx="0" cy="0"/>
        </a:xfrm>
      </p:grpSpPr>
      <p:sp>
        <p:nvSpPr>
          <p:cNvPr id="2" name="Shape 0"/>
          <p:cNvSpPr/>
          <p:nvPr/>
        </p:nvSpPr>
        <p:spPr>
          <a:xfrm>
            <a:off x="0" y="0"/>
            <a:ext cx="9144000" cy="960120"/>
          </a:xfrm>
          <a:prstGeom prst="rect">
            <a:avLst/>
          </a:prstGeom>
          <a:solidFill>
            <a:schemeClr val="accent6">
              <a:lumMod val="60000"/>
              <a:lumOff val="40000"/>
            </a:schemeClr>
          </a:solidFill>
          <a:ln w="12700">
            <a:solidFill>
              <a:schemeClr val="accent6">
                <a:lumMod val="60000"/>
                <a:lumOff val="40000"/>
              </a:schemeClr>
            </a:solidFill>
            <a:prstDash val="solid"/>
          </a:ln>
        </p:spPr>
      </p:sp>
      <p:sp>
        <p:nvSpPr>
          <p:cNvPr id="3" name="Shape 1"/>
          <p:cNvSpPr/>
          <p:nvPr/>
        </p:nvSpPr>
        <p:spPr>
          <a:xfrm>
            <a:off x="0" y="0"/>
            <a:ext cx="164592" cy="5143500"/>
          </a:xfrm>
          <a:prstGeom prst="rect">
            <a:avLst/>
          </a:prstGeom>
          <a:solidFill>
            <a:schemeClr val="accent6">
              <a:lumMod val="60000"/>
              <a:lumOff val="40000"/>
            </a:schemeClr>
          </a:solidFill>
          <a:ln w="12700">
            <a:solidFill>
              <a:schemeClr val="accent6">
                <a:lumMod val="60000"/>
                <a:lumOff val="40000"/>
              </a:schemeClr>
            </a:solidFill>
            <a:prstDash val="solid"/>
          </a:ln>
        </p:spPr>
      </p:sp>
      <p:sp>
        <p:nvSpPr>
          <p:cNvPr id="4" name="Text 2"/>
          <p:cNvSpPr/>
          <p:nvPr/>
        </p:nvSpPr>
        <p:spPr>
          <a:xfrm>
            <a:off x="365760" y="91440"/>
            <a:ext cx="6400800" cy="365760"/>
          </a:xfrm>
          <a:prstGeom prst="rect">
            <a:avLst/>
          </a:prstGeom>
          <a:noFill/>
          <a:ln/>
        </p:spPr>
        <p:txBody>
          <a:bodyPr wrap="square" lIns="0" tIns="0" rIns="0" bIns="0" rtlCol="0" anchor="ctr"/>
          <a:lstStyle/>
          <a:p>
            <a:pPr marL="0" indent="0">
              <a:buNone/>
            </a:pPr>
            <a:r>
              <a:rPr lang="en-US" sz="1100" b="1" kern="0" spc="300" dirty="0">
                <a:solidFill>
                  <a:schemeClr val="bg1"/>
                </a:solidFill>
                <a:latin typeface="Calibri"/>
                <a:ea typeface="Calibri"/>
                <a:cs typeface="Calibri"/>
              </a:rPr>
              <a:t>POS CENTRAL AUSTRALIA</a:t>
            </a:r>
            <a:endParaRPr lang="en-US" sz="1100">
              <a:solidFill>
                <a:schemeClr val="bg1"/>
              </a:solidFill>
              <a:latin typeface="Calibri"/>
              <a:ea typeface="Calibri"/>
              <a:cs typeface="Calibri"/>
            </a:endParaRPr>
          </a:p>
        </p:txBody>
      </p:sp>
      <p:sp>
        <p:nvSpPr>
          <p:cNvPr id="5" name="Text 3"/>
          <p:cNvSpPr/>
          <p:nvPr/>
        </p:nvSpPr>
        <p:spPr>
          <a:xfrm>
            <a:off x="365760" y="475488"/>
            <a:ext cx="8229600" cy="384048"/>
          </a:xfrm>
          <a:prstGeom prst="rect">
            <a:avLst/>
          </a:prstGeom>
          <a:noFill/>
          <a:ln/>
        </p:spPr>
        <p:txBody>
          <a:bodyPr wrap="square" lIns="0" tIns="0" rIns="0" bIns="0" rtlCol="0" anchor="ctr"/>
          <a:lstStyle/>
          <a:p>
            <a:pPr marL="0" indent="0">
              <a:buNone/>
            </a:pPr>
            <a:r>
              <a:rPr lang="en-US" sz="2200" b="1" dirty="0">
                <a:solidFill>
                  <a:srgbClr val="FFFFFF"/>
                </a:solidFill>
                <a:latin typeface="Calibri" pitchFamily="34" charset="0"/>
                <a:ea typeface="Calibri" pitchFamily="34" charset="-122"/>
                <a:cs typeface="Calibri" pitchFamily="34" charset="-120"/>
              </a:rPr>
              <a:t>Your Go-To Destination for Label Printers in Australia</a:t>
            </a:r>
            <a:endParaRPr lang="en-US" sz="2200" dirty="0"/>
          </a:p>
        </p:txBody>
      </p:sp>
      <p:sp>
        <p:nvSpPr>
          <p:cNvPr id="6" name="Text 4"/>
          <p:cNvSpPr/>
          <p:nvPr/>
        </p:nvSpPr>
        <p:spPr>
          <a:xfrm>
            <a:off x="365760" y="1115568"/>
            <a:ext cx="8412480" cy="658368"/>
          </a:xfrm>
          <a:prstGeom prst="rect">
            <a:avLst/>
          </a:prstGeom>
          <a:noFill/>
          <a:ln/>
        </p:spPr>
        <p:txBody>
          <a:bodyPr wrap="square" lIns="0" tIns="0" rIns="0" bIns="0" rtlCol="0" anchor="ctr"/>
          <a:lstStyle/>
          <a:p>
            <a:pPr marL="0" indent="0">
              <a:lnSpc>
                <a:spcPct val="145000"/>
              </a:lnSpc>
              <a:buNone/>
            </a:pPr>
            <a:r>
              <a:rPr lang="en-US" sz="1300">
                <a:solidFill>
                  <a:srgbClr val="4A6080"/>
                </a:solidFill>
                <a:latin typeface="Calibri"/>
                <a:ea typeface="Calibri"/>
                <a:cs typeface="Calibri"/>
              </a:rPr>
              <a:t>POS Central Australia is a premier online retailer delivering high-performance </a:t>
            </a:r>
            <a:r>
              <a:rPr lang="en-US" sz="1300" dirty="0">
                <a:solidFill>
                  <a:srgbClr val="4A6080"/>
                </a:solidFill>
                <a:latin typeface="Calibri"/>
                <a:ea typeface="Calibri"/>
                <a:cs typeface="Calibri"/>
                <a:hlinkClick r:id="rId3"/>
              </a:rPr>
              <a:t>label printers</a:t>
            </a:r>
            <a:r>
              <a:rPr lang="en-US" sz="1300">
                <a:solidFill>
                  <a:srgbClr val="4A6080"/>
                </a:solidFill>
                <a:latin typeface="Calibri"/>
                <a:ea typeface="Calibri"/>
                <a:cs typeface="Calibri"/>
              </a:rPr>
              <a:t> for sale across every state and territory. From small retailers to large distribution centers, businesses across Australia trust POS Central for label printers that combine speed, durability, and value.</a:t>
            </a:r>
            <a:endParaRPr lang="en-US" sz="1300">
              <a:latin typeface="Calibri"/>
              <a:ea typeface="Calibri"/>
              <a:cs typeface="Calibri"/>
            </a:endParaRPr>
          </a:p>
        </p:txBody>
      </p:sp>
      <p:sp>
        <p:nvSpPr>
          <p:cNvPr id="7" name="Shape 5"/>
          <p:cNvSpPr/>
          <p:nvPr/>
        </p:nvSpPr>
        <p:spPr>
          <a:xfrm>
            <a:off x="347472" y="1920240"/>
            <a:ext cx="1993392" cy="1481328"/>
          </a:xfrm>
          <a:prstGeom prst="rect">
            <a:avLst/>
          </a:prstGeom>
          <a:solidFill>
            <a:srgbClr val="EEF3FC"/>
          </a:solidFill>
          <a:ln w="12700">
            <a:solidFill>
              <a:srgbClr val="D0DCEE"/>
            </a:solidFill>
            <a:prstDash val="solid"/>
          </a:ln>
          <a:effectLst>
            <a:outerShdw blurRad="63500" dist="25400" dir="8100000" algn="bl" rotWithShape="0">
              <a:srgbClr val="000000">
                <a:alpha val="9000"/>
              </a:srgbClr>
            </a:outerShdw>
          </a:effectLst>
        </p:spPr>
      </p:sp>
      <p:sp>
        <p:nvSpPr>
          <p:cNvPr id="8" name="Shape 6"/>
          <p:cNvSpPr/>
          <p:nvPr/>
        </p:nvSpPr>
        <p:spPr>
          <a:xfrm>
            <a:off x="347472" y="1920240"/>
            <a:ext cx="1993392" cy="109728"/>
          </a:xfrm>
          <a:prstGeom prst="rect">
            <a:avLst/>
          </a:prstGeom>
          <a:solidFill>
            <a:schemeClr val="accent6">
              <a:lumMod val="60000"/>
              <a:lumOff val="40000"/>
            </a:schemeClr>
          </a:solidFill>
          <a:ln w="12700">
            <a:solidFill>
              <a:schemeClr val="accent6">
                <a:lumMod val="60000"/>
                <a:lumOff val="40000"/>
              </a:schemeClr>
            </a:solidFill>
            <a:prstDash val="solid"/>
          </a:ln>
        </p:spPr>
      </p:sp>
      <p:sp>
        <p:nvSpPr>
          <p:cNvPr id="9" name="Text 7"/>
          <p:cNvSpPr/>
          <p:nvPr/>
        </p:nvSpPr>
        <p:spPr>
          <a:xfrm>
            <a:off x="347472" y="2029968"/>
            <a:ext cx="1993392" cy="548640"/>
          </a:xfrm>
          <a:prstGeom prst="rect">
            <a:avLst/>
          </a:prstGeom>
          <a:noFill/>
          <a:ln/>
        </p:spPr>
        <p:txBody>
          <a:bodyPr wrap="square" lIns="0" tIns="0" rIns="0" bIns="0" rtlCol="0" anchor="ctr"/>
          <a:lstStyle/>
          <a:p>
            <a:pPr marL="0" indent="0" algn="ctr">
              <a:buNone/>
            </a:pPr>
            <a:r>
              <a:rPr lang="en-US" sz="3000" b="1" dirty="0">
                <a:solidFill>
                  <a:srgbClr val="0A1F44"/>
                </a:solidFill>
                <a:latin typeface="Calibri" pitchFamily="34" charset="0"/>
                <a:ea typeface="Calibri" pitchFamily="34" charset="-122"/>
                <a:cs typeface="Calibri" pitchFamily="34" charset="-120"/>
              </a:rPr>
              <a:t>200+</a:t>
            </a:r>
            <a:endParaRPr lang="en-US" sz="3000" dirty="0"/>
          </a:p>
        </p:txBody>
      </p:sp>
      <p:sp>
        <p:nvSpPr>
          <p:cNvPr id="10" name="Text 8"/>
          <p:cNvSpPr/>
          <p:nvPr/>
        </p:nvSpPr>
        <p:spPr>
          <a:xfrm>
            <a:off x="347472" y="2596896"/>
            <a:ext cx="1993392" cy="256032"/>
          </a:xfrm>
          <a:prstGeom prst="rect">
            <a:avLst/>
          </a:prstGeom>
          <a:noFill/>
          <a:ln/>
        </p:spPr>
        <p:txBody>
          <a:bodyPr wrap="square" lIns="0" tIns="0" rIns="0" bIns="0" rtlCol="0" anchor="ctr"/>
          <a:lstStyle/>
          <a:p>
            <a:pPr marL="0" indent="0" algn="ctr">
              <a:buNone/>
            </a:pPr>
            <a:r>
              <a:rPr lang="en-US" sz="1100" b="1" dirty="0">
                <a:solidFill>
                  <a:srgbClr val="0A1F44"/>
                </a:solidFill>
                <a:latin typeface="Calibri" pitchFamily="34" charset="0"/>
                <a:ea typeface="Calibri" pitchFamily="34" charset="-122"/>
                <a:cs typeface="Calibri" pitchFamily="34" charset="-120"/>
              </a:rPr>
              <a:t>Product Range</a:t>
            </a:r>
            <a:endParaRPr lang="en-US" sz="1100" dirty="0"/>
          </a:p>
        </p:txBody>
      </p:sp>
      <p:sp>
        <p:nvSpPr>
          <p:cNvPr id="11" name="Text 9"/>
          <p:cNvSpPr/>
          <p:nvPr/>
        </p:nvSpPr>
        <p:spPr>
          <a:xfrm>
            <a:off x="347472" y="2871216"/>
            <a:ext cx="1993392" cy="384048"/>
          </a:xfrm>
          <a:prstGeom prst="rect">
            <a:avLst/>
          </a:prstGeom>
          <a:noFill/>
          <a:ln/>
        </p:spPr>
        <p:txBody>
          <a:bodyPr wrap="square" lIns="0" tIns="0" rIns="0" bIns="0" rtlCol="0" anchor="ctr"/>
          <a:lstStyle/>
          <a:p>
            <a:pPr marL="0" indent="0" algn="ctr">
              <a:buNone/>
            </a:pPr>
            <a:r>
              <a:rPr lang="en-US" sz="950" dirty="0">
                <a:solidFill>
                  <a:srgbClr val="4A6080"/>
                </a:solidFill>
                <a:latin typeface="Calibri" pitchFamily="34" charset="0"/>
                <a:ea typeface="Calibri" pitchFamily="34" charset="-122"/>
                <a:cs typeface="Calibri" pitchFamily="34" charset="-120"/>
              </a:rPr>
              <a:t>Label printer models</a:t>
            </a:r>
            <a:endParaRPr lang="en-US" sz="950" dirty="0"/>
          </a:p>
        </p:txBody>
      </p:sp>
      <p:sp>
        <p:nvSpPr>
          <p:cNvPr id="12" name="Shape 10"/>
          <p:cNvSpPr/>
          <p:nvPr/>
        </p:nvSpPr>
        <p:spPr>
          <a:xfrm>
            <a:off x="2496312" y="1920240"/>
            <a:ext cx="1993392" cy="1481328"/>
          </a:xfrm>
          <a:prstGeom prst="rect">
            <a:avLst/>
          </a:prstGeom>
          <a:solidFill>
            <a:srgbClr val="EEF3FC"/>
          </a:solidFill>
          <a:ln w="12700">
            <a:solidFill>
              <a:srgbClr val="D0DCEE"/>
            </a:solidFill>
            <a:prstDash val="solid"/>
          </a:ln>
          <a:effectLst>
            <a:outerShdw blurRad="63500" dist="25400" dir="8100000" algn="bl" rotWithShape="0">
              <a:srgbClr val="000000">
                <a:alpha val="9000"/>
              </a:srgbClr>
            </a:outerShdw>
          </a:effectLst>
        </p:spPr>
      </p:sp>
      <p:sp>
        <p:nvSpPr>
          <p:cNvPr id="13" name="Shape 11"/>
          <p:cNvSpPr/>
          <p:nvPr/>
        </p:nvSpPr>
        <p:spPr>
          <a:xfrm>
            <a:off x="2496312" y="1920240"/>
            <a:ext cx="1993392" cy="109728"/>
          </a:xfrm>
          <a:prstGeom prst="rect">
            <a:avLst/>
          </a:prstGeom>
          <a:solidFill>
            <a:schemeClr val="accent6">
              <a:lumMod val="60000"/>
              <a:lumOff val="40000"/>
            </a:schemeClr>
          </a:solidFill>
          <a:ln w="12700">
            <a:solidFill>
              <a:schemeClr val="accent6">
                <a:lumMod val="60000"/>
                <a:lumOff val="40000"/>
              </a:schemeClr>
            </a:solidFill>
            <a:prstDash val="solid"/>
          </a:ln>
        </p:spPr>
      </p:sp>
      <p:sp>
        <p:nvSpPr>
          <p:cNvPr id="14" name="Text 12"/>
          <p:cNvSpPr/>
          <p:nvPr/>
        </p:nvSpPr>
        <p:spPr>
          <a:xfrm>
            <a:off x="2496312" y="2029968"/>
            <a:ext cx="1993392" cy="548640"/>
          </a:xfrm>
          <a:prstGeom prst="rect">
            <a:avLst/>
          </a:prstGeom>
          <a:noFill/>
          <a:ln/>
        </p:spPr>
        <p:txBody>
          <a:bodyPr wrap="square" lIns="0" tIns="0" rIns="0" bIns="0" rtlCol="0" anchor="ctr"/>
          <a:lstStyle/>
          <a:p>
            <a:pPr marL="0" indent="0" algn="ctr">
              <a:buNone/>
            </a:pPr>
            <a:r>
              <a:rPr lang="en-US" sz="3000" b="1" dirty="0">
                <a:solidFill>
                  <a:srgbClr val="0A1F44"/>
                </a:solidFill>
                <a:latin typeface="Calibri" pitchFamily="34" charset="0"/>
                <a:ea typeface="Calibri" pitchFamily="34" charset="-122"/>
                <a:cs typeface="Calibri" pitchFamily="34" charset="-120"/>
              </a:rPr>
              <a:t>10+</a:t>
            </a:r>
            <a:endParaRPr lang="en-US" sz="3000" dirty="0"/>
          </a:p>
        </p:txBody>
      </p:sp>
      <p:sp>
        <p:nvSpPr>
          <p:cNvPr id="15" name="Text 13"/>
          <p:cNvSpPr/>
          <p:nvPr/>
        </p:nvSpPr>
        <p:spPr>
          <a:xfrm>
            <a:off x="2496312" y="2596896"/>
            <a:ext cx="1993392" cy="256032"/>
          </a:xfrm>
          <a:prstGeom prst="rect">
            <a:avLst/>
          </a:prstGeom>
          <a:noFill/>
          <a:ln/>
        </p:spPr>
        <p:txBody>
          <a:bodyPr wrap="square" lIns="0" tIns="0" rIns="0" bIns="0" rtlCol="0" anchor="ctr"/>
          <a:lstStyle/>
          <a:p>
            <a:pPr marL="0" indent="0" algn="ctr">
              <a:buNone/>
            </a:pPr>
            <a:r>
              <a:rPr lang="en-US" sz="1100" b="1" dirty="0">
                <a:solidFill>
                  <a:srgbClr val="0A1F44"/>
                </a:solidFill>
                <a:latin typeface="Calibri" pitchFamily="34" charset="0"/>
                <a:ea typeface="Calibri" pitchFamily="34" charset="-122"/>
                <a:cs typeface="Calibri" pitchFamily="34" charset="-120"/>
              </a:rPr>
              <a:t>Top Brands</a:t>
            </a:r>
            <a:endParaRPr lang="en-US" sz="1100" dirty="0"/>
          </a:p>
        </p:txBody>
      </p:sp>
      <p:sp>
        <p:nvSpPr>
          <p:cNvPr id="16" name="Text 14"/>
          <p:cNvSpPr/>
          <p:nvPr/>
        </p:nvSpPr>
        <p:spPr>
          <a:xfrm>
            <a:off x="2496312" y="2871216"/>
            <a:ext cx="1993392" cy="384048"/>
          </a:xfrm>
          <a:prstGeom prst="rect">
            <a:avLst/>
          </a:prstGeom>
          <a:noFill/>
          <a:ln/>
        </p:spPr>
        <p:txBody>
          <a:bodyPr wrap="square" lIns="0" tIns="0" rIns="0" bIns="0" rtlCol="0" anchor="ctr"/>
          <a:lstStyle/>
          <a:p>
            <a:pPr marL="0" indent="0" algn="ctr">
              <a:buNone/>
            </a:pPr>
            <a:r>
              <a:rPr lang="en-US" sz="950" dirty="0">
                <a:solidFill>
                  <a:srgbClr val="4A6080"/>
                </a:solidFill>
                <a:latin typeface="Calibri" pitchFamily="34" charset="0"/>
                <a:ea typeface="Calibri" pitchFamily="34" charset="-122"/>
                <a:cs typeface="Calibri" pitchFamily="34" charset="-120"/>
              </a:rPr>
              <a:t>Zebra, TSC, Citizen &amp; more</a:t>
            </a:r>
            <a:endParaRPr lang="en-US" sz="950" dirty="0"/>
          </a:p>
        </p:txBody>
      </p:sp>
      <p:sp>
        <p:nvSpPr>
          <p:cNvPr id="17" name="Shape 15"/>
          <p:cNvSpPr/>
          <p:nvPr/>
        </p:nvSpPr>
        <p:spPr>
          <a:xfrm>
            <a:off x="4645152" y="1920240"/>
            <a:ext cx="1993392" cy="1481328"/>
          </a:xfrm>
          <a:prstGeom prst="rect">
            <a:avLst/>
          </a:prstGeom>
          <a:solidFill>
            <a:srgbClr val="EEF3FC"/>
          </a:solidFill>
          <a:ln w="12700">
            <a:solidFill>
              <a:srgbClr val="D0DCEE"/>
            </a:solidFill>
            <a:prstDash val="solid"/>
          </a:ln>
          <a:effectLst>
            <a:outerShdw blurRad="63500" dist="25400" dir="8100000" algn="bl" rotWithShape="0">
              <a:srgbClr val="000000">
                <a:alpha val="9000"/>
              </a:srgbClr>
            </a:outerShdw>
          </a:effectLst>
        </p:spPr>
      </p:sp>
      <p:sp>
        <p:nvSpPr>
          <p:cNvPr id="18" name="Shape 16"/>
          <p:cNvSpPr/>
          <p:nvPr/>
        </p:nvSpPr>
        <p:spPr>
          <a:xfrm>
            <a:off x="4645152" y="1920240"/>
            <a:ext cx="1993392" cy="109728"/>
          </a:xfrm>
          <a:prstGeom prst="rect">
            <a:avLst/>
          </a:prstGeom>
          <a:solidFill>
            <a:schemeClr val="accent6">
              <a:lumMod val="60000"/>
              <a:lumOff val="40000"/>
            </a:schemeClr>
          </a:solidFill>
          <a:ln w="12700">
            <a:solidFill>
              <a:schemeClr val="accent6">
                <a:lumMod val="60000"/>
                <a:lumOff val="40000"/>
              </a:schemeClr>
            </a:solidFill>
            <a:prstDash val="solid"/>
          </a:ln>
        </p:spPr>
      </p:sp>
      <p:sp>
        <p:nvSpPr>
          <p:cNvPr id="19" name="Text 17"/>
          <p:cNvSpPr/>
          <p:nvPr/>
        </p:nvSpPr>
        <p:spPr>
          <a:xfrm>
            <a:off x="4645152" y="2029968"/>
            <a:ext cx="1993392" cy="548640"/>
          </a:xfrm>
          <a:prstGeom prst="rect">
            <a:avLst/>
          </a:prstGeom>
          <a:noFill/>
          <a:ln/>
        </p:spPr>
        <p:txBody>
          <a:bodyPr wrap="square" lIns="0" tIns="0" rIns="0" bIns="0" rtlCol="0" anchor="ctr"/>
          <a:lstStyle/>
          <a:p>
            <a:pPr marL="0" indent="0" algn="ctr">
              <a:buNone/>
            </a:pPr>
            <a:r>
              <a:rPr lang="en-US" sz="3000" b="1" dirty="0">
                <a:solidFill>
                  <a:srgbClr val="0A1F44"/>
                </a:solidFill>
                <a:latin typeface="Calibri" pitchFamily="34" charset="0"/>
                <a:ea typeface="Calibri" pitchFamily="34" charset="-122"/>
                <a:cs typeface="Calibri" pitchFamily="34" charset="-120"/>
              </a:rPr>
              <a:t>$500+</a:t>
            </a:r>
            <a:endParaRPr lang="en-US" sz="3000" dirty="0"/>
          </a:p>
        </p:txBody>
      </p:sp>
      <p:sp>
        <p:nvSpPr>
          <p:cNvPr id="20" name="Text 18"/>
          <p:cNvSpPr/>
          <p:nvPr/>
        </p:nvSpPr>
        <p:spPr>
          <a:xfrm>
            <a:off x="4645152" y="2596896"/>
            <a:ext cx="1993392" cy="256032"/>
          </a:xfrm>
          <a:prstGeom prst="rect">
            <a:avLst/>
          </a:prstGeom>
          <a:noFill/>
          <a:ln/>
        </p:spPr>
        <p:txBody>
          <a:bodyPr wrap="square" lIns="0" tIns="0" rIns="0" bIns="0" rtlCol="0" anchor="ctr"/>
          <a:lstStyle/>
          <a:p>
            <a:pPr marL="0" indent="0" algn="ctr">
              <a:buNone/>
            </a:pPr>
            <a:r>
              <a:rPr lang="en-US" sz="1100" b="1" dirty="0">
                <a:solidFill>
                  <a:srgbClr val="0A1F44"/>
                </a:solidFill>
                <a:latin typeface="Calibri" pitchFamily="34" charset="0"/>
                <a:ea typeface="Calibri" pitchFamily="34" charset="-122"/>
                <a:cs typeface="Calibri" pitchFamily="34" charset="-120"/>
              </a:rPr>
              <a:t>Free Shipping</a:t>
            </a:r>
            <a:endParaRPr lang="en-US" sz="1100" dirty="0"/>
          </a:p>
        </p:txBody>
      </p:sp>
      <p:sp>
        <p:nvSpPr>
          <p:cNvPr id="21" name="Text 19"/>
          <p:cNvSpPr/>
          <p:nvPr/>
        </p:nvSpPr>
        <p:spPr>
          <a:xfrm>
            <a:off x="4645152" y="2871216"/>
            <a:ext cx="1993392" cy="384048"/>
          </a:xfrm>
          <a:prstGeom prst="rect">
            <a:avLst/>
          </a:prstGeom>
          <a:noFill/>
          <a:ln/>
        </p:spPr>
        <p:txBody>
          <a:bodyPr wrap="square" lIns="0" tIns="0" rIns="0" bIns="0" rtlCol="0" anchor="ctr"/>
          <a:lstStyle/>
          <a:p>
            <a:pPr marL="0" indent="0" algn="ctr">
              <a:buNone/>
            </a:pPr>
            <a:r>
              <a:rPr lang="en-US" sz="950" dirty="0">
                <a:solidFill>
                  <a:srgbClr val="4A6080"/>
                </a:solidFill>
                <a:latin typeface="Calibri" pitchFamily="34" charset="0"/>
                <a:ea typeface="Calibri" pitchFamily="34" charset="-122"/>
                <a:cs typeface="Calibri" pitchFamily="34" charset="-120"/>
              </a:rPr>
              <a:t>Orders shipped Australia-wide</a:t>
            </a:r>
            <a:endParaRPr lang="en-US" sz="950" dirty="0"/>
          </a:p>
        </p:txBody>
      </p:sp>
      <p:sp>
        <p:nvSpPr>
          <p:cNvPr id="22" name="Shape 20"/>
          <p:cNvSpPr/>
          <p:nvPr/>
        </p:nvSpPr>
        <p:spPr>
          <a:xfrm>
            <a:off x="6793992" y="1920240"/>
            <a:ext cx="1993392" cy="1481328"/>
          </a:xfrm>
          <a:prstGeom prst="rect">
            <a:avLst/>
          </a:prstGeom>
          <a:solidFill>
            <a:srgbClr val="EEF3FC"/>
          </a:solidFill>
          <a:ln w="12700">
            <a:solidFill>
              <a:srgbClr val="D0DCEE"/>
            </a:solidFill>
            <a:prstDash val="solid"/>
          </a:ln>
          <a:effectLst>
            <a:outerShdw blurRad="63500" dist="25400" dir="8100000" algn="bl" rotWithShape="0">
              <a:srgbClr val="000000">
                <a:alpha val="9000"/>
              </a:srgbClr>
            </a:outerShdw>
          </a:effectLst>
        </p:spPr>
      </p:sp>
      <p:sp>
        <p:nvSpPr>
          <p:cNvPr id="23" name="Shape 21"/>
          <p:cNvSpPr/>
          <p:nvPr/>
        </p:nvSpPr>
        <p:spPr>
          <a:xfrm>
            <a:off x="6793992" y="1920240"/>
            <a:ext cx="1993392" cy="109728"/>
          </a:xfrm>
          <a:prstGeom prst="rect">
            <a:avLst/>
          </a:prstGeom>
          <a:solidFill>
            <a:schemeClr val="accent6">
              <a:lumMod val="60000"/>
              <a:lumOff val="40000"/>
            </a:schemeClr>
          </a:solidFill>
          <a:ln w="12700">
            <a:solidFill>
              <a:schemeClr val="accent6">
                <a:lumMod val="60000"/>
                <a:lumOff val="40000"/>
              </a:schemeClr>
            </a:solidFill>
            <a:prstDash val="solid"/>
          </a:ln>
        </p:spPr>
      </p:sp>
      <p:sp>
        <p:nvSpPr>
          <p:cNvPr id="24" name="Text 22"/>
          <p:cNvSpPr/>
          <p:nvPr/>
        </p:nvSpPr>
        <p:spPr>
          <a:xfrm>
            <a:off x="6793992" y="2029968"/>
            <a:ext cx="1993392" cy="548640"/>
          </a:xfrm>
          <a:prstGeom prst="rect">
            <a:avLst/>
          </a:prstGeom>
          <a:noFill/>
          <a:ln/>
        </p:spPr>
        <p:txBody>
          <a:bodyPr wrap="square" lIns="0" tIns="0" rIns="0" bIns="0" rtlCol="0" anchor="ctr"/>
          <a:lstStyle/>
          <a:p>
            <a:pPr marL="0" indent="0" algn="ctr">
              <a:buNone/>
            </a:pPr>
            <a:r>
              <a:rPr lang="en-US" sz="3000" b="1" dirty="0">
                <a:solidFill>
                  <a:srgbClr val="0A1F44"/>
                </a:solidFill>
                <a:latin typeface="Calibri" pitchFamily="34" charset="0"/>
                <a:ea typeface="Calibri" pitchFamily="34" charset="-122"/>
                <a:cs typeface="Calibri" pitchFamily="34" charset="-120"/>
              </a:rPr>
              <a:t>24/7</a:t>
            </a:r>
            <a:endParaRPr lang="en-US" sz="3000" dirty="0"/>
          </a:p>
        </p:txBody>
      </p:sp>
      <p:sp>
        <p:nvSpPr>
          <p:cNvPr id="25" name="Text 23"/>
          <p:cNvSpPr/>
          <p:nvPr/>
        </p:nvSpPr>
        <p:spPr>
          <a:xfrm>
            <a:off x="6793992" y="2596896"/>
            <a:ext cx="1993392" cy="256032"/>
          </a:xfrm>
          <a:prstGeom prst="rect">
            <a:avLst/>
          </a:prstGeom>
          <a:noFill/>
          <a:ln/>
        </p:spPr>
        <p:txBody>
          <a:bodyPr wrap="square" lIns="0" tIns="0" rIns="0" bIns="0" rtlCol="0" anchor="ctr"/>
          <a:lstStyle/>
          <a:p>
            <a:pPr marL="0" indent="0" algn="ctr">
              <a:buNone/>
            </a:pPr>
            <a:r>
              <a:rPr lang="en-US" sz="1100" b="1" dirty="0">
                <a:solidFill>
                  <a:srgbClr val="0A1F44"/>
                </a:solidFill>
                <a:latin typeface="Calibri" pitchFamily="34" charset="0"/>
                <a:ea typeface="Calibri" pitchFamily="34" charset="-122"/>
                <a:cs typeface="Calibri" pitchFamily="34" charset="-120"/>
              </a:rPr>
              <a:t>Support</a:t>
            </a:r>
            <a:endParaRPr lang="en-US" sz="1100" dirty="0"/>
          </a:p>
        </p:txBody>
      </p:sp>
      <p:sp>
        <p:nvSpPr>
          <p:cNvPr id="26" name="Text 24"/>
          <p:cNvSpPr/>
          <p:nvPr/>
        </p:nvSpPr>
        <p:spPr>
          <a:xfrm>
            <a:off x="6793992" y="2871216"/>
            <a:ext cx="1993392" cy="384048"/>
          </a:xfrm>
          <a:prstGeom prst="rect">
            <a:avLst/>
          </a:prstGeom>
          <a:noFill/>
          <a:ln/>
        </p:spPr>
        <p:txBody>
          <a:bodyPr wrap="square" lIns="0" tIns="0" rIns="0" bIns="0" rtlCol="0" anchor="ctr"/>
          <a:lstStyle/>
          <a:p>
            <a:pPr marL="0" indent="0" algn="ctr">
              <a:buNone/>
            </a:pPr>
            <a:r>
              <a:rPr lang="en-US" sz="950" dirty="0">
                <a:solidFill>
                  <a:srgbClr val="4A6080"/>
                </a:solidFill>
                <a:latin typeface="Calibri" pitchFamily="34" charset="0"/>
                <a:ea typeface="Calibri" pitchFamily="34" charset="-122"/>
                <a:cs typeface="Calibri" pitchFamily="34" charset="-120"/>
              </a:rPr>
              <a:t>Expert POS assistance</a:t>
            </a:r>
            <a:endParaRPr lang="en-US" sz="950" dirty="0"/>
          </a:p>
        </p:txBody>
      </p:sp>
      <p:sp>
        <p:nvSpPr>
          <p:cNvPr id="27" name="Text 25"/>
          <p:cNvSpPr/>
          <p:nvPr/>
        </p:nvSpPr>
        <p:spPr>
          <a:xfrm>
            <a:off x="347472" y="3584448"/>
            <a:ext cx="8412480" cy="320040"/>
          </a:xfrm>
          <a:prstGeom prst="rect">
            <a:avLst/>
          </a:prstGeom>
          <a:noFill/>
          <a:ln/>
        </p:spPr>
        <p:txBody>
          <a:bodyPr wrap="square" lIns="0" tIns="0" rIns="0" bIns="0" rtlCol="0" anchor="ctr"/>
          <a:lstStyle/>
          <a:p>
            <a:pPr marL="0" indent="0">
              <a:buNone/>
            </a:pPr>
            <a:r>
              <a:rPr lang="en-US" sz="1400" b="1" dirty="0">
                <a:solidFill>
                  <a:srgbClr val="0A1F44"/>
                </a:solidFill>
                <a:latin typeface="Calibri" pitchFamily="34" charset="0"/>
                <a:ea typeface="Calibri" pitchFamily="34" charset="-122"/>
                <a:cs typeface="Calibri" pitchFamily="34" charset="-120"/>
              </a:rPr>
              <a:t>Why Choose POS Central for Label Printers?</a:t>
            </a:r>
            <a:endParaRPr lang="en-US" sz="1400" dirty="0"/>
          </a:p>
        </p:txBody>
      </p:sp>
      <p:sp>
        <p:nvSpPr>
          <p:cNvPr id="28" name="Text 26"/>
          <p:cNvSpPr/>
          <p:nvPr/>
        </p:nvSpPr>
        <p:spPr>
          <a:xfrm>
            <a:off x="347472" y="3893174"/>
            <a:ext cx="8412480" cy="914400"/>
          </a:xfrm>
          <a:prstGeom prst="rect">
            <a:avLst/>
          </a:prstGeom>
          <a:noFill/>
          <a:ln/>
        </p:spPr>
        <p:txBody>
          <a:bodyPr wrap="square" lIns="0" tIns="0" rIns="0" bIns="0" rtlCol="0" anchor="ctr"/>
          <a:lstStyle/>
          <a:p>
            <a:pPr marL="342900" indent="-342900">
              <a:buSzPct val="100000"/>
              <a:buChar char="•"/>
            </a:pPr>
            <a:r>
              <a:rPr lang="en-US" sz="1200" dirty="0">
                <a:solidFill>
                  <a:srgbClr val="4A6080"/>
                </a:solidFill>
                <a:latin typeface="Calibri" pitchFamily="34" charset="0"/>
                <a:ea typeface="Calibri" pitchFamily="34" charset="-122"/>
                <a:cs typeface="Calibri" pitchFamily="34" charset="-120"/>
              </a:rPr>
              <a:t>Competitive label printers for sale pricing with regular specials &amp; clearance deals</a:t>
            </a:r>
            <a:endParaRPr lang="en-US" sz="1200" dirty="0"/>
          </a:p>
          <a:p>
            <a:pPr marL="342900" indent="-342900">
              <a:buSzPct val="100000"/>
              <a:buChar char="•"/>
            </a:pPr>
            <a:r>
              <a:rPr lang="en-US" sz="1200" dirty="0">
                <a:solidFill>
                  <a:srgbClr val="4A6080"/>
                </a:solidFill>
                <a:latin typeface="Calibri" pitchFamily="34" charset="0"/>
                <a:ea typeface="Calibri" pitchFamily="34" charset="-122"/>
                <a:cs typeface="Calibri" pitchFamily="34" charset="-120"/>
              </a:rPr>
              <a:t>Australia-wide delivery with fast dispatch on all label printer orders</a:t>
            </a:r>
            <a:endParaRPr lang="en-US" sz="1200" dirty="0"/>
          </a:p>
          <a:p>
            <a:pPr marL="342900" indent="-342900">
              <a:buSzPct val="100000"/>
              <a:buChar char="•"/>
            </a:pPr>
            <a:r>
              <a:rPr lang="en-US" sz="1200" dirty="0">
                <a:solidFill>
                  <a:srgbClr val="4A6080"/>
                </a:solidFill>
                <a:latin typeface="Calibri" pitchFamily="34" charset="0"/>
                <a:ea typeface="Calibri" pitchFamily="34" charset="-122"/>
                <a:cs typeface="Calibri" pitchFamily="34" charset="-120"/>
              </a:rPr>
              <a:t>Expert pre-sales advice to match the right printer to your workflow</a:t>
            </a:r>
            <a:endParaRPr lang="en-US" sz="1200" dirty="0"/>
          </a:p>
        </p:txBody>
      </p:sp>
      <p:sp>
        <p:nvSpPr>
          <p:cNvPr id="29" name="Shape 27"/>
          <p:cNvSpPr/>
          <p:nvPr/>
        </p:nvSpPr>
        <p:spPr>
          <a:xfrm>
            <a:off x="0" y="4800600"/>
            <a:ext cx="9144000" cy="342900"/>
          </a:xfrm>
          <a:prstGeom prst="rect">
            <a:avLst/>
          </a:prstGeom>
          <a:solidFill>
            <a:schemeClr val="accent6">
              <a:lumMod val="60000"/>
              <a:lumOff val="40000"/>
            </a:schemeClr>
          </a:solidFill>
          <a:ln w="12700">
            <a:solidFill>
              <a:schemeClr val="accent6">
                <a:lumMod val="60000"/>
                <a:lumOff val="40000"/>
              </a:schemeClr>
            </a:solidFill>
            <a:prstDash val="solid"/>
          </a:ln>
        </p:spPr>
      </p:sp>
      <p:sp>
        <p:nvSpPr>
          <p:cNvPr id="30" name="Text 28"/>
          <p:cNvSpPr/>
          <p:nvPr/>
        </p:nvSpPr>
        <p:spPr>
          <a:xfrm>
            <a:off x="274320" y="4828032"/>
            <a:ext cx="8595360" cy="274320"/>
          </a:xfrm>
          <a:prstGeom prst="rect">
            <a:avLst/>
          </a:prstGeom>
          <a:noFill/>
          <a:ln/>
        </p:spPr>
        <p:txBody>
          <a:bodyPr wrap="square" lIns="0" tIns="0" rIns="0" bIns="0" rtlCol="0" anchor="ctr"/>
          <a:lstStyle/>
          <a:p>
            <a:pPr marL="0" indent="0" algn="ctr">
              <a:buNone/>
            </a:pPr>
            <a:r>
              <a:rPr lang="en-US" sz="950" i="1" dirty="0">
                <a:solidFill>
                  <a:schemeClr val="tx1">
                    <a:lumMod val="95000"/>
                    <a:lumOff val="5000"/>
                  </a:schemeClr>
                </a:solidFill>
                <a:latin typeface="Calibri"/>
                <a:ea typeface="Calibri"/>
                <a:cs typeface="Calibri"/>
              </a:rPr>
              <a:t>poscentral.com.au/printers/label-printers.html</a:t>
            </a:r>
            <a:endParaRPr lang="en-US" sz="950">
              <a:solidFill>
                <a:schemeClr val="tx1">
                  <a:lumMod val="95000"/>
                  <a:lumOff val="5000"/>
                </a:schemeClr>
              </a:solidFill>
              <a:latin typeface="Calibri"/>
              <a:ea typeface="Calibri"/>
              <a:cs typeface="Calibri"/>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name="Slide 3">
    <p:bg>
      <p:bgPr>
        <a:solidFill>
          <a:srgbClr val="F0F4FF"/>
        </a:solidFill>
        <a:effectLst/>
      </p:bgPr>
    </p:bg>
    <p:spTree>
      <p:nvGrpSpPr>
        <p:cNvPr id="1" name=""/>
        <p:cNvGrpSpPr/>
        <p:nvPr/>
      </p:nvGrpSpPr>
      <p:grpSpPr>
        <a:xfrm>
          <a:off x="0" y="0"/>
          <a:ext cx="0" cy="0"/>
          <a:chOff x="0" y="0"/>
          <a:chExt cx="0" cy="0"/>
        </a:xfrm>
      </p:grpSpPr>
      <p:sp>
        <p:nvSpPr>
          <p:cNvPr id="2" name="Shape 0"/>
          <p:cNvSpPr/>
          <p:nvPr/>
        </p:nvSpPr>
        <p:spPr>
          <a:xfrm>
            <a:off x="0" y="0"/>
            <a:ext cx="9144000" cy="960120"/>
          </a:xfrm>
          <a:prstGeom prst="rect">
            <a:avLst/>
          </a:prstGeom>
          <a:solidFill>
            <a:schemeClr val="accent6">
              <a:lumMod val="60000"/>
              <a:lumOff val="40000"/>
            </a:schemeClr>
          </a:solidFill>
          <a:ln w="12700">
            <a:solidFill>
              <a:schemeClr val="accent6">
                <a:lumMod val="60000"/>
                <a:lumOff val="40000"/>
              </a:schemeClr>
            </a:solidFill>
            <a:prstDash val="solid"/>
          </a:ln>
        </p:spPr>
      </p:sp>
      <p:sp>
        <p:nvSpPr>
          <p:cNvPr id="3" name="Shape 1"/>
          <p:cNvSpPr/>
          <p:nvPr/>
        </p:nvSpPr>
        <p:spPr>
          <a:xfrm>
            <a:off x="0" y="0"/>
            <a:ext cx="164592" cy="5143500"/>
          </a:xfrm>
          <a:prstGeom prst="rect">
            <a:avLst/>
          </a:prstGeom>
          <a:solidFill>
            <a:schemeClr val="accent6">
              <a:lumMod val="60000"/>
              <a:lumOff val="40000"/>
            </a:schemeClr>
          </a:solidFill>
          <a:ln w="12700">
            <a:solidFill>
              <a:schemeClr val="accent6">
                <a:lumMod val="60000"/>
                <a:lumOff val="40000"/>
              </a:schemeClr>
            </a:solidFill>
            <a:prstDash val="solid"/>
          </a:ln>
        </p:spPr>
      </p:sp>
      <p:sp>
        <p:nvSpPr>
          <p:cNvPr id="4" name="Text 2"/>
          <p:cNvSpPr/>
          <p:nvPr/>
        </p:nvSpPr>
        <p:spPr>
          <a:xfrm>
            <a:off x="365760" y="91440"/>
            <a:ext cx="6400800" cy="320040"/>
          </a:xfrm>
          <a:prstGeom prst="rect">
            <a:avLst/>
          </a:prstGeom>
          <a:noFill/>
          <a:ln/>
        </p:spPr>
        <p:txBody>
          <a:bodyPr wrap="square" lIns="0" tIns="0" rIns="0" bIns="0" rtlCol="0" anchor="ctr"/>
          <a:lstStyle/>
          <a:p>
            <a:pPr marL="0" indent="0">
              <a:buNone/>
            </a:pPr>
            <a:r>
              <a:rPr lang="en-US" sz="1000" b="1" kern="0" spc="300" dirty="0">
                <a:latin typeface="Calibri"/>
                <a:ea typeface="Calibri"/>
                <a:cs typeface="Calibri"/>
              </a:rPr>
              <a:t>PRODUCT OVERVIEW</a:t>
            </a:r>
            <a:endParaRPr lang="en-US" sz="1000">
              <a:latin typeface="Calibri"/>
              <a:ea typeface="Calibri"/>
              <a:cs typeface="Calibri"/>
            </a:endParaRPr>
          </a:p>
        </p:txBody>
      </p:sp>
      <p:sp>
        <p:nvSpPr>
          <p:cNvPr id="5" name="Text 3"/>
          <p:cNvSpPr/>
          <p:nvPr/>
        </p:nvSpPr>
        <p:spPr>
          <a:xfrm>
            <a:off x="365760" y="438912"/>
            <a:ext cx="8229600" cy="411480"/>
          </a:xfrm>
          <a:prstGeom prst="rect">
            <a:avLst/>
          </a:prstGeom>
          <a:noFill/>
          <a:ln/>
        </p:spPr>
        <p:txBody>
          <a:bodyPr wrap="square" lIns="0" tIns="0" rIns="0" bIns="0" rtlCol="0" anchor="ctr"/>
          <a:lstStyle/>
          <a:p>
            <a:pPr marL="0" indent="0">
              <a:buNone/>
            </a:pPr>
            <a:r>
              <a:rPr lang="en-US" sz="2300" b="1" dirty="0">
                <a:latin typeface="Calibri"/>
                <a:ea typeface="Calibri"/>
                <a:cs typeface="Calibri"/>
              </a:rPr>
              <a:t>Label Printers &amp; Their Categories</a:t>
            </a:r>
            <a:endParaRPr lang="en-US" sz="2300">
              <a:latin typeface="Calibri"/>
              <a:ea typeface="Calibri"/>
              <a:cs typeface="Calibri"/>
            </a:endParaRPr>
          </a:p>
        </p:txBody>
      </p:sp>
      <p:sp>
        <p:nvSpPr>
          <p:cNvPr id="6" name="Text 4"/>
          <p:cNvSpPr/>
          <p:nvPr/>
        </p:nvSpPr>
        <p:spPr>
          <a:xfrm>
            <a:off x="365760" y="1051560"/>
            <a:ext cx="8412480" cy="685800"/>
          </a:xfrm>
          <a:prstGeom prst="rect">
            <a:avLst/>
          </a:prstGeom>
          <a:noFill/>
          <a:ln/>
        </p:spPr>
        <p:txBody>
          <a:bodyPr wrap="square" lIns="0" tIns="0" rIns="0" bIns="0" rtlCol="0" anchor="ctr"/>
          <a:lstStyle/>
          <a:p>
            <a:pPr marL="0" indent="0">
              <a:lnSpc>
                <a:spcPct val="145000"/>
              </a:lnSpc>
              <a:buNone/>
            </a:pPr>
            <a:r>
              <a:rPr lang="en-US" sz="1250" dirty="0">
                <a:solidFill>
                  <a:srgbClr val="4A6080"/>
                </a:solidFill>
                <a:latin typeface="Calibri" pitchFamily="34" charset="0"/>
                <a:ea typeface="Calibri" pitchFamily="34" charset="-122"/>
                <a:cs typeface="Calibri" pitchFamily="34" charset="-120"/>
              </a:rPr>
              <a:t>Label printers are purpose-built output devices that produce adhesive-backed labels for barcodes, shipping tags, product identification, and compliance markings. Whether you need to buy label printers for a retail shop, warehouse, or field operation, understanding the category types ensures the best long-term investment.</a:t>
            </a:r>
            <a:endParaRPr lang="en-US" sz="1250" dirty="0"/>
          </a:p>
        </p:txBody>
      </p:sp>
      <p:sp>
        <p:nvSpPr>
          <p:cNvPr id="7" name="Shape 5"/>
          <p:cNvSpPr/>
          <p:nvPr/>
        </p:nvSpPr>
        <p:spPr>
          <a:xfrm>
            <a:off x="347472" y="1874520"/>
            <a:ext cx="2743200" cy="1261872"/>
          </a:xfrm>
          <a:prstGeom prst="rect">
            <a:avLst/>
          </a:prstGeom>
          <a:solidFill>
            <a:srgbClr val="FFFFFF"/>
          </a:solidFill>
          <a:ln w="12700">
            <a:solidFill>
              <a:srgbClr val="D0DCEE"/>
            </a:solidFill>
            <a:prstDash val="solid"/>
          </a:ln>
          <a:effectLst>
            <a:outerShdw blurRad="50800" dist="25400" dir="8100000" algn="bl" rotWithShape="0">
              <a:srgbClr val="000000">
                <a:alpha val="8000"/>
              </a:srgbClr>
            </a:outerShdw>
          </a:effectLst>
        </p:spPr>
      </p:sp>
      <p:sp>
        <p:nvSpPr>
          <p:cNvPr id="8" name="Shape 6"/>
          <p:cNvSpPr/>
          <p:nvPr/>
        </p:nvSpPr>
        <p:spPr>
          <a:xfrm>
            <a:off x="347472" y="1874520"/>
            <a:ext cx="64008" cy="1261872"/>
          </a:xfrm>
          <a:prstGeom prst="rect">
            <a:avLst/>
          </a:prstGeom>
          <a:solidFill>
            <a:schemeClr val="accent6">
              <a:lumMod val="60000"/>
              <a:lumOff val="40000"/>
            </a:schemeClr>
          </a:solidFill>
          <a:ln w="12700">
            <a:solidFill>
              <a:schemeClr val="accent6">
                <a:lumMod val="60000"/>
                <a:lumOff val="40000"/>
              </a:schemeClr>
            </a:solidFill>
            <a:prstDash val="solid"/>
          </a:ln>
        </p:spPr>
      </p:sp>
      <p:sp>
        <p:nvSpPr>
          <p:cNvPr id="9" name="Text 7"/>
          <p:cNvSpPr/>
          <p:nvPr/>
        </p:nvSpPr>
        <p:spPr>
          <a:xfrm>
            <a:off x="484632" y="1965960"/>
            <a:ext cx="2514600" cy="320040"/>
          </a:xfrm>
          <a:prstGeom prst="rect">
            <a:avLst/>
          </a:prstGeom>
          <a:noFill/>
          <a:ln/>
        </p:spPr>
        <p:txBody>
          <a:bodyPr wrap="square" lIns="0" tIns="0" rIns="0" bIns="0" rtlCol="0" anchor="ctr"/>
          <a:lstStyle/>
          <a:p>
            <a:pPr marL="0" indent="0">
              <a:buNone/>
            </a:pPr>
            <a:r>
              <a:rPr lang="en-US" sz="1200" b="1" dirty="0">
                <a:solidFill>
                  <a:srgbClr val="0A1F44"/>
                </a:solidFill>
                <a:latin typeface="Calibri" pitchFamily="34" charset="0"/>
                <a:ea typeface="Calibri" pitchFamily="34" charset="-122"/>
                <a:cs typeface="Calibri" pitchFamily="34" charset="-120"/>
              </a:rPr>
              <a:t>Direct Thermal</a:t>
            </a:r>
            <a:endParaRPr lang="en-US" sz="1200" dirty="0"/>
          </a:p>
        </p:txBody>
      </p:sp>
      <p:sp>
        <p:nvSpPr>
          <p:cNvPr id="10" name="Text 8"/>
          <p:cNvSpPr/>
          <p:nvPr/>
        </p:nvSpPr>
        <p:spPr>
          <a:xfrm>
            <a:off x="484632" y="2313432"/>
            <a:ext cx="2514600" cy="658368"/>
          </a:xfrm>
          <a:prstGeom prst="rect">
            <a:avLst/>
          </a:prstGeom>
          <a:noFill/>
          <a:ln/>
        </p:spPr>
        <p:txBody>
          <a:bodyPr wrap="square" lIns="0" tIns="0" rIns="0" bIns="0" rtlCol="0" anchor="ctr"/>
          <a:lstStyle/>
          <a:p>
            <a:pPr marL="0" indent="0">
              <a:lnSpc>
                <a:spcPct val="135000"/>
              </a:lnSpc>
              <a:buNone/>
            </a:pPr>
            <a:r>
              <a:rPr lang="en-US" sz="1050" dirty="0">
                <a:solidFill>
                  <a:srgbClr val="4A6080"/>
                </a:solidFill>
                <a:latin typeface="Calibri" pitchFamily="34" charset="0"/>
                <a:ea typeface="Calibri" pitchFamily="34" charset="-122"/>
                <a:cs typeface="Calibri" pitchFamily="34" charset="-120"/>
              </a:rPr>
              <a:t>Heat-sensitive media, no ribbon needed. Ideal for shipping &amp; logistics labels.</a:t>
            </a:r>
            <a:endParaRPr lang="en-US" sz="1050" dirty="0"/>
          </a:p>
        </p:txBody>
      </p:sp>
      <p:sp>
        <p:nvSpPr>
          <p:cNvPr id="11" name="Shape 9"/>
          <p:cNvSpPr/>
          <p:nvPr/>
        </p:nvSpPr>
        <p:spPr>
          <a:xfrm>
            <a:off x="3246120" y="1874520"/>
            <a:ext cx="2743200" cy="1261872"/>
          </a:xfrm>
          <a:prstGeom prst="rect">
            <a:avLst/>
          </a:prstGeom>
          <a:solidFill>
            <a:srgbClr val="FFFFFF"/>
          </a:solidFill>
          <a:ln w="12700">
            <a:solidFill>
              <a:srgbClr val="D0DCEE"/>
            </a:solidFill>
            <a:prstDash val="solid"/>
          </a:ln>
          <a:effectLst>
            <a:outerShdw blurRad="50800" dist="25400" dir="8100000" algn="bl" rotWithShape="0">
              <a:srgbClr val="000000">
                <a:alpha val="8000"/>
              </a:srgbClr>
            </a:outerShdw>
          </a:effectLst>
        </p:spPr>
      </p:sp>
      <p:sp>
        <p:nvSpPr>
          <p:cNvPr id="12" name="Shape 10"/>
          <p:cNvSpPr/>
          <p:nvPr/>
        </p:nvSpPr>
        <p:spPr>
          <a:xfrm>
            <a:off x="3246120" y="1874520"/>
            <a:ext cx="64008" cy="1261872"/>
          </a:xfrm>
          <a:prstGeom prst="rect">
            <a:avLst/>
          </a:prstGeom>
          <a:solidFill>
            <a:schemeClr val="accent6">
              <a:lumMod val="60000"/>
              <a:lumOff val="40000"/>
            </a:schemeClr>
          </a:solidFill>
          <a:ln w="12700">
            <a:solidFill>
              <a:schemeClr val="accent6">
                <a:lumMod val="60000"/>
                <a:lumOff val="40000"/>
              </a:schemeClr>
            </a:solidFill>
            <a:prstDash val="solid"/>
          </a:ln>
        </p:spPr>
      </p:sp>
      <p:sp>
        <p:nvSpPr>
          <p:cNvPr id="13" name="Text 11"/>
          <p:cNvSpPr/>
          <p:nvPr/>
        </p:nvSpPr>
        <p:spPr>
          <a:xfrm>
            <a:off x="3383280" y="1965960"/>
            <a:ext cx="2514600" cy="320040"/>
          </a:xfrm>
          <a:prstGeom prst="rect">
            <a:avLst/>
          </a:prstGeom>
          <a:noFill/>
          <a:ln/>
        </p:spPr>
        <p:txBody>
          <a:bodyPr wrap="square" lIns="0" tIns="0" rIns="0" bIns="0" rtlCol="0" anchor="ctr"/>
          <a:lstStyle/>
          <a:p>
            <a:pPr marL="0" indent="0">
              <a:buNone/>
            </a:pPr>
            <a:r>
              <a:rPr lang="en-US" sz="1200" b="1" dirty="0">
                <a:solidFill>
                  <a:srgbClr val="0A1F44"/>
                </a:solidFill>
                <a:latin typeface="Calibri" pitchFamily="34" charset="0"/>
                <a:ea typeface="Calibri" pitchFamily="34" charset="-122"/>
                <a:cs typeface="Calibri" pitchFamily="34" charset="-120"/>
              </a:rPr>
              <a:t>Thermal Transfer</a:t>
            </a:r>
            <a:endParaRPr lang="en-US" sz="1200" dirty="0"/>
          </a:p>
        </p:txBody>
      </p:sp>
      <p:sp>
        <p:nvSpPr>
          <p:cNvPr id="14" name="Text 12"/>
          <p:cNvSpPr/>
          <p:nvPr/>
        </p:nvSpPr>
        <p:spPr>
          <a:xfrm>
            <a:off x="3383280" y="2313432"/>
            <a:ext cx="2514600" cy="658368"/>
          </a:xfrm>
          <a:prstGeom prst="rect">
            <a:avLst/>
          </a:prstGeom>
          <a:noFill/>
          <a:ln/>
        </p:spPr>
        <p:txBody>
          <a:bodyPr wrap="square" lIns="0" tIns="0" rIns="0" bIns="0" rtlCol="0" anchor="ctr"/>
          <a:lstStyle/>
          <a:p>
            <a:pPr marL="0" indent="0">
              <a:lnSpc>
                <a:spcPct val="135000"/>
              </a:lnSpc>
              <a:buNone/>
            </a:pPr>
            <a:r>
              <a:rPr lang="en-US" sz="1050" dirty="0">
                <a:solidFill>
                  <a:srgbClr val="4A6080"/>
                </a:solidFill>
                <a:latin typeface="Calibri" pitchFamily="34" charset="0"/>
                <a:ea typeface="Calibri" pitchFamily="34" charset="-122"/>
                <a:cs typeface="Calibri" pitchFamily="34" charset="-120"/>
              </a:rPr>
              <a:t>Ribbon-based printing on diverse media types for long-lasting, durable labels.</a:t>
            </a:r>
            <a:endParaRPr lang="en-US" sz="1050" dirty="0"/>
          </a:p>
        </p:txBody>
      </p:sp>
      <p:sp>
        <p:nvSpPr>
          <p:cNvPr id="15" name="Shape 13"/>
          <p:cNvSpPr/>
          <p:nvPr/>
        </p:nvSpPr>
        <p:spPr>
          <a:xfrm>
            <a:off x="6144768" y="1874520"/>
            <a:ext cx="2743200" cy="1261872"/>
          </a:xfrm>
          <a:prstGeom prst="rect">
            <a:avLst/>
          </a:prstGeom>
          <a:solidFill>
            <a:srgbClr val="FFFFFF"/>
          </a:solidFill>
          <a:ln w="12700">
            <a:solidFill>
              <a:srgbClr val="D0DCEE"/>
            </a:solidFill>
            <a:prstDash val="solid"/>
          </a:ln>
          <a:effectLst>
            <a:outerShdw blurRad="50800" dist="25400" dir="8100000" algn="bl" rotWithShape="0">
              <a:srgbClr val="000000">
                <a:alpha val="8000"/>
              </a:srgbClr>
            </a:outerShdw>
          </a:effectLst>
        </p:spPr>
      </p:sp>
      <p:sp>
        <p:nvSpPr>
          <p:cNvPr id="16" name="Shape 14"/>
          <p:cNvSpPr/>
          <p:nvPr/>
        </p:nvSpPr>
        <p:spPr>
          <a:xfrm>
            <a:off x="6144768" y="1874520"/>
            <a:ext cx="64008" cy="1261872"/>
          </a:xfrm>
          <a:prstGeom prst="rect">
            <a:avLst/>
          </a:prstGeom>
          <a:solidFill>
            <a:schemeClr val="accent6">
              <a:lumMod val="60000"/>
              <a:lumOff val="40000"/>
            </a:schemeClr>
          </a:solidFill>
          <a:ln w="12700">
            <a:solidFill>
              <a:schemeClr val="accent6">
                <a:lumMod val="60000"/>
                <a:lumOff val="40000"/>
              </a:schemeClr>
            </a:solidFill>
            <a:prstDash val="solid"/>
          </a:ln>
        </p:spPr>
      </p:sp>
      <p:sp>
        <p:nvSpPr>
          <p:cNvPr id="17" name="Text 15"/>
          <p:cNvSpPr/>
          <p:nvPr/>
        </p:nvSpPr>
        <p:spPr>
          <a:xfrm>
            <a:off x="6281928" y="1965960"/>
            <a:ext cx="2514600" cy="320040"/>
          </a:xfrm>
          <a:prstGeom prst="rect">
            <a:avLst/>
          </a:prstGeom>
          <a:noFill/>
          <a:ln/>
        </p:spPr>
        <p:txBody>
          <a:bodyPr wrap="square" lIns="0" tIns="0" rIns="0" bIns="0" rtlCol="0" anchor="ctr"/>
          <a:lstStyle/>
          <a:p>
            <a:pPr marL="0" indent="0">
              <a:buNone/>
            </a:pPr>
            <a:r>
              <a:rPr lang="en-US" sz="1200" b="1" dirty="0">
                <a:solidFill>
                  <a:srgbClr val="0A1F44"/>
                </a:solidFill>
                <a:latin typeface="Calibri" pitchFamily="34" charset="0"/>
                <a:ea typeface="Calibri" pitchFamily="34" charset="-122"/>
                <a:cs typeface="Calibri" pitchFamily="34" charset="-120"/>
              </a:rPr>
              <a:t>Industrial</a:t>
            </a:r>
            <a:endParaRPr lang="en-US" sz="1200" dirty="0"/>
          </a:p>
        </p:txBody>
      </p:sp>
      <p:sp>
        <p:nvSpPr>
          <p:cNvPr id="18" name="Text 16"/>
          <p:cNvSpPr/>
          <p:nvPr/>
        </p:nvSpPr>
        <p:spPr>
          <a:xfrm>
            <a:off x="6281928" y="2313432"/>
            <a:ext cx="2514600" cy="658368"/>
          </a:xfrm>
          <a:prstGeom prst="rect">
            <a:avLst/>
          </a:prstGeom>
          <a:noFill/>
          <a:ln/>
        </p:spPr>
        <p:txBody>
          <a:bodyPr wrap="square" lIns="0" tIns="0" rIns="0" bIns="0" rtlCol="0" anchor="ctr"/>
          <a:lstStyle/>
          <a:p>
            <a:pPr marL="0" indent="0">
              <a:lnSpc>
                <a:spcPct val="135000"/>
              </a:lnSpc>
              <a:buNone/>
            </a:pPr>
            <a:r>
              <a:rPr lang="en-US" sz="1050" dirty="0">
                <a:solidFill>
                  <a:srgbClr val="4A6080"/>
                </a:solidFill>
                <a:latin typeface="Calibri" pitchFamily="34" charset="0"/>
                <a:ea typeface="Calibri" pitchFamily="34" charset="-122"/>
                <a:cs typeface="Calibri" pitchFamily="34" charset="-120"/>
              </a:rPr>
              <a:t>Heavy-duty label printers built for 24/7 manufacturing &amp; warehouse environments.</a:t>
            </a:r>
            <a:endParaRPr lang="en-US" sz="1050" dirty="0"/>
          </a:p>
        </p:txBody>
      </p:sp>
      <p:sp>
        <p:nvSpPr>
          <p:cNvPr id="19" name="Shape 17"/>
          <p:cNvSpPr/>
          <p:nvPr/>
        </p:nvSpPr>
        <p:spPr>
          <a:xfrm>
            <a:off x="347472" y="3337560"/>
            <a:ext cx="2743200" cy="1261872"/>
          </a:xfrm>
          <a:prstGeom prst="rect">
            <a:avLst/>
          </a:prstGeom>
          <a:solidFill>
            <a:srgbClr val="FFFFFF"/>
          </a:solidFill>
          <a:ln w="12700">
            <a:solidFill>
              <a:srgbClr val="D0DCEE"/>
            </a:solidFill>
            <a:prstDash val="solid"/>
          </a:ln>
          <a:effectLst>
            <a:outerShdw blurRad="50800" dist="25400" dir="8100000" algn="bl" rotWithShape="0">
              <a:srgbClr val="000000">
                <a:alpha val="8000"/>
              </a:srgbClr>
            </a:outerShdw>
          </a:effectLst>
        </p:spPr>
      </p:sp>
      <p:sp>
        <p:nvSpPr>
          <p:cNvPr id="20" name="Shape 18"/>
          <p:cNvSpPr/>
          <p:nvPr/>
        </p:nvSpPr>
        <p:spPr>
          <a:xfrm>
            <a:off x="347472" y="3337560"/>
            <a:ext cx="64008" cy="1261872"/>
          </a:xfrm>
          <a:prstGeom prst="rect">
            <a:avLst/>
          </a:prstGeom>
          <a:solidFill>
            <a:schemeClr val="accent6">
              <a:lumMod val="60000"/>
              <a:lumOff val="40000"/>
            </a:schemeClr>
          </a:solidFill>
          <a:ln w="12700">
            <a:solidFill>
              <a:schemeClr val="accent6">
                <a:lumMod val="60000"/>
                <a:lumOff val="40000"/>
              </a:schemeClr>
            </a:solidFill>
            <a:prstDash val="solid"/>
          </a:ln>
        </p:spPr>
      </p:sp>
      <p:sp>
        <p:nvSpPr>
          <p:cNvPr id="21" name="Text 19"/>
          <p:cNvSpPr/>
          <p:nvPr/>
        </p:nvSpPr>
        <p:spPr>
          <a:xfrm>
            <a:off x="484632" y="3429000"/>
            <a:ext cx="2514600" cy="320040"/>
          </a:xfrm>
          <a:prstGeom prst="rect">
            <a:avLst/>
          </a:prstGeom>
          <a:noFill/>
          <a:ln/>
        </p:spPr>
        <p:txBody>
          <a:bodyPr wrap="square" lIns="0" tIns="0" rIns="0" bIns="0" rtlCol="0" anchor="ctr"/>
          <a:lstStyle/>
          <a:p>
            <a:pPr marL="0" indent="0">
              <a:buNone/>
            </a:pPr>
            <a:r>
              <a:rPr lang="en-US" sz="1200" b="1" dirty="0">
                <a:solidFill>
                  <a:srgbClr val="0A1F44"/>
                </a:solidFill>
                <a:latin typeface="Calibri" pitchFamily="34" charset="0"/>
                <a:ea typeface="Calibri" pitchFamily="34" charset="-122"/>
                <a:cs typeface="Calibri" pitchFamily="34" charset="-120"/>
              </a:rPr>
              <a:t>Mobile / Wireless</a:t>
            </a:r>
            <a:endParaRPr lang="en-US" sz="1200" dirty="0"/>
          </a:p>
        </p:txBody>
      </p:sp>
      <p:sp>
        <p:nvSpPr>
          <p:cNvPr id="22" name="Text 20"/>
          <p:cNvSpPr/>
          <p:nvPr/>
        </p:nvSpPr>
        <p:spPr>
          <a:xfrm>
            <a:off x="484632" y="3776472"/>
            <a:ext cx="2514600" cy="658368"/>
          </a:xfrm>
          <a:prstGeom prst="rect">
            <a:avLst/>
          </a:prstGeom>
          <a:noFill/>
          <a:ln/>
        </p:spPr>
        <p:txBody>
          <a:bodyPr wrap="square" lIns="0" tIns="0" rIns="0" bIns="0" rtlCol="0" anchor="ctr"/>
          <a:lstStyle/>
          <a:p>
            <a:pPr marL="0" indent="0">
              <a:lnSpc>
                <a:spcPct val="135000"/>
              </a:lnSpc>
              <a:buNone/>
            </a:pPr>
            <a:r>
              <a:rPr lang="en-US" sz="1050" dirty="0">
                <a:solidFill>
                  <a:srgbClr val="4A6080"/>
                </a:solidFill>
                <a:latin typeface="Calibri" pitchFamily="34" charset="0"/>
                <a:ea typeface="Calibri" pitchFamily="34" charset="-122"/>
                <a:cs typeface="Calibri" pitchFamily="34" charset="-120"/>
              </a:rPr>
              <a:t>Portable, battery-powered label printers for on-the-go field workers.</a:t>
            </a:r>
            <a:endParaRPr lang="en-US" sz="1050" dirty="0"/>
          </a:p>
        </p:txBody>
      </p:sp>
      <p:sp>
        <p:nvSpPr>
          <p:cNvPr id="23" name="Shape 21"/>
          <p:cNvSpPr/>
          <p:nvPr/>
        </p:nvSpPr>
        <p:spPr>
          <a:xfrm>
            <a:off x="3246120" y="3337560"/>
            <a:ext cx="2743200" cy="1261872"/>
          </a:xfrm>
          <a:prstGeom prst="rect">
            <a:avLst/>
          </a:prstGeom>
          <a:solidFill>
            <a:srgbClr val="FFFFFF"/>
          </a:solidFill>
          <a:ln w="12700">
            <a:solidFill>
              <a:srgbClr val="D0DCEE"/>
            </a:solidFill>
            <a:prstDash val="solid"/>
          </a:ln>
          <a:effectLst>
            <a:outerShdw blurRad="50800" dist="25400" dir="8100000" algn="bl" rotWithShape="0">
              <a:srgbClr val="000000">
                <a:alpha val="8000"/>
              </a:srgbClr>
            </a:outerShdw>
          </a:effectLst>
        </p:spPr>
      </p:sp>
      <p:sp>
        <p:nvSpPr>
          <p:cNvPr id="24" name="Shape 22"/>
          <p:cNvSpPr/>
          <p:nvPr/>
        </p:nvSpPr>
        <p:spPr>
          <a:xfrm>
            <a:off x="3246120" y="3337560"/>
            <a:ext cx="64008" cy="1261872"/>
          </a:xfrm>
          <a:prstGeom prst="rect">
            <a:avLst/>
          </a:prstGeom>
          <a:solidFill>
            <a:schemeClr val="accent6">
              <a:lumMod val="60000"/>
              <a:lumOff val="40000"/>
            </a:schemeClr>
          </a:solidFill>
          <a:ln w="12700">
            <a:solidFill>
              <a:schemeClr val="accent6">
                <a:lumMod val="60000"/>
                <a:lumOff val="40000"/>
              </a:schemeClr>
            </a:solidFill>
            <a:prstDash val="solid"/>
          </a:ln>
        </p:spPr>
      </p:sp>
      <p:sp>
        <p:nvSpPr>
          <p:cNvPr id="25" name="Text 23"/>
          <p:cNvSpPr/>
          <p:nvPr/>
        </p:nvSpPr>
        <p:spPr>
          <a:xfrm>
            <a:off x="3383280" y="3429000"/>
            <a:ext cx="2514600" cy="320040"/>
          </a:xfrm>
          <a:prstGeom prst="rect">
            <a:avLst/>
          </a:prstGeom>
          <a:noFill/>
          <a:ln/>
        </p:spPr>
        <p:txBody>
          <a:bodyPr wrap="square" lIns="0" tIns="0" rIns="0" bIns="0" rtlCol="0" anchor="ctr"/>
          <a:lstStyle/>
          <a:p>
            <a:pPr marL="0" indent="0">
              <a:buNone/>
            </a:pPr>
            <a:r>
              <a:rPr lang="en-US" sz="1200" b="1" dirty="0">
                <a:solidFill>
                  <a:srgbClr val="0A1F44"/>
                </a:solidFill>
                <a:latin typeface="Calibri" pitchFamily="34" charset="0"/>
                <a:ea typeface="Calibri" pitchFamily="34" charset="-122"/>
                <a:cs typeface="Calibri" pitchFamily="34" charset="-120"/>
              </a:rPr>
              <a:t>Color Label Printers</a:t>
            </a:r>
            <a:endParaRPr lang="en-US" sz="1200" dirty="0"/>
          </a:p>
        </p:txBody>
      </p:sp>
      <p:sp>
        <p:nvSpPr>
          <p:cNvPr id="26" name="Text 24"/>
          <p:cNvSpPr/>
          <p:nvPr/>
        </p:nvSpPr>
        <p:spPr>
          <a:xfrm>
            <a:off x="3383280" y="3776472"/>
            <a:ext cx="2514600" cy="658368"/>
          </a:xfrm>
          <a:prstGeom prst="rect">
            <a:avLst/>
          </a:prstGeom>
          <a:noFill/>
          <a:ln/>
        </p:spPr>
        <p:txBody>
          <a:bodyPr wrap="square" lIns="0" tIns="0" rIns="0" bIns="0" rtlCol="0" anchor="ctr"/>
          <a:lstStyle/>
          <a:p>
            <a:pPr marL="0" indent="0">
              <a:lnSpc>
                <a:spcPct val="135000"/>
              </a:lnSpc>
              <a:buNone/>
            </a:pPr>
            <a:r>
              <a:rPr lang="en-US" sz="1050" dirty="0">
                <a:solidFill>
                  <a:srgbClr val="4A6080"/>
                </a:solidFill>
                <a:latin typeface="Calibri" pitchFamily="34" charset="0"/>
                <a:ea typeface="Calibri" pitchFamily="34" charset="-122"/>
                <a:cs typeface="Calibri" pitchFamily="34" charset="-120"/>
              </a:rPr>
              <a:t>Vibrant full-color output for product branding and retail merchandising.</a:t>
            </a:r>
            <a:endParaRPr lang="en-US" sz="1050" dirty="0"/>
          </a:p>
        </p:txBody>
      </p:sp>
      <p:sp>
        <p:nvSpPr>
          <p:cNvPr id="27" name="Shape 25"/>
          <p:cNvSpPr/>
          <p:nvPr/>
        </p:nvSpPr>
        <p:spPr>
          <a:xfrm>
            <a:off x="6144768" y="3337560"/>
            <a:ext cx="2743200" cy="1261872"/>
          </a:xfrm>
          <a:prstGeom prst="rect">
            <a:avLst/>
          </a:prstGeom>
          <a:solidFill>
            <a:srgbClr val="FFFFFF"/>
          </a:solidFill>
          <a:ln w="12700">
            <a:solidFill>
              <a:srgbClr val="D0DCEE"/>
            </a:solidFill>
            <a:prstDash val="solid"/>
          </a:ln>
          <a:effectLst>
            <a:outerShdw blurRad="50800" dist="25400" dir="8100000" algn="bl" rotWithShape="0">
              <a:srgbClr val="000000">
                <a:alpha val="8000"/>
              </a:srgbClr>
            </a:outerShdw>
          </a:effectLst>
        </p:spPr>
      </p:sp>
      <p:sp>
        <p:nvSpPr>
          <p:cNvPr id="28" name="Shape 26"/>
          <p:cNvSpPr/>
          <p:nvPr/>
        </p:nvSpPr>
        <p:spPr>
          <a:xfrm>
            <a:off x="6144768" y="3337560"/>
            <a:ext cx="64008" cy="1261872"/>
          </a:xfrm>
          <a:prstGeom prst="rect">
            <a:avLst/>
          </a:prstGeom>
          <a:solidFill>
            <a:schemeClr val="accent6">
              <a:lumMod val="60000"/>
              <a:lumOff val="40000"/>
            </a:schemeClr>
          </a:solidFill>
          <a:ln w="12700">
            <a:solidFill>
              <a:schemeClr val="accent6">
                <a:lumMod val="60000"/>
                <a:lumOff val="40000"/>
              </a:schemeClr>
            </a:solidFill>
            <a:prstDash val="solid"/>
          </a:ln>
        </p:spPr>
      </p:sp>
      <p:sp>
        <p:nvSpPr>
          <p:cNvPr id="29" name="Text 27"/>
          <p:cNvSpPr/>
          <p:nvPr/>
        </p:nvSpPr>
        <p:spPr>
          <a:xfrm>
            <a:off x="6281928" y="3429000"/>
            <a:ext cx="2514600" cy="320040"/>
          </a:xfrm>
          <a:prstGeom prst="rect">
            <a:avLst/>
          </a:prstGeom>
          <a:noFill/>
          <a:ln/>
        </p:spPr>
        <p:txBody>
          <a:bodyPr wrap="square" lIns="0" tIns="0" rIns="0" bIns="0" rtlCol="0" anchor="ctr"/>
          <a:lstStyle/>
          <a:p>
            <a:pPr marL="0" indent="0">
              <a:buNone/>
            </a:pPr>
            <a:r>
              <a:rPr lang="en-US" sz="1200" b="1" dirty="0">
                <a:solidFill>
                  <a:srgbClr val="0A1F44"/>
                </a:solidFill>
                <a:latin typeface="Calibri" pitchFamily="34" charset="0"/>
                <a:ea typeface="Calibri" pitchFamily="34" charset="-122"/>
                <a:cs typeface="Calibri" pitchFamily="34" charset="-120"/>
              </a:rPr>
              <a:t>Plastic Card / ID Card</a:t>
            </a:r>
            <a:endParaRPr lang="en-US" sz="1200" dirty="0"/>
          </a:p>
        </p:txBody>
      </p:sp>
      <p:sp>
        <p:nvSpPr>
          <p:cNvPr id="30" name="Text 28"/>
          <p:cNvSpPr/>
          <p:nvPr/>
        </p:nvSpPr>
        <p:spPr>
          <a:xfrm>
            <a:off x="6281928" y="3776472"/>
            <a:ext cx="2514600" cy="658368"/>
          </a:xfrm>
          <a:prstGeom prst="rect">
            <a:avLst/>
          </a:prstGeom>
          <a:noFill/>
          <a:ln/>
        </p:spPr>
        <p:txBody>
          <a:bodyPr wrap="square" lIns="0" tIns="0" rIns="0" bIns="0" rtlCol="0" anchor="ctr"/>
          <a:lstStyle/>
          <a:p>
            <a:pPr marL="0" indent="0">
              <a:lnSpc>
                <a:spcPct val="135000"/>
              </a:lnSpc>
              <a:buNone/>
            </a:pPr>
            <a:r>
              <a:rPr lang="en-US" sz="1050" dirty="0">
                <a:solidFill>
                  <a:srgbClr val="4A6080"/>
                </a:solidFill>
                <a:latin typeface="Calibri" pitchFamily="34" charset="0"/>
                <a:ea typeface="Calibri" pitchFamily="34" charset="-122"/>
                <a:cs typeface="Calibri" pitchFamily="34" charset="-120"/>
              </a:rPr>
              <a:t>Plastic Card &amp; Identity Card Printers for staff IDs, access cards, and loyalty cards.</a:t>
            </a:r>
            <a:endParaRPr lang="en-US" sz="1050" dirty="0"/>
          </a:p>
        </p:txBody>
      </p:sp>
      <p:sp>
        <p:nvSpPr>
          <p:cNvPr id="31" name="Shape 29"/>
          <p:cNvSpPr/>
          <p:nvPr/>
        </p:nvSpPr>
        <p:spPr>
          <a:xfrm>
            <a:off x="0" y="4800600"/>
            <a:ext cx="9144000" cy="342900"/>
          </a:xfrm>
          <a:prstGeom prst="rect">
            <a:avLst/>
          </a:prstGeom>
          <a:solidFill>
            <a:schemeClr val="accent6">
              <a:lumMod val="60000"/>
              <a:lumOff val="40000"/>
            </a:schemeClr>
          </a:solidFill>
          <a:ln w="12700">
            <a:solidFill>
              <a:schemeClr val="accent6">
                <a:lumMod val="60000"/>
                <a:lumOff val="40000"/>
              </a:schemeClr>
            </a:solidFill>
            <a:prstDash val="solid"/>
          </a:ln>
        </p:spPr>
      </p:sp>
      <p:sp>
        <p:nvSpPr>
          <p:cNvPr id="32" name="Text 30"/>
          <p:cNvSpPr/>
          <p:nvPr/>
        </p:nvSpPr>
        <p:spPr>
          <a:xfrm>
            <a:off x="274320" y="4828032"/>
            <a:ext cx="8595360" cy="274320"/>
          </a:xfrm>
          <a:prstGeom prst="rect">
            <a:avLst/>
          </a:prstGeom>
          <a:noFill/>
          <a:ln/>
        </p:spPr>
        <p:txBody>
          <a:bodyPr wrap="square" lIns="0" tIns="0" rIns="0" bIns="0" rtlCol="0" anchor="ctr"/>
          <a:lstStyle/>
          <a:p>
            <a:pPr marL="0" indent="0" algn="ctr">
              <a:buNone/>
            </a:pPr>
            <a:r>
              <a:rPr lang="en-US" sz="950" i="1" dirty="0">
                <a:solidFill>
                  <a:schemeClr val="tx1">
                    <a:lumMod val="95000"/>
                    <a:lumOff val="5000"/>
                  </a:schemeClr>
                </a:solidFill>
                <a:latin typeface="Calibri"/>
                <a:ea typeface="Calibri"/>
                <a:cs typeface="Calibri"/>
              </a:rPr>
              <a:t>poscentral.com.au/printers/label-printers.html</a:t>
            </a:r>
            <a:endParaRPr lang="en-US" sz="950">
              <a:solidFill>
                <a:schemeClr val="tx1">
                  <a:lumMod val="95000"/>
                  <a:lumOff val="5000"/>
                </a:schemeClr>
              </a:solidFill>
              <a:latin typeface="Calibri"/>
              <a:ea typeface="Calibri"/>
              <a:cs typeface="Calibri"/>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name="Slide 4">
    <p:bg>
      <p:bgPr>
        <a:solidFill>
          <a:srgbClr val="FFFFFF"/>
        </a:solidFill>
        <a:effectLst/>
      </p:bgPr>
    </p:bg>
    <p:spTree>
      <p:nvGrpSpPr>
        <p:cNvPr id="1" name=""/>
        <p:cNvGrpSpPr/>
        <p:nvPr/>
      </p:nvGrpSpPr>
      <p:grpSpPr>
        <a:xfrm>
          <a:off x="0" y="0"/>
          <a:ext cx="0" cy="0"/>
          <a:chOff x="0" y="0"/>
          <a:chExt cx="0" cy="0"/>
        </a:xfrm>
      </p:grpSpPr>
      <p:sp>
        <p:nvSpPr>
          <p:cNvPr id="2" name="Shape 0"/>
          <p:cNvSpPr/>
          <p:nvPr/>
        </p:nvSpPr>
        <p:spPr>
          <a:xfrm>
            <a:off x="0" y="0"/>
            <a:ext cx="9144000" cy="960120"/>
          </a:xfrm>
          <a:prstGeom prst="rect">
            <a:avLst/>
          </a:prstGeom>
          <a:solidFill>
            <a:schemeClr val="accent6">
              <a:lumMod val="60000"/>
              <a:lumOff val="40000"/>
            </a:schemeClr>
          </a:solidFill>
          <a:ln w="12700">
            <a:solidFill>
              <a:schemeClr val="accent6">
                <a:lumMod val="60000"/>
                <a:lumOff val="40000"/>
              </a:schemeClr>
            </a:solidFill>
            <a:prstDash val="solid"/>
          </a:ln>
        </p:spPr>
      </p:sp>
      <p:sp>
        <p:nvSpPr>
          <p:cNvPr id="3" name="Shape 1"/>
          <p:cNvSpPr/>
          <p:nvPr/>
        </p:nvSpPr>
        <p:spPr>
          <a:xfrm>
            <a:off x="0" y="0"/>
            <a:ext cx="164592" cy="5143500"/>
          </a:xfrm>
          <a:prstGeom prst="rect">
            <a:avLst/>
          </a:prstGeom>
          <a:solidFill>
            <a:schemeClr val="accent6">
              <a:lumMod val="60000"/>
              <a:lumOff val="40000"/>
            </a:schemeClr>
          </a:solidFill>
          <a:ln w="12700">
            <a:solidFill>
              <a:schemeClr val="accent6">
                <a:lumMod val="60000"/>
                <a:lumOff val="40000"/>
              </a:schemeClr>
            </a:solidFill>
            <a:prstDash val="solid"/>
          </a:ln>
        </p:spPr>
      </p:sp>
      <p:sp>
        <p:nvSpPr>
          <p:cNvPr id="4" name="Text 2"/>
          <p:cNvSpPr/>
          <p:nvPr/>
        </p:nvSpPr>
        <p:spPr>
          <a:xfrm>
            <a:off x="365760" y="91440"/>
            <a:ext cx="6400800" cy="320040"/>
          </a:xfrm>
          <a:prstGeom prst="rect">
            <a:avLst/>
          </a:prstGeom>
          <a:noFill/>
          <a:ln/>
        </p:spPr>
        <p:txBody>
          <a:bodyPr wrap="square" lIns="0" tIns="0" rIns="0" bIns="0" rtlCol="0" anchor="ctr"/>
          <a:lstStyle/>
          <a:p>
            <a:pPr marL="0" indent="0">
              <a:buNone/>
            </a:pPr>
            <a:r>
              <a:rPr lang="en-US" sz="1000" b="1" kern="0" spc="300" dirty="0">
                <a:solidFill>
                  <a:schemeClr val="bg1"/>
                </a:solidFill>
                <a:latin typeface="Calibri"/>
                <a:ea typeface="Calibri"/>
                <a:cs typeface="Calibri"/>
              </a:rPr>
              <a:t>CATEGORY 01</a:t>
            </a:r>
            <a:endParaRPr lang="en-US" sz="1000">
              <a:solidFill>
                <a:schemeClr val="bg1"/>
              </a:solidFill>
              <a:latin typeface="Calibri"/>
              <a:ea typeface="Calibri"/>
              <a:cs typeface="Calibri"/>
            </a:endParaRPr>
          </a:p>
        </p:txBody>
      </p:sp>
      <p:sp>
        <p:nvSpPr>
          <p:cNvPr id="5" name="Text 3"/>
          <p:cNvSpPr/>
          <p:nvPr/>
        </p:nvSpPr>
        <p:spPr>
          <a:xfrm>
            <a:off x="365760" y="438912"/>
            <a:ext cx="8229600" cy="411480"/>
          </a:xfrm>
          <a:prstGeom prst="rect">
            <a:avLst/>
          </a:prstGeom>
          <a:noFill/>
          <a:ln/>
        </p:spPr>
        <p:txBody>
          <a:bodyPr wrap="square" lIns="0" tIns="0" rIns="0" bIns="0" rtlCol="0" anchor="ctr"/>
          <a:lstStyle/>
          <a:p>
            <a:pPr marL="0" indent="0">
              <a:buNone/>
            </a:pPr>
            <a:r>
              <a:rPr lang="en-US" sz="2300" b="1" dirty="0">
                <a:solidFill>
                  <a:srgbClr val="FFFFFF"/>
                </a:solidFill>
                <a:latin typeface="Calibri" pitchFamily="34" charset="0"/>
                <a:ea typeface="Calibri" pitchFamily="34" charset="-122"/>
                <a:cs typeface="Calibri" pitchFamily="34" charset="-120"/>
              </a:rPr>
              <a:t>Direct Thermal Label Printers</a:t>
            </a:r>
            <a:endParaRPr lang="en-US" sz="2300" dirty="0"/>
          </a:p>
        </p:txBody>
      </p:sp>
      <p:sp>
        <p:nvSpPr>
          <p:cNvPr id="6" name="Text 4"/>
          <p:cNvSpPr/>
          <p:nvPr/>
        </p:nvSpPr>
        <p:spPr>
          <a:xfrm>
            <a:off x="347472" y="1078992"/>
            <a:ext cx="8412480" cy="749808"/>
          </a:xfrm>
          <a:prstGeom prst="rect">
            <a:avLst/>
          </a:prstGeom>
          <a:noFill/>
          <a:ln/>
        </p:spPr>
        <p:txBody>
          <a:bodyPr wrap="square" lIns="0" tIns="0" rIns="0" bIns="0" rtlCol="0" anchor="ctr"/>
          <a:lstStyle/>
          <a:p>
            <a:pPr marL="0" indent="0">
              <a:lnSpc>
                <a:spcPct val="145000"/>
              </a:lnSpc>
              <a:buNone/>
            </a:pPr>
            <a:r>
              <a:rPr lang="en-US" sz="1250" dirty="0">
                <a:solidFill>
                  <a:srgbClr val="4A6080"/>
                </a:solidFill>
                <a:latin typeface="Calibri"/>
                <a:ea typeface="Calibri"/>
                <a:cs typeface="Calibri"/>
                <a:hlinkClick r:id="rId3"/>
              </a:rPr>
              <a:t>Direct Thermal Label Printers</a:t>
            </a:r>
            <a:r>
              <a:rPr lang="en-US" sz="1250" dirty="0">
                <a:solidFill>
                  <a:srgbClr val="4A6080"/>
                </a:solidFill>
                <a:latin typeface="Calibri"/>
                <a:ea typeface="Calibri"/>
                <a:cs typeface="Calibri"/>
              </a:rPr>
              <a:t> use heat-activated media to produce crisp barcode labels, shipping tags, and receipts — no ink cartridge or ribbon required. They are the most cost-effective label printers for high-volume logistics, e-commerce dispatch, and food-date marking operations across Australia.</a:t>
            </a:r>
            <a:endParaRPr lang="en-US" sz="1250" dirty="0">
              <a:latin typeface="Calibri"/>
              <a:ea typeface="Calibri"/>
              <a:cs typeface="Calibri"/>
            </a:endParaRPr>
          </a:p>
        </p:txBody>
      </p:sp>
      <p:sp>
        <p:nvSpPr>
          <p:cNvPr id="7" name="Shape 5"/>
          <p:cNvSpPr/>
          <p:nvPr/>
        </p:nvSpPr>
        <p:spPr>
          <a:xfrm>
            <a:off x="347472" y="1938528"/>
            <a:ext cx="2606040" cy="310896"/>
          </a:xfrm>
          <a:prstGeom prst="roundRect">
            <a:avLst>
              <a:gd name="adj" fmla="val 17647"/>
            </a:avLst>
          </a:prstGeom>
          <a:solidFill>
            <a:schemeClr val="accent6"/>
          </a:solidFill>
          <a:ln w="12700">
            <a:solidFill>
              <a:schemeClr val="accent6"/>
            </a:solidFill>
            <a:prstDash val="solid"/>
          </a:ln>
        </p:spPr>
      </p:sp>
      <p:sp>
        <p:nvSpPr>
          <p:cNvPr id="8" name="Text 6"/>
          <p:cNvSpPr/>
          <p:nvPr/>
        </p:nvSpPr>
        <p:spPr>
          <a:xfrm>
            <a:off x="347472" y="1938528"/>
            <a:ext cx="2606040" cy="310896"/>
          </a:xfrm>
          <a:prstGeom prst="rect">
            <a:avLst/>
          </a:prstGeom>
          <a:noFill/>
          <a:ln/>
        </p:spPr>
        <p:txBody>
          <a:bodyPr wrap="square" lIns="0" tIns="0" rIns="0" bIns="0" rtlCol="0" anchor="ctr"/>
          <a:lstStyle/>
          <a:p>
            <a:pPr marL="0" indent="0" algn="ctr">
              <a:buNone/>
            </a:pPr>
            <a:r>
              <a:rPr lang="en-US" sz="1100" b="1" dirty="0">
                <a:solidFill>
                  <a:srgbClr val="FFFFFF"/>
                </a:solidFill>
                <a:latin typeface="Calibri" pitchFamily="34" charset="0"/>
                <a:ea typeface="Calibri" pitchFamily="34" charset="-122"/>
                <a:cs typeface="Calibri" pitchFamily="34" charset="-120"/>
              </a:rPr>
              <a:t>No Ribbon Required</a:t>
            </a:r>
            <a:endParaRPr lang="en-US" sz="1100" dirty="0"/>
          </a:p>
        </p:txBody>
      </p:sp>
      <p:sp>
        <p:nvSpPr>
          <p:cNvPr id="9" name="Shape 7"/>
          <p:cNvSpPr/>
          <p:nvPr/>
        </p:nvSpPr>
        <p:spPr>
          <a:xfrm>
            <a:off x="3182112" y="1938528"/>
            <a:ext cx="2606040" cy="310896"/>
          </a:xfrm>
          <a:prstGeom prst="roundRect">
            <a:avLst>
              <a:gd name="adj" fmla="val 17647"/>
            </a:avLst>
          </a:prstGeom>
          <a:solidFill>
            <a:schemeClr val="accent6"/>
          </a:solidFill>
          <a:ln w="12700">
            <a:solidFill>
              <a:schemeClr val="accent6"/>
            </a:solidFill>
            <a:prstDash val="solid"/>
          </a:ln>
        </p:spPr>
      </p:sp>
      <p:sp>
        <p:nvSpPr>
          <p:cNvPr id="10" name="Text 8"/>
          <p:cNvSpPr/>
          <p:nvPr/>
        </p:nvSpPr>
        <p:spPr>
          <a:xfrm>
            <a:off x="3182112" y="1938528"/>
            <a:ext cx="2606040" cy="310896"/>
          </a:xfrm>
          <a:prstGeom prst="rect">
            <a:avLst/>
          </a:prstGeom>
          <a:noFill/>
          <a:ln/>
        </p:spPr>
        <p:txBody>
          <a:bodyPr wrap="square" lIns="0" tIns="0" rIns="0" bIns="0" rtlCol="0" anchor="ctr"/>
          <a:lstStyle/>
          <a:p>
            <a:pPr marL="0" indent="0" algn="ctr">
              <a:buNone/>
            </a:pPr>
            <a:r>
              <a:rPr lang="en-US" sz="1100" b="1" dirty="0">
                <a:solidFill>
                  <a:srgbClr val="FFFFFF"/>
                </a:solidFill>
                <a:latin typeface="Calibri" pitchFamily="34" charset="0"/>
                <a:ea typeface="Calibri" pitchFamily="34" charset="-122"/>
                <a:cs typeface="Calibri" pitchFamily="34" charset="-120"/>
              </a:rPr>
              <a:t>Low Running Cost</a:t>
            </a:r>
            <a:endParaRPr lang="en-US" sz="1100" dirty="0"/>
          </a:p>
        </p:txBody>
      </p:sp>
      <p:sp>
        <p:nvSpPr>
          <p:cNvPr id="11" name="Shape 9"/>
          <p:cNvSpPr/>
          <p:nvPr/>
        </p:nvSpPr>
        <p:spPr>
          <a:xfrm>
            <a:off x="6016752" y="1938528"/>
            <a:ext cx="2606040" cy="310896"/>
          </a:xfrm>
          <a:prstGeom prst="roundRect">
            <a:avLst>
              <a:gd name="adj" fmla="val 17647"/>
            </a:avLst>
          </a:prstGeom>
          <a:solidFill>
            <a:schemeClr val="accent6"/>
          </a:solidFill>
          <a:ln w="12700">
            <a:solidFill>
              <a:schemeClr val="accent6"/>
            </a:solidFill>
            <a:prstDash val="solid"/>
          </a:ln>
        </p:spPr>
      </p:sp>
      <p:sp>
        <p:nvSpPr>
          <p:cNvPr id="12" name="Text 10"/>
          <p:cNvSpPr/>
          <p:nvPr/>
        </p:nvSpPr>
        <p:spPr>
          <a:xfrm>
            <a:off x="6016752" y="1938528"/>
            <a:ext cx="2606040" cy="310896"/>
          </a:xfrm>
          <a:prstGeom prst="rect">
            <a:avLst/>
          </a:prstGeom>
          <a:noFill/>
          <a:ln/>
        </p:spPr>
        <p:txBody>
          <a:bodyPr wrap="square" lIns="0" tIns="0" rIns="0" bIns="0" rtlCol="0" anchor="ctr"/>
          <a:lstStyle/>
          <a:p>
            <a:pPr marL="0" indent="0" algn="ctr">
              <a:buNone/>
            </a:pPr>
            <a:r>
              <a:rPr lang="en-US" sz="1100" b="1" dirty="0">
                <a:solidFill>
                  <a:srgbClr val="FFFFFF"/>
                </a:solidFill>
                <a:latin typeface="Calibri" pitchFamily="34" charset="0"/>
                <a:ea typeface="Calibri" pitchFamily="34" charset="-122"/>
                <a:cs typeface="Calibri" pitchFamily="34" charset="-120"/>
              </a:rPr>
              <a:t>High-Speed Output</a:t>
            </a:r>
            <a:endParaRPr lang="en-US" sz="1100" dirty="0"/>
          </a:p>
        </p:txBody>
      </p:sp>
      <p:sp>
        <p:nvSpPr>
          <p:cNvPr id="13" name="Shape 11"/>
          <p:cNvSpPr/>
          <p:nvPr/>
        </p:nvSpPr>
        <p:spPr>
          <a:xfrm>
            <a:off x="347472" y="2359152"/>
            <a:ext cx="2606040" cy="310896"/>
          </a:xfrm>
          <a:prstGeom prst="roundRect">
            <a:avLst>
              <a:gd name="adj" fmla="val 17647"/>
            </a:avLst>
          </a:prstGeom>
          <a:solidFill>
            <a:schemeClr val="accent6"/>
          </a:solidFill>
          <a:ln w="12700">
            <a:solidFill>
              <a:schemeClr val="accent6"/>
            </a:solidFill>
            <a:prstDash val="solid"/>
          </a:ln>
        </p:spPr>
      </p:sp>
      <p:sp>
        <p:nvSpPr>
          <p:cNvPr id="14" name="Text 12"/>
          <p:cNvSpPr/>
          <p:nvPr/>
        </p:nvSpPr>
        <p:spPr>
          <a:xfrm>
            <a:off x="347472" y="2359152"/>
            <a:ext cx="2606040" cy="310896"/>
          </a:xfrm>
          <a:prstGeom prst="rect">
            <a:avLst/>
          </a:prstGeom>
          <a:noFill/>
          <a:ln/>
        </p:spPr>
        <p:txBody>
          <a:bodyPr wrap="square" lIns="0" tIns="0" rIns="0" bIns="0" rtlCol="0" anchor="ctr"/>
          <a:lstStyle/>
          <a:p>
            <a:pPr marL="0" indent="0" algn="ctr">
              <a:buNone/>
            </a:pPr>
            <a:r>
              <a:rPr lang="en-US" sz="1100" b="1" dirty="0">
                <a:solidFill>
                  <a:srgbClr val="FFFFFF"/>
                </a:solidFill>
                <a:latin typeface="Calibri" pitchFamily="34" charset="0"/>
                <a:ea typeface="Calibri" pitchFamily="34" charset="-122"/>
                <a:cs typeface="Calibri" pitchFamily="34" charset="-120"/>
              </a:rPr>
              <a:t>Compact Design</a:t>
            </a:r>
            <a:endParaRPr lang="en-US" sz="1100" dirty="0"/>
          </a:p>
        </p:txBody>
      </p:sp>
      <p:sp>
        <p:nvSpPr>
          <p:cNvPr id="15" name="Shape 13"/>
          <p:cNvSpPr/>
          <p:nvPr/>
        </p:nvSpPr>
        <p:spPr>
          <a:xfrm>
            <a:off x="3182112" y="2359152"/>
            <a:ext cx="2606040" cy="310896"/>
          </a:xfrm>
          <a:prstGeom prst="roundRect">
            <a:avLst>
              <a:gd name="adj" fmla="val 17647"/>
            </a:avLst>
          </a:prstGeom>
          <a:solidFill>
            <a:schemeClr val="accent6"/>
          </a:solidFill>
          <a:ln w="12700">
            <a:solidFill>
              <a:schemeClr val="accent6"/>
            </a:solidFill>
            <a:prstDash val="solid"/>
          </a:ln>
        </p:spPr>
      </p:sp>
      <p:sp>
        <p:nvSpPr>
          <p:cNvPr id="16" name="Text 14"/>
          <p:cNvSpPr/>
          <p:nvPr/>
        </p:nvSpPr>
        <p:spPr>
          <a:xfrm>
            <a:off x="3182112" y="2359152"/>
            <a:ext cx="2606040" cy="310896"/>
          </a:xfrm>
          <a:prstGeom prst="rect">
            <a:avLst/>
          </a:prstGeom>
          <a:noFill/>
          <a:ln/>
        </p:spPr>
        <p:txBody>
          <a:bodyPr wrap="square" lIns="0" tIns="0" rIns="0" bIns="0" rtlCol="0" anchor="ctr"/>
          <a:lstStyle/>
          <a:p>
            <a:pPr marL="0" indent="0" algn="ctr">
              <a:buNone/>
            </a:pPr>
            <a:r>
              <a:rPr lang="en-US" sz="1100" b="1" dirty="0">
                <a:solidFill>
                  <a:srgbClr val="FFFFFF"/>
                </a:solidFill>
                <a:latin typeface="Calibri" pitchFamily="34" charset="0"/>
                <a:ea typeface="Calibri" pitchFamily="34" charset="-122"/>
                <a:cs typeface="Calibri" pitchFamily="34" charset="-120"/>
              </a:rPr>
              <a:t>Plug-and-Print Setup</a:t>
            </a:r>
            <a:endParaRPr lang="en-US" sz="1100" dirty="0"/>
          </a:p>
        </p:txBody>
      </p:sp>
      <p:sp>
        <p:nvSpPr>
          <p:cNvPr id="17" name="Text 15"/>
          <p:cNvSpPr/>
          <p:nvPr/>
        </p:nvSpPr>
        <p:spPr>
          <a:xfrm>
            <a:off x="347472" y="2816352"/>
            <a:ext cx="8412480" cy="292608"/>
          </a:xfrm>
          <a:prstGeom prst="rect">
            <a:avLst/>
          </a:prstGeom>
          <a:noFill/>
          <a:ln/>
        </p:spPr>
        <p:txBody>
          <a:bodyPr wrap="square" lIns="0" tIns="0" rIns="0" bIns="0" rtlCol="0" anchor="ctr"/>
          <a:lstStyle/>
          <a:p>
            <a:pPr marL="0" indent="0">
              <a:buNone/>
            </a:pPr>
            <a:r>
              <a:rPr lang="en-US" sz="1300" b="1" dirty="0">
                <a:solidFill>
                  <a:srgbClr val="0A1F44"/>
                </a:solidFill>
                <a:latin typeface="Calibri" pitchFamily="34" charset="0"/>
                <a:ea typeface="Calibri" pitchFamily="34" charset="-122"/>
                <a:cs typeface="Calibri" pitchFamily="34" charset="-120"/>
              </a:rPr>
              <a:t>Top Direct Thermal Label Printers for Sale at POS Central</a:t>
            </a:r>
            <a:endParaRPr lang="en-US" sz="1300" dirty="0"/>
          </a:p>
        </p:txBody>
      </p:sp>
      <p:graphicFrame>
        <p:nvGraphicFramePr>
          <p:cNvPr id="18" name="Table 0"/>
          <p:cNvGraphicFramePr>
            <a:graphicFrameLocks noGrp="1"/>
          </p:cNvGraphicFramePr>
          <p:nvPr>
            <p:extLst>
              <p:ext uri="{D42A27DB-BD31-4B8C-83A1-F6EECF244321}">
                <p14:modId xmlns:p14="http://schemas.microsoft.com/office/powerpoint/2010/main" val="3311056526"/>
              </p:ext>
            </p:extLst>
          </p:nvPr>
        </p:nvGraphicFramePr>
        <p:xfrm>
          <a:off x="347472" y="3145536"/>
          <a:ext cx="8412480" cy="1481330"/>
        </p:xfrm>
        <a:graphic>
          <a:graphicData uri="http://schemas.openxmlformats.org/drawingml/2006/table">
            <a:tbl>
              <a:tblPr/>
              <a:tblGrid>
                <a:gridCol w="2286000">
                  <a:extLst>
                    <a:ext uri="{9D8B030D-6E8A-4147-A177-3AD203B41FA5}">
                      <a16:colId xmlns:a16="http://schemas.microsoft.com/office/drawing/2014/main" val="20000"/>
                    </a:ext>
                  </a:extLst>
                </a:gridCol>
                <a:gridCol w="1645920">
                  <a:extLst>
                    <a:ext uri="{9D8B030D-6E8A-4147-A177-3AD203B41FA5}">
                      <a16:colId xmlns:a16="http://schemas.microsoft.com/office/drawing/2014/main" val="20001"/>
                    </a:ext>
                  </a:extLst>
                </a:gridCol>
                <a:gridCol w="2468880">
                  <a:extLst>
                    <a:ext uri="{9D8B030D-6E8A-4147-A177-3AD203B41FA5}">
                      <a16:colId xmlns:a16="http://schemas.microsoft.com/office/drawing/2014/main" val="20002"/>
                    </a:ext>
                  </a:extLst>
                </a:gridCol>
                <a:gridCol w="2011680">
                  <a:extLst>
                    <a:ext uri="{9D8B030D-6E8A-4147-A177-3AD203B41FA5}">
                      <a16:colId xmlns:a16="http://schemas.microsoft.com/office/drawing/2014/main" val="20003"/>
                    </a:ext>
                  </a:extLst>
                </a:gridCol>
              </a:tblGrid>
              <a:tr h="296266">
                <a:tc>
                  <a:txBody>
                    <a:bodyPr/>
                    <a:lstStyle/>
                    <a:p>
                      <a:pPr marL="0" indent="0">
                        <a:buNone/>
                      </a:pPr>
                      <a:r>
                        <a:rPr lang="en-US" sz="1100" b="1" dirty="0">
                          <a:solidFill>
                            <a:srgbClr val="FFFFFF"/>
                          </a:solidFill>
                          <a:latin typeface="Calibri" pitchFamily="34" charset="0"/>
                          <a:ea typeface="Calibri" pitchFamily="34" charset="-122"/>
                          <a:cs typeface="Calibri" pitchFamily="34" charset="-120"/>
                        </a:rPr>
                        <a:t>Model</a:t>
                      </a:r>
                      <a:endParaRPr lang="en-US" sz="1100" dirty="0">
                        <a:latin typeface="Calibri" charset="0"/>
                        <a:ea typeface="Calibri" charset="0"/>
                        <a:cs typeface="Calibri" charset="0"/>
                      </a:endParaRPr>
                    </a:p>
                  </a:txBody>
                  <a:tcPr>
                    <a:lnL w="6350" cap="flat" cmpd="sng" algn="ctr">
                      <a:solidFill>
                        <a:srgbClr val="D0DCEE"/>
                      </a:solidFill>
                      <a:prstDash val="solid"/>
                      <a:round/>
                      <a:headEnd type="none" w="med" len="med"/>
                      <a:tailEnd type="none" w="med" len="med"/>
                    </a:lnL>
                    <a:lnR w="6350" cap="flat" cmpd="sng" algn="ctr">
                      <a:solidFill>
                        <a:srgbClr val="D0DCEE"/>
                      </a:solidFill>
                      <a:prstDash val="solid"/>
                      <a:round/>
                      <a:headEnd type="none" w="med" len="med"/>
                      <a:tailEnd type="none" w="med" len="med"/>
                    </a:lnR>
                    <a:lnT w="6350" cap="flat" cmpd="sng" algn="ctr">
                      <a:solidFill>
                        <a:srgbClr val="D0DCEE"/>
                      </a:solidFill>
                      <a:prstDash val="solid"/>
                      <a:round/>
                      <a:headEnd type="none" w="med" len="med"/>
                      <a:tailEnd type="none" w="med" len="med"/>
                    </a:lnT>
                    <a:lnB w="6350" cap="flat" cmpd="sng" algn="ctr">
                      <a:solidFill>
                        <a:srgbClr val="D0DCEE"/>
                      </a:solidFill>
                      <a:prstDash val="solid"/>
                      <a:round/>
                      <a:headEnd type="none" w="med" len="med"/>
                      <a:tailEnd type="none" w="med" len="med"/>
                    </a:lnB>
                    <a:solidFill>
                      <a:schemeClr val="accent6"/>
                    </a:solidFill>
                  </a:tcPr>
                </a:tc>
                <a:tc>
                  <a:txBody>
                    <a:bodyPr/>
                    <a:lstStyle/>
                    <a:p>
                      <a:pPr marL="0" indent="0">
                        <a:buNone/>
                      </a:pPr>
                      <a:r>
                        <a:rPr lang="en-US" sz="1100" b="1" dirty="0">
                          <a:solidFill>
                            <a:srgbClr val="FFFFFF"/>
                          </a:solidFill>
                          <a:latin typeface="Calibri" pitchFamily="34" charset="0"/>
                          <a:ea typeface="Calibri" pitchFamily="34" charset="-122"/>
                          <a:cs typeface="Calibri" pitchFamily="34" charset="-120"/>
                        </a:rPr>
                        <a:t>Resolution</a:t>
                      </a:r>
                      <a:endParaRPr lang="en-US" sz="1100" dirty="0">
                        <a:latin typeface="Calibri" charset="0"/>
                        <a:ea typeface="Calibri" charset="0"/>
                        <a:cs typeface="Calibri" charset="0"/>
                      </a:endParaRPr>
                    </a:p>
                  </a:txBody>
                  <a:tcPr>
                    <a:lnL w="6350" cap="flat" cmpd="sng" algn="ctr">
                      <a:solidFill>
                        <a:srgbClr val="D0DCEE"/>
                      </a:solidFill>
                      <a:prstDash val="solid"/>
                      <a:round/>
                      <a:headEnd type="none" w="med" len="med"/>
                      <a:tailEnd type="none" w="med" len="med"/>
                    </a:lnL>
                    <a:lnR w="6350" cap="flat" cmpd="sng" algn="ctr">
                      <a:solidFill>
                        <a:srgbClr val="D0DCEE"/>
                      </a:solidFill>
                      <a:prstDash val="solid"/>
                      <a:round/>
                      <a:headEnd type="none" w="med" len="med"/>
                      <a:tailEnd type="none" w="med" len="med"/>
                    </a:lnR>
                    <a:lnT w="6350" cap="flat" cmpd="sng" algn="ctr">
                      <a:solidFill>
                        <a:srgbClr val="D0DCEE"/>
                      </a:solidFill>
                      <a:prstDash val="solid"/>
                      <a:round/>
                      <a:headEnd type="none" w="med" len="med"/>
                      <a:tailEnd type="none" w="med" len="med"/>
                    </a:lnT>
                    <a:lnB w="6350" cap="flat" cmpd="sng" algn="ctr">
                      <a:solidFill>
                        <a:srgbClr val="D0DCEE"/>
                      </a:solidFill>
                      <a:prstDash val="solid"/>
                      <a:round/>
                      <a:headEnd type="none" w="med" len="med"/>
                      <a:tailEnd type="none" w="med" len="med"/>
                    </a:lnB>
                    <a:solidFill>
                      <a:schemeClr val="accent6"/>
                    </a:solidFill>
                  </a:tcPr>
                </a:tc>
                <a:tc>
                  <a:txBody>
                    <a:bodyPr/>
                    <a:lstStyle/>
                    <a:p>
                      <a:pPr marL="0" indent="0">
                        <a:buNone/>
                      </a:pPr>
                      <a:r>
                        <a:rPr lang="en-US" sz="1100" b="1" dirty="0">
                          <a:solidFill>
                            <a:srgbClr val="FFFFFF"/>
                          </a:solidFill>
                          <a:latin typeface="Calibri" pitchFamily="34" charset="0"/>
                          <a:ea typeface="Calibri" pitchFamily="34" charset="-122"/>
                          <a:cs typeface="Calibri" pitchFamily="34" charset="-120"/>
                        </a:rPr>
                        <a:t>Connectivity</a:t>
                      </a:r>
                      <a:endParaRPr lang="en-US" sz="1100" dirty="0">
                        <a:latin typeface="Calibri" charset="0"/>
                        <a:ea typeface="Calibri" charset="0"/>
                        <a:cs typeface="Calibri" charset="0"/>
                      </a:endParaRPr>
                    </a:p>
                  </a:txBody>
                  <a:tcPr>
                    <a:lnL w="6350" cap="flat" cmpd="sng" algn="ctr">
                      <a:solidFill>
                        <a:srgbClr val="D0DCEE"/>
                      </a:solidFill>
                      <a:prstDash val="solid"/>
                      <a:round/>
                      <a:headEnd type="none" w="med" len="med"/>
                      <a:tailEnd type="none" w="med" len="med"/>
                    </a:lnL>
                    <a:lnR w="6350" cap="flat" cmpd="sng" algn="ctr">
                      <a:solidFill>
                        <a:srgbClr val="D0DCEE"/>
                      </a:solidFill>
                      <a:prstDash val="solid"/>
                      <a:round/>
                      <a:headEnd type="none" w="med" len="med"/>
                      <a:tailEnd type="none" w="med" len="med"/>
                    </a:lnR>
                    <a:lnT w="6350" cap="flat" cmpd="sng" algn="ctr">
                      <a:solidFill>
                        <a:srgbClr val="D0DCEE"/>
                      </a:solidFill>
                      <a:prstDash val="solid"/>
                      <a:round/>
                      <a:headEnd type="none" w="med" len="med"/>
                      <a:tailEnd type="none" w="med" len="med"/>
                    </a:lnT>
                    <a:lnB w="6350" cap="flat" cmpd="sng" algn="ctr">
                      <a:solidFill>
                        <a:srgbClr val="D0DCEE"/>
                      </a:solidFill>
                      <a:prstDash val="solid"/>
                      <a:round/>
                      <a:headEnd type="none" w="med" len="med"/>
                      <a:tailEnd type="none" w="med" len="med"/>
                    </a:lnB>
                    <a:solidFill>
                      <a:schemeClr val="accent6"/>
                    </a:solidFill>
                  </a:tcPr>
                </a:tc>
                <a:tc>
                  <a:txBody>
                    <a:bodyPr/>
                    <a:lstStyle/>
                    <a:p>
                      <a:pPr marL="0" indent="0">
                        <a:buNone/>
                      </a:pPr>
                      <a:r>
                        <a:rPr lang="en-US" sz="1100" b="1" dirty="0">
                          <a:solidFill>
                            <a:srgbClr val="FFFFFF"/>
                          </a:solidFill>
                          <a:latin typeface="Calibri" pitchFamily="34" charset="0"/>
                          <a:ea typeface="Calibri" pitchFamily="34" charset="-122"/>
                          <a:cs typeface="Calibri" pitchFamily="34" charset="-120"/>
                        </a:rPr>
                        <a:t>Best For</a:t>
                      </a:r>
                      <a:endParaRPr lang="en-US" sz="1100" dirty="0">
                        <a:latin typeface="Calibri" charset="0"/>
                        <a:ea typeface="Calibri" charset="0"/>
                        <a:cs typeface="Calibri" charset="0"/>
                      </a:endParaRPr>
                    </a:p>
                  </a:txBody>
                  <a:tcPr>
                    <a:lnL w="6350" cap="flat" cmpd="sng" algn="ctr">
                      <a:solidFill>
                        <a:srgbClr val="D0DCEE"/>
                      </a:solidFill>
                      <a:prstDash val="solid"/>
                      <a:round/>
                      <a:headEnd type="none" w="med" len="med"/>
                      <a:tailEnd type="none" w="med" len="med"/>
                    </a:lnL>
                    <a:lnR w="6350" cap="flat" cmpd="sng" algn="ctr">
                      <a:solidFill>
                        <a:srgbClr val="D0DCEE"/>
                      </a:solidFill>
                      <a:prstDash val="solid"/>
                      <a:round/>
                      <a:headEnd type="none" w="med" len="med"/>
                      <a:tailEnd type="none" w="med" len="med"/>
                    </a:lnR>
                    <a:lnT w="6350" cap="flat" cmpd="sng" algn="ctr">
                      <a:solidFill>
                        <a:srgbClr val="D0DCEE"/>
                      </a:solidFill>
                      <a:prstDash val="solid"/>
                      <a:round/>
                      <a:headEnd type="none" w="med" len="med"/>
                      <a:tailEnd type="none" w="med" len="med"/>
                    </a:lnT>
                    <a:lnB w="6350" cap="flat" cmpd="sng" algn="ctr">
                      <a:solidFill>
                        <a:srgbClr val="D0DCEE"/>
                      </a:solidFill>
                      <a:prstDash val="solid"/>
                      <a:round/>
                      <a:headEnd type="none" w="med" len="med"/>
                      <a:tailEnd type="none" w="med" len="med"/>
                    </a:lnB>
                    <a:solidFill>
                      <a:schemeClr val="accent6"/>
                    </a:solidFill>
                  </a:tcPr>
                </a:tc>
                <a:extLst>
                  <a:ext uri="{0D108BD9-81ED-4DB2-BD59-A6C34878D82A}">
                    <a16:rowId xmlns:a16="http://schemas.microsoft.com/office/drawing/2014/main" val="10000"/>
                  </a:ext>
                </a:extLst>
              </a:tr>
              <a:tr h="296266">
                <a:tc>
                  <a:txBody>
                    <a:bodyPr/>
                    <a:lstStyle/>
                    <a:p>
                      <a:pPr marL="0" indent="0">
                        <a:buNone/>
                      </a:pPr>
                      <a:r>
                        <a:rPr lang="en-US" sz="1050" dirty="0">
                          <a:solidFill>
                            <a:srgbClr val="4A6080"/>
                          </a:solidFill>
                          <a:latin typeface="Calibri" pitchFamily="34" charset="0"/>
                          <a:ea typeface="Calibri" pitchFamily="34" charset="-122"/>
                          <a:cs typeface="Calibri" pitchFamily="34" charset="-120"/>
                        </a:rPr>
                        <a:t>Zebra ZD421d</a:t>
                      </a:r>
                      <a:endParaRPr lang="en-US" sz="1050" dirty="0">
                        <a:latin typeface="Calibri" charset="0"/>
                        <a:ea typeface="Calibri" charset="0"/>
                        <a:cs typeface="Calibri" charset="0"/>
                      </a:endParaRPr>
                    </a:p>
                  </a:txBody>
                  <a:tcPr>
                    <a:lnL w="6350" cap="flat" cmpd="sng" algn="ctr">
                      <a:solidFill>
                        <a:srgbClr val="D0DCEE"/>
                      </a:solidFill>
                      <a:prstDash val="solid"/>
                      <a:round/>
                      <a:headEnd type="none" w="med" len="med"/>
                      <a:tailEnd type="none" w="med" len="med"/>
                    </a:lnL>
                    <a:lnR w="6350" cap="flat" cmpd="sng" algn="ctr">
                      <a:solidFill>
                        <a:srgbClr val="D0DCEE"/>
                      </a:solidFill>
                      <a:prstDash val="solid"/>
                      <a:round/>
                      <a:headEnd type="none" w="med" len="med"/>
                      <a:tailEnd type="none" w="med" len="med"/>
                    </a:lnR>
                    <a:lnT w="6350" cap="flat" cmpd="sng" algn="ctr">
                      <a:solidFill>
                        <a:srgbClr val="D0DCEE"/>
                      </a:solidFill>
                      <a:prstDash val="solid"/>
                      <a:round/>
                      <a:headEnd type="none" w="med" len="med"/>
                      <a:tailEnd type="none" w="med" len="med"/>
                    </a:lnT>
                    <a:lnB w="6350" cap="flat" cmpd="sng" algn="ctr">
                      <a:solidFill>
                        <a:srgbClr val="D0DCEE"/>
                      </a:solidFill>
                      <a:prstDash val="solid"/>
                      <a:round/>
                      <a:headEnd type="none" w="med" len="med"/>
                      <a:tailEnd type="none" w="med" len="med"/>
                    </a:lnB>
                    <a:solidFill>
                      <a:srgbClr val="F0F4FF"/>
                    </a:solidFill>
                  </a:tcPr>
                </a:tc>
                <a:tc>
                  <a:txBody>
                    <a:bodyPr/>
                    <a:lstStyle/>
                    <a:p>
                      <a:pPr marL="0" indent="0">
                        <a:buNone/>
                      </a:pPr>
                      <a:r>
                        <a:rPr lang="en-US" sz="1050" dirty="0">
                          <a:solidFill>
                            <a:srgbClr val="4A6080"/>
                          </a:solidFill>
                          <a:latin typeface="Calibri" pitchFamily="34" charset="0"/>
                          <a:ea typeface="Calibri" pitchFamily="34" charset="-122"/>
                          <a:cs typeface="Calibri" pitchFamily="34" charset="-120"/>
                        </a:rPr>
                        <a:t>203 dpi / 300 dpi</a:t>
                      </a:r>
                      <a:endParaRPr lang="en-US" sz="1050" dirty="0">
                        <a:latin typeface="Calibri" charset="0"/>
                        <a:ea typeface="Calibri" charset="0"/>
                        <a:cs typeface="Calibri" charset="0"/>
                      </a:endParaRPr>
                    </a:p>
                  </a:txBody>
                  <a:tcPr>
                    <a:lnL w="6350" cap="flat" cmpd="sng" algn="ctr">
                      <a:solidFill>
                        <a:srgbClr val="D0DCEE"/>
                      </a:solidFill>
                      <a:prstDash val="solid"/>
                      <a:round/>
                      <a:headEnd type="none" w="med" len="med"/>
                      <a:tailEnd type="none" w="med" len="med"/>
                    </a:lnL>
                    <a:lnR w="6350" cap="flat" cmpd="sng" algn="ctr">
                      <a:solidFill>
                        <a:srgbClr val="D0DCEE"/>
                      </a:solidFill>
                      <a:prstDash val="solid"/>
                      <a:round/>
                      <a:headEnd type="none" w="med" len="med"/>
                      <a:tailEnd type="none" w="med" len="med"/>
                    </a:lnR>
                    <a:lnT w="6350" cap="flat" cmpd="sng" algn="ctr">
                      <a:solidFill>
                        <a:srgbClr val="D0DCEE"/>
                      </a:solidFill>
                      <a:prstDash val="solid"/>
                      <a:round/>
                      <a:headEnd type="none" w="med" len="med"/>
                      <a:tailEnd type="none" w="med" len="med"/>
                    </a:lnT>
                    <a:lnB w="6350" cap="flat" cmpd="sng" algn="ctr">
                      <a:solidFill>
                        <a:srgbClr val="D0DCEE"/>
                      </a:solidFill>
                      <a:prstDash val="solid"/>
                      <a:round/>
                      <a:headEnd type="none" w="med" len="med"/>
                      <a:tailEnd type="none" w="med" len="med"/>
                    </a:lnB>
                    <a:solidFill>
                      <a:srgbClr val="F0F4FF"/>
                    </a:solidFill>
                  </a:tcPr>
                </a:tc>
                <a:tc>
                  <a:txBody>
                    <a:bodyPr/>
                    <a:lstStyle/>
                    <a:p>
                      <a:pPr marL="0" indent="0">
                        <a:buNone/>
                      </a:pPr>
                      <a:r>
                        <a:rPr lang="en-US" sz="1050" dirty="0">
                          <a:solidFill>
                            <a:srgbClr val="4A6080"/>
                          </a:solidFill>
                          <a:latin typeface="Calibri" pitchFamily="34" charset="0"/>
                          <a:ea typeface="Calibri" pitchFamily="34" charset="-122"/>
                          <a:cs typeface="Calibri" pitchFamily="34" charset="-120"/>
                        </a:rPr>
                        <a:t>USB, Ethernet, Bluetooth</a:t>
                      </a:r>
                      <a:endParaRPr lang="en-US" sz="1050" dirty="0">
                        <a:latin typeface="Calibri" charset="0"/>
                        <a:ea typeface="Calibri" charset="0"/>
                        <a:cs typeface="Calibri" charset="0"/>
                      </a:endParaRPr>
                    </a:p>
                  </a:txBody>
                  <a:tcPr>
                    <a:lnL w="6350" cap="flat" cmpd="sng" algn="ctr">
                      <a:solidFill>
                        <a:srgbClr val="D0DCEE"/>
                      </a:solidFill>
                      <a:prstDash val="solid"/>
                      <a:round/>
                      <a:headEnd type="none" w="med" len="med"/>
                      <a:tailEnd type="none" w="med" len="med"/>
                    </a:lnL>
                    <a:lnR w="6350" cap="flat" cmpd="sng" algn="ctr">
                      <a:solidFill>
                        <a:srgbClr val="D0DCEE"/>
                      </a:solidFill>
                      <a:prstDash val="solid"/>
                      <a:round/>
                      <a:headEnd type="none" w="med" len="med"/>
                      <a:tailEnd type="none" w="med" len="med"/>
                    </a:lnR>
                    <a:lnT w="6350" cap="flat" cmpd="sng" algn="ctr">
                      <a:solidFill>
                        <a:srgbClr val="D0DCEE"/>
                      </a:solidFill>
                      <a:prstDash val="solid"/>
                      <a:round/>
                      <a:headEnd type="none" w="med" len="med"/>
                      <a:tailEnd type="none" w="med" len="med"/>
                    </a:lnT>
                    <a:lnB w="6350" cap="flat" cmpd="sng" algn="ctr">
                      <a:solidFill>
                        <a:srgbClr val="D0DCEE"/>
                      </a:solidFill>
                      <a:prstDash val="solid"/>
                      <a:round/>
                      <a:headEnd type="none" w="med" len="med"/>
                      <a:tailEnd type="none" w="med" len="med"/>
                    </a:lnB>
                    <a:solidFill>
                      <a:srgbClr val="F0F4FF"/>
                    </a:solidFill>
                  </a:tcPr>
                </a:tc>
                <a:tc>
                  <a:txBody>
                    <a:bodyPr/>
                    <a:lstStyle/>
                    <a:p>
                      <a:pPr marL="0" indent="0">
                        <a:buNone/>
                      </a:pPr>
                      <a:r>
                        <a:rPr lang="en-US" sz="1050" dirty="0">
                          <a:solidFill>
                            <a:srgbClr val="4A6080"/>
                          </a:solidFill>
                          <a:latin typeface="Calibri" pitchFamily="34" charset="0"/>
                          <a:ea typeface="Calibri" pitchFamily="34" charset="-122"/>
                          <a:cs typeface="Calibri" pitchFamily="34" charset="-120"/>
                        </a:rPr>
                        <a:t>Retail, Logistics</a:t>
                      </a:r>
                      <a:endParaRPr lang="en-US" sz="1050" dirty="0">
                        <a:latin typeface="Calibri" charset="0"/>
                        <a:ea typeface="Calibri" charset="0"/>
                        <a:cs typeface="Calibri" charset="0"/>
                      </a:endParaRPr>
                    </a:p>
                  </a:txBody>
                  <a:tcPr>
                    <a:lnL w="6350" cap="flat" cmpd="sng" algn="ctr">
                      <a:solidFill>
                        <a:srgbClr val="D0DCEE"/>
                      </a:solidFill>
                      <a:prstDash val="solid"/>
                      <a:round/>
                      <a:headEnd type="none" w="med" len="med"/>
                      <a:tailEnd type="none" w="med" len="med"/>
                    </a:lnL>
                    <a:lnR w="6350" cap="flat" cmpd="sng" algn="ctr">
                      <a:solidFill>
                        <a:srgbClr val="D0DCEE"/>
                      </a:solidFill>
                      <a:prstDash val="solid"/>
                      <a:round/>
                      <a:headEnd type="none" w="med" len="med"/>
                      <a:tailEnd type="none" w="med" len="med"/>
                    </a:lnR>
                    <a:lnT w="6350" cap="flat" cmpd="sng" algn="ctr">
                      <a:solidFill>
                        <a:srgbClr val="D0DCEE"/>
                      </a:solidFill>
                      <a:prstDash val="solid"/>
                      <a:round/>
                      <a:headEnd type="none" w="med" len="med"/>
                      <a:tailEnd type="none" w="med" len="med"/>
                    </a:lnT>
                    <a:lnB w="6350" cap="flat" cmpd="sng" algn="ctr">
                      <a:solidFill>
                        <a:srgbClr val="D0DCEE"/>
                      </a:solidFill>
                      <a:prstDash val="solid"/>
                      <a:round/>
                      <a:headEnd type="none" w="med" len="med"/>
                      <a:tailEnd type="none" w="med" len="med"/>
                    </a:lnB>
                    <a:solidFill>
                      <a:srgbClr val="F0F4FF"/>
                    </a:solidFill>
                  </a:tcPr>
                </a:tc>
                <a:extLst>
                  <a:ext uri="{0D108BD9-81ED-4DB2-BD59-A6C34878D82A}">
                    <a16:rowId xmlns:a16="http://schemas.microsoft.com/office/drawing/2014/main" val="10001"/>
                  </a:ext>
                </a:extLst>
              </a:tr>
              <a:tr h="296266">
                <a:tc>
                  <a:txBody>
                    <a:bodyPr/>
                    <a:lstStyle/>
                    <a:p>
                      <a:pPr marL="0" indent="0">
                        <a:buNone/>
                      </a:pPr>
                      <a:r>
                        <a:rPr lang="en-US" sz="1050" dirty="0">
                          <a:solidFill>
                            <a:srgbClr val="4A6080"/>
                          </a:solidFill>
                          <a:latin typeface="Calibri" pitchFamily="34" charset="0"/>
                          <a:ea typeface="Calibri" pitchFamily="34" charset="-122"/>
                          <a:cs typeface="Calibri" pitchFamily="34" charset="-120"/>
                        </a:rPr>
                        <a:t>TSC TE244</a:t>
                      </a:r>
                      <a:endParaRPr lang="en-US" sz="1050" dirty="0">
                        <a:latin typeface="Calibri" charset="0"/>
                        <a:ea typeface="Calibri" charset="0"/>
                        <a:cs typeface="Calibri" charset="0"/>
                      </a:endParaRPr>
                    </a:p>
                  </a:txBody>
                  <a:tcPr>
                    <a:lnL w="6350" cap="flat" cmpd="sng" algn="ctr">
                      <a:solidFill>
                        <a:srgbClr val="D0DCEE"/>
                      </a:solidFill>
                      <a:prstDash val="solid"/>
                      <a:round/>
                      <a:headEnd type="none" w="med" len="med"/>
                      <a:tailEnd type="none" w="med" len="med"/>
                    </a:lnL>
                    <a:lnR w="6350" cap="flat" cmpd="sng" algn="ctr">
                      <a:solidFill>
                        <a:srgbClr val="D0DCEE"/>
                      </a:solidFill>
                      <a:prstDash val="solid"/>
                      <a:round/>
                      <a:headEnd type="none" w="med" len="med"/>
                      <a:tailEnd type="none" w="med" len="med"/>
                    </a:lnR>
                    <a:lnT w="6350" cap="flat" cmpd="sng" algn="ctr">
                      <a:solidFill>
                        <a:srgbClr val="D0DCEE"/>
                      </a:solidFill>
                      <a:prstDash val="solid"/>
                      <a:round/>
                      <a:headEnd type="none" w="med" len="med"/>
                      <a:tailEnd type="none" w="med" len="med"/>
                    </a:lnT>
                    <a:lnB w="6350" cap="flat" cmpd="sng" algn="ctr">
                      <a:solidFill>
                        <a:srgbClr val="D0DCEE"/>
                      </a:solidFill>
                      <a:prstDash val="solid"/>
                      <a:round/>
                      <a:headEnd type="none" w="med" len="med"/>
                      <a:tailEnd type="none" w="med" len="med"/>
                    </a:lnB>
                    <a:solidFill>
                      <a:srgbClr val="FFFFFF"/>
                    </a:solidFill>
                  </a:tcPr>
                </a:tc>
                <a:tc>
                  <a:txBody>
                    <a:bodyPr/>
                    <a:lstStyle/>
                    <a:p>
                      <a:pPr marL="0" indent="0">
                        <a:buNone/>
                      </a:pPr>
                      <a:r>
                        <a:rPr lang="en-US" sz="1050" dirty="0">
                          <a:solidFill>
                            <a:srgbClr val="4A6080"/>
                          </a:solidFill>
                          <a:latin typeface="Calibri" pitchFamily="34" charset="0"/>
                          <a:ea typeface="Calibri" pitchFamily="34" charset="-122"/>
                          <a:cs typeface="Calibri" pitchFamily="34" charset="-120"/>
                        </a:rPr>
                        <a:t>203 dpi</a:t>
                      </a:r>
                      <a:endParaRPr lang="en-US" sz="1050" dirty="0">
                        <a:latin typeface="Calibri" charset="0"/>
                        <a:ea typeface="Calibri" charset="0"/>
                        <a:cs typeface="Calibri" charset="0"/>
                      </a:endParaRPr>
                    </a:p>
                  </a:txBody>
                  <a:tcPr>
                    <a:lnL w="6350" cap="flat" cmpd="sng" algn="ctr">
                      <a:solidFill>
                        <a:srgbClr val="D0DCEE"/>
                      </a:solidFill>
                      <a:prstDash val="solid"/>
                      <a:round/>
                      <a:headEnd type="none" w="med" len="med"/>
                      <a:tailEnd type="none" w="med" len="med"/>
                    </a:lnL>
                    <a:lnR w="6350" cap="flat" cmpd="sng" algn="ctr">
                      <a:solidFill>
                        <a:srgbClr val="D0DCEE"/>
                      </a:solidFill>
                      <a:prstDash val="solid"/>
                      <a:round/>
                      <a:headEnd type="none" w="med" len="med"/>
                      <a:tailEnd type="none" w="med" len="med"/>
                    </a:lnR>
                    <a:lnT w="6350" cap="flat" cmpd="sng" algn="ctr">
                      <a:solidFill>
                        <a:srgbClr val="D0DCEE"/>
                      </a:solidFill>
                      <a:prstDash val="solid"/>
                      <a:round/>
                      <a:headEnd type="none" w="med" len="med"/>
                      <a:tailEnd type="none" w="med" len="med"/>
                    </a:lnT>
                    <a:lnB w="6350" cap="flat" cmpd="sng" algn="ctr">
                      <a:solidFill>
                        <a:srgbClr val="D0DCEE"/>
                      </a:solidFill>
                      <a:prstDash val="solid"/>
                      <a:round/>
                      <a:headEnd type="none" w="med" len="med"/>
                      <a:tailEnd type="none" w="med" len="med"/>
                    </a:lnB>
                    <a:solidFill>
                      <a:srgbClr val="FFFFFF"/>
                    </a:solidFill>
                  </a:tcPr>
                </a:tc>
                <a:tc>
                  <a:txBody>
                    <a:bodyPr/>
                    <a:lstStyle/>
                    <a:p>
                      <a:pPr marL="0" indent="0">
                        <a:buNone/>
                      </a:pPr>
                      <a:r>
                        <a:rPr lang="en-US" sz="1050" dirty="0">
                          <a:solidFill>
                            <a:srgbClr val="4A6080"/>
                          </a:solidFill>
                          <a:latin typeface="Calibri" pitchFamily="34" charset="0"/>
                          <a:ea typeface="Calibri" pitchFamily="34" charset="-122"/>
                          <a:cs typeface="Calibri" pitchFamily="34" charset="-120"/>
                        </a:rPr>
                        <a:t>USB, Serial, Ethernet</a:t>
                      </a:r>
                      <a:endParaRPr lang="en-US" sz="1050" dirty="0">
                        <a:latin typeface="Calibri" charset="0"/>
                        <a:ea typeface="Calibri" charset="0"/>
                        <a:cs typeface="Calibri" charset="0"/>
                      </a:endParaRPr>
                    </a:p>
                  </a:txBody>
                  <a:tcPr>
                    <a:lnL w="6350" cap="flat" cmpd="sng" algn="ctr">
                      <a:solidFill>
                        <a:srgbClr val="D0DCEE"/>
                      </a:solidFill>
                      <a:prstDash val="solid"/>
                      <a:round/>
                      <a:headEnd type="none" w="med" len="med"/>
                      <a:tailEnd type="none" w="med" len="med"/>
                    </a:lnL>
                    <a:lnR w="6350" cap="flat" cmpd="sng" algn="ctr">
                      <a:solidFill>
                        <a:srgbClr val="D0DCEE"/>
                      </a:solidFill>
                      <a:prstDash val="solid"/>
                      <a:round/>
                      <a:headEnd type="none" w="med" len="med"/>
                      <a:tailEnd type="none" w="med" len="med"/>
                    </a:lnR>
                    <a:lnT w="6350" cap="flat" cmpd="sng" algn="ctr">
                      <a:solidFill>
                        <a:srgbClr val="D0DCEE"/>
                      </a:solidFill>
                      <a:prstDash val="solid"/>
                      <a:round/>
                      <a:headEnd type="none" w="med" len="med"/>
                      <a:tailEnd type="none" w="med" len="med"/>
                    </a:lnT>
                    <a:lnB w="6350" cap="flat" cmpd="sng" algn="ctr">
                      <a:solidFill>
                        <a:srgbClr val="D0DCEE"/>
                      </a:solidFill>
                      <a:prstDash val="solid"/>
                      <a:round/>
                      <a:headEnd type="none" w="med" len="med"/>
                      <a:tailEnd type="none" w="med" len="med"/>
                    </a:lnB>
                    <a:solidFill>
                      <a:srgbClr val="FFFFFF"/>
                    </a:solidFill>
                  </a:tcPr>
                </a:tc>
                <a:tc>
                  <a:txBody>
                    <a:bodyPr/>
                    <a:lstStyle/>
                    <a:p>
                      <a:pPr marL="0" indent="0">
                        <a:buNone/>
                      </a:pPr>
                      <a:r>
                        <a:rPr lang="en-US" sz="1050" dirty="0">
                          <a:solidFill>
                            <a:srgbClr val="4A6080"/>
                          </a:solidFill>
                          <a:latin typeface="Calibri" pitchFamily="34" charset="0"/>
                          <a:ea typeface="Calibri" pitchFamily="34" charset="-122"/>
                          <a:cs typeface="Calibri" pitchFamily="34" charset="-120"/>
                        </a:rPr>
                        <a:t>Warehousing</a:t>
                      </a:r>
                      <a:endParaRPr lang="en-US" sz="1050" dirty="0">
                        <a:latin typeface="Calibri" charset="0"/>
                        <a:ea typeface="Calibri" charset="0"/>
                        <a:cs typeface="Calibri" charset="0"/>
                      </a:endParaRPr>
                    </a:p>
                  </a:txBody>
                  <a:tcPr>
                    <a:lnL w="6350" cap="flat" cmpd="sng" algn="ctr">
                      <a:solidFill>
                        <a:srgbClr val="D0DCEE"/>
                      </a:solidFill>
                      <a:prstDash val="solid"/>
                      <a:round/>
                      <a:headEnd type="none" w="med" len="med"/>
                      <a:tailEnd type="none" w="med" len="med"/>
                    </a:lnL>
                    <a:lnR w="6350" cap="flat" cmpd="sng" algn="ctr">
                      <a:solidFill>
                        <a:srgbClr val="D0DCEE"/>
                      </a:solidFill>
                      <a:prstDash val="solid"/>
                      <a:round/>
                      <a:headEnd type="none" w="med" len="med"/>
                      <a:tailEnd type="none" w="med" len="med"/>
                    </a:lnR>
                    <a:lnT w="6350" cap="flat" cmpd="sng" algn="ctr">
                      <a:solidFill>
                        <a:srgbClr val="D0DCEE"/>
                      </a:solidFill>
                      <a:prstDash val="solid"/>
                      <a:round/>
                      <a:headEnd type="none" w="med" len="med"/>
                      <a:tailEnd type="none" w="med" len="med"/>
                    </a:lnT>
                    <a:lnB w="6350" cap="flat" cmpd="sng" algn="ctr">
                      <a:solidFill>
                        <a:srgbClr val="D0DCEE"/>
                      </a:solidFill>
                      <a:prstDash val="solid"/>
                      <a:round/>
                      <a:headEnd type="none" w="med" len="med"/>
                      <a:tailEnd type="none" w="med" len="med"/>
                    </a:lnB>
                    <a:solidFill>
                      <a:srgbClr val="FFFFFF"/>
                    </a:solidFill>
                  </a:tcPr>
                </a:tc>
                <a:extLst>
                  <a:ext uri="{0D108BD9-81ED-4DB2-BD59-A6C34878D82A}">
                    <a16:rowId xmlns:a16="http://schemas.microsoft.com/office/drawing/2014/main" val="10002"/>
                  </a:ext>
                </a:extLst>
              </a:tr>
              <a:tr h="296266">
                <a:tc>
                  <a:txBody>
                    <a:bodyPr/>
                    <a:lstStyle/>
                    <a:p>
                      <a:pPr marL="0" indent="0">
                        <a:buNone/>
                      </a:pPr>
                      <a:r>
                        <a:rPr lang="en-US" sz="1050" dirty="0">
                          <a:solidFill>
                            <a:srgbClr val="4A6080"/>
                          </a:solidFill>
                          <a:latin typeface="Calibri" pitchFamily="34" charset="0"/>
                          <a:ea typeface="Calibri" pitchFamily="34" charset="-122"/>
                          <a:cs typeface="Calibri" pitchFamily="34" charset="-120"/>
                        </a:rPr>
                        <a:t>Citizen CL-S321</a:t>
                      </a:r>
                      <a:endParaRPr lang="en-US" sz="1050" dirty="0">
                        <a:latin typeface="Calibri" charset="0"/>
                        <a:ea typeface="Calibri" charset="0"/>
                        <a:cs typeface="Calibri" charset="0"/>
                      </a:endParaRPr>
                    </a:p>
                  </a:txBody>
                  <a:tcPr>
                    <a:lnL w="6350" cap="flat" cmpd="sng" algn="ctr">
                      <a:solidFill>
                        <a:srgbClr val="D0DCEE"/>
                      </a:solidFill>
                      <a:prstDash val="solid"/>
                      <a:round/>
                      <a:headEnd type="none" w="med" len="med"/>
                      <a:tailEnd type="none" w="med" len="med"/>
                    </a:lnL>
                    <a:lnR w="6350" cap="flat" cmpd="sng" algn="ctr">
                      <a:solidFill>
                        <a:srgbClr val="D0DCEE"/>
                      </a:solidFill>
                      <a:prstDash val="solid"/>
                      <a:round/>
                      <a:headEnd type="none" w="med" len="med"/>
                      <a:tailEnd type="none" w="med" len="med"/>
                    </a:lnR>
                    <a:lnT w="6350" cap="flat" cmpd="sng" algn="ctr">
                      <a:solidFill>
                        <a:srgbClr val="D0DCEE"/>
                      </a:solidFill>
                      <a:prstDash val="solid"/>
                      <a:round/>
                      <a:headEnd type="none" w="med" len="med"/>
                      <a:tailEnd type="none" w="med" len="med"/>
                    </a:lnT>
                    <a:lnB w="6350" cap="flat" cmpd="sng" algn="ctr">
                      <a:solidFill>
                        <a:srgbClr val="D0DCEE"/>
                      </a:solidFill>
                      <a:prstDash val="solid"/>
                      <a:round/>
                      <a:headEnd type="none" w="med" len="med"/>
                      <a:tailEnd type="none" w="med" len="med"/>
                    </a:lnB>
                    <a:solidFill>
                      <a:srgbClr val="F0F4FF"/>
                    </a:solidFill>
                  </a:tcPr>
                </a:tc>
                <a:tc>
                  <a:txBody>
                    <a:bodyPr/>
                    <a:lstStyle/>
                    <a:p>
                      <a:pPr marL="0" indent="0">
                        <a:buNone/>
                      </a:pPr>
                      <a:r>
                        <a:rPr lang="en-US" sz="1050" dirty="0">
                          <a:solidFill>
                            <a:srgbClr val="4A6080"/>
                          </a:solidFill>
                          <a:latin typeface="Calibri" pitchFamily="34" charset="0"/>
                          <a:ea typeface="Calibri" pitchFamily="34" charset="-122"/>
                          <a:cs typeface="Calibri" pitchFamily="34" charset="-120"/>
                        </a:rPr>
                        <a:t>203 dpi</a:t>
                      </a:r>
                      <a:endParaRPr lang="en-US" sz="1050" dirty="0">
                        <a:latin typeface="Calibri" charset="0"/>
                        <a:ea typeface="Calibri" charset="0"/>
                        <a:cs typeface="Calibri" charset="0"/>
                      </a:endParaRPr>
                    </a:p>
                  </a:txBody>
                  <a:tcPr>
                    <a:lnL w="6350" cap="flat" cmpd="sng" algn="ctr">
                      <a:solidFill>
                        <a:srgbClr val="D0DCEE"/>
                      </a:solidFill>
                      <a:prstDash val="solid"/>
                      <a:round/>
                      <a:headEnd type="none" w="med" len="med"/>
                      <a:tailEnd type="none" w="med" len="med"/>
                    </a:lnL>
                    <a:lnR w="6350" cap="flat" cmpd="sng" algn="ctr">
                      <a:solidFill>
                        <a:srgbClr val="D0DCEE"/>
                      </a:solidFill>
                      <a:prstDash val="solid"/>
                      <a:round/>
                      <a:headEnd type="none" w="med" len="med"/>
                      <a:tailEnd type="none" w="med" len="med"/>
                    </a:lnR>
                    <a:lnT w="6350" cap="flat" cmpd="sng" algn="ctr">
                      <a:solidFill>
                        <a:srgbClr val="D0DCEE"/>
                      </a:solidFill>
                      <a:prstDash val="solid"/>
                      <a:round/>
                      <a:headEnd type="none" w="med" len="med"/>
                      <a:tailEnd type="none" w="med" len="med"/>
                    </a:lnT>
                    <a:lnB w="6350" cap="flat" cmpd="sng" algn="ctr">
                      <a:solidFill>
                        <a:srgbClr val="D0DCEE"/>
                      </a:solidFill>
                      <a:prstDash val="solid"/>
                      <a:round/>
                      <a:headEnd type="none" w="med" len="med"/>
                      <a:tailEnd type="none" w="med" len="med"/>
                    </a:lnB>
                    <a:solidFill>
                      <a:srgbClr val="F0F4FF"/>
                    </a:solidFill>
                  </a:tcPr>
                </a:tc>
                <a:tc>
                  <a:txBody>
                    <a:bodyPr/>
                    <a:lstStyle/>
                    <a:p>
                      <a:pPr marL="0" indent="0">
                        <a:buNone/>
                      </a:pPr>
                      <a:r>
                        <a:rPr lang="en-US" sz="1050" dirty="0">
                          <a:solidFill>
                            <a:srgbClr val="4A6080"/>
                          </a:solidFill>
                          <a:latin typeface="Calibri" pitchFamily="34" charset="0"/>
                          <a:ea typeface="Calibri" pitchFamily="34" charset="-122"/>
                          <a:cs typeface="Calibri" pitchFamily="34" charset="-120"/>
                        </a:rPr>
                        <a:t>USB, Serial, Parallel</a:t>
                      </a:r>
                      <a:endParaRPr lang="en-US" sz="1050" dirty="0">
                        <a:latin typeface="Calibri" charset="0"/>
                        <a:ea typeface="Calibri" charset="0"/>
                        <a:cs typeface="Calibri" charset="0"/>
                      </a:endParaRPr>
                    </a:p>
                  </a:txBody>
                  <a:tcPr>
                    <a:lnL w="6350" cap="flat" cmpd="sng" algn="ctr">
                      <a:solidFill>
                        <a:srgbClr val="D0DCEE"/>
                      </a:solidFill>
                      <a:prstDash val="solid"/>
                      <a:round/>
                      <a:headEnd type="none" w="med" len="med"/>
                      <a:tailEnd type="none" w="med" len="med"/>
                    </a:lnL>
                    <a:lnR w="6350" cap="flat" cmpd="sng" algn="ctr">
                      <a:solidFill>
                        <a:srgbClr val="D0DCEE"/>
                      </a:solidFill>
                      <a:prstDash val="solid"/>
                      <a:round/>
                      <a:headEnd type="none" w="med" len="med"/>
                      <a:tailEnd type="none" w="med" len="med"/>
                    </a:lnR>
                    <a:lnT w="6350" cap="flat" cmpd="sng" algn="ctr">
                      <a:solidFill>
                        <a:srgbClr val="D0DCEE"/>
                      </a:solidFill>
                      <a:prstDash val="solid"/>
                      <a:round/>
                      <a:headEnd type="none" w="med" len="med"/>
                      <a:tailEnd type="none" w="med" len="med"/>
                    </a:lnT>
                    <a:lnB w="6350" cap="flat" cmpd="sng" algn="ctr">
                      <a:solidFill>
                        <a:srgbClr val="D0DCEE"/>
                      </a:solidFill>
                      <a:prstDash val="solid"/>
                      <a:round/>
                      <a:headEnd type="none" w="med" len="med"/>
                      <a:tailEnd type="none" w="med" len="med"/>
                    </a:lnB>
                    <a:solidFill>
                      <a:srgbClr val="F0F4FF"/>
                    </a:solidFill>
                  </a:tcPr>
                </a:tc>
                <a:tc>
                  <a:txBody>
                    <a:bodyPr/>
                    <a:lstStyle/>
                    <a:p>
                      <a:pPr marL="0" indent="0">
                        <a:buNone/>
                      </a:pPr>
                      <a:r>
                        <a:rPr lang="en-US" sz="1050" dirty="0">
                          <a:solidFill>
                            <a:srgbClr val="4A6080"/>
                          </a:solidFill>
                          <a:latin typeface="Calibri" pitchFamily="34" charset="0"/>
                          <a:ea typeface="Calibri" pitchFamily="34" charset="-122"/>
                          <a:cs typeface="Calibri" pitchFamily="34" charset="-120"/>
                        </a:rPr>
                        <a:t>Retail, Food &amp; Bev</a:t>
                      </a:r>
                      <a:endParaRPr lang="en-US" sz="1050" dirty="0">
                        <a:latin typeface="Calibri" charset="0"/>
                        <a:ea typeface="Calibri" charset="0"/>
                        <a:cs typeface="Calibri" charset="0"/>
                      </a:endParaRPr>
                    </a:p>
                  </a:txBody>
                  <a:tcPr>
                    <a:lnL w="6350" cap="flat" cmpd="sng" algn="ctr">
                      <a:solidFill>
                        <a:srgbClr val="D0DCEE"/>
                      </a:solidFill>
                      <a:prstDash val="solid"/>
                      <a:round/>
                      <a:headEnd type="none" w="med" len="med"/>
                      <a:tailEnd type="none" w="med" len="med"/>
                    </a:lnL>
                    <a:lnR w="6350" cap="flat" cmpd="sng" algn="ctr">
                      <a:solidFill>
                        <a:srgbClr val="D0DCEE"/>
                      </a:solidFill>
                      <a:prstDash val="solid"/>
                      <a:round/>
                      <a:headEnd type="none" w="med" len="med"/>
                      <a:tailEnd type="none" w="med" len="med"/>
                    </a:lnR>
                    <a:lnT w="6350" cap="flat" cmpd="sng" algn="ctr">
                      <a:solidFill>
                        <a:srgbClr val="D0DCEE"/>
                      </a:solidFill>
                      <a:prstDash val="solid"/>
                      <a:round/>
                      <a:headEnd type="none" w="med" len="med"/>
                      <a:tailEnd type="none" w="med" len="med"/>
                    </a:lnT>
                    <a:lnB w="6350" cap="flat" cmpd="sng" algn="ctr">
                      <a:solidFill>
                        <a:srgbClr val="D0DCEE"/>
                      </a:solidFill>
                      <a:prstDash val="solid"/>
                      <a:round/>
                      <a:headEnd type="none" w="med" len="med"/>
                      <a:tailEnd type="none" w="med" len="med"/>
                    </a:lnB>
                    <a:solidFill>
                      <a:srgbClr val="F0F4FF"/>
                    </a:solidFill>
                  </a:tcPr>
                </a:tc>
                <a:extLst>
                  <a:ext uri="{0D108BD9-81ED-4DB2-BD59-A6C34878D82A}">
                    <a16:rowId xmlns:a16="http://schemas.microsoft.com/office/drawing/2014/main" val="10003"/>
                  </a:ext>
                </a:extLst>
              </a:tr>
              <a:tr h="296266">
                <a:tc>
                  <a:txBody>
                    <a:bodyPr/>
                    <a:lstStyle/>
                    <a:p>
                      <a:pPr marL="0" indent="0">
                        <a:buNone/>
                      </a:pPr>
                      <a:r>
                        <a:rPr lang="en-US" sz="1050" dirty="0">
                          <a:solidFill>
                            <a:srgbClr val="4A6080"/>
                          </a:solidFill>
                          <a:latin typeface="Calibri" pitchFamily="34" charset="0"/>
                          <a:ea typeface="Calibri" pitchFamily="34" charset="-122"/>
                          <a:cs typeface="Calibri" pitchFamily="34" charset="-120"/>
                        </a:rPr>
                        <a:t>Zebra GK420d</a:t>
                      </a:r>
                      <a:endParaRPr lang="en-US" sz="1050" dirty="0">
                        <a:latin typeface="Calibri" charset="0"/>
                        <a:ea typeface="Calibri" charset="0"/>
                        <a:cs typeface="Calibri" charset="0"/>
                      </a:endParaRPr>
                    </a:p>
                  </a:txBody>
                  <a:tcPr>
                    <a:lnL w="6350" cap="flat" cmpd="sng" algn="ctr">
                      <a:solidFill>
                        <a:srgbClr val="D0DCEE"/>
                      </a:solidFill>
                      <a:prstDash val="solid"/>
                      <a:round/>
                      <a:headEnd type="none" w="med" len="med"/>
                      <a:tailEnd type="none" w="med" len="med"/>
                    </a:lnL>
                    <a:lnR w="6350" cap="flat" cmpd="sng" algn="ctr">
                      <a:solidFill>
                        <a:srgbClr val="D0DCEE"/>
                      </a:solidFill>
                      <a:prstDash val="solid"/>
                      <a:round/>
                      <a:headEnd type="none" w="med" len="med"/>
                      <a:tailEnd type="none" w="med" len="med"/>
                    </a:lnR>
                    <a:lnT w="6350" cap="flat" cmpd="sng" algn="ctr">
                      <a:solidFill>
                        <a:srgbClr val="D0DCEE"/>
                      </a:solidFill>
                      <a:prstDash val="solid"/>
                      <a:round/>
                      <a:headEnd type="none" w="med" len="med"/>
                      <a:tailEnd type="none" w="med" len="med"/>
                    </a:lnT>
                    <a:lnB w="6350" cap="flat" cmpd="sng" algn="ctr">
                      <a:solidFill>
                        <a:srgbClr val="D0DCEE"/>
                      </a:solidFill>
                      <a:prstDash val="solid"/>
                      <a:round/>
                      <a:headEnd type="none" w="med" len="med"/>
                      <a:tailEnd type="none" w="med" len="med"/>
                    </a:lnB>
                    <a:solidFill>
                      <a:srgbClr val="FFFFFF"/>
                    </a:solidFill>
                  </a:tcPr>
                </a:tc>
                <a:tc>
                  <a:txBody>
                    <a:bodyPr/>
                    <a:lstStyle/>
                    <a:p>
                      <a:pPr marL="0" indent="0">
                        <a:buNone/>
                      </a:pPr>
                      <a:r>
                        <a:rPr lang="en-US" sz="1050" dirty="0">
                          <a:solidFill>
                            <a:srgbClr val="4A6080"/>
                          </a:solidFill>
                          <a:latin typeface="Calibri" pitchFamily="34" charset="0"/>
                          <a:ea typeface="Calibri" pitchFamily="34" charset="-122"/>
                          <a:cs typeface="Calibri" pitchFamily="34" charset="-120"/>
                        </a:rPr>
                        <a:t>203 dpi</a:t>
                      </a:r>
                      <a:endParaRPr lang="en-US" sz="1050" dirty="0">
                        <a:latin typeface="Calibri" charset="0"/>
                        <a:ea typeface="Calibri" charset="0"/>
                        <a:cs typeface="Calibri" charset="0"/>
                      </a:endParaRPr>
                    </a:p>
                  </a:txBody>
                  <a:tcPr>
                    <a:lnL w="6350" cap="flat" cmpd="sng" algn="ctr">
                      <a:solidFill>
                        <a:srgbClr val="D0DCEE"/>
                      </a:solidFill>
                      <a:prstDash val="solid"/>
                      <a:round/>
                      <a:headEnd type="none" w="med" len="med"/>
                      <a:tailEnd type="none" w="med" len="med"/>
                    </a:lnL>
                    <a:lnR w="6350" cap="flat" cmpd="sng" algn="ctr">
                      <a:solidFill>
                        <a:srgbClr val="D0DCEE"/>
                      </a:solidFill>
                      <a:prstDash val="solid"/>
                      <a:round/>
                      <a:headEnd type="none" w="med" len="med"/>
                      <a:tailEnd type="none" w="med" len="med"/>
                    </a:lnR>
                    <a:lnT w="6350" cap="flat" cmpd="sng" algn="ctr">
                      <a:solidFill>
                        <a:srgbClr val="D0DCEE"/>
                      </a:solidFill>
                      <a:prstDash val="solid"/>
                      <a:round/>
                      <a:headEnd type="none" w="med" len="med"/>
                      <a:tailEnd type="none" w="med" len="med"/>
                    </a:lnT>
                    <a:lnB w="6350" cap="flat" cmpd="sng" algn="ctr">
                      <a:solidFill>
                        <a:srgbClr val="D0DCEE"/>
                      </a:solidFill>
                      <a:prstDash val="solid"/>
                      <a:round/>
                      <a:headEnd type="none" w="med" len="med"/>
                      <a:tailEnd type="none" w="med" len="med"/>
                    </a:lnB>
                    <a:solidFill>
                      <a:srgbClr val="FFFFFF"/>
                    </a:solidFill>
                  </a:tcPr>
                </a:tc>
                <a:tc>
                  <a:txBody>
                    <a:bodyPr/>
                    <a:lstStyle/>
                    <a:p>
                      <a:pPr marL="0" indent="0">
                        <a:buNone/>
                      </a:pPr>
                      <a:r>
                        <a:rPr lang="en-US" sz="1050" dirty="0">
                          <a:solidFill>
                            <a:srgbClr val="4A6080"/>
                          </a:solidFill>
                          <a:latin typeface="Calibri" pitchFamily="34" charset="0"/>
                          <a:ea typeface="Calibri" pitchFamily="34" charset="-122"/>
                          <a:cs typeface="Calibri" pitchFamily="34" charset="-120"/>
                        </a:rPr>
                        <a:t>USB, Serial, Ethernet</a:t>
                      </a:r>
                      <a:endParaRPr lang="en-US" sz="1050" dirty="0">
                        <a:latin typeface="Calibri" charset="0"/>
                        <a:ea typeface="Calibri" charset="0"/>
                        <a:cs typeface="Calibri" charset="0"/>
                      </a:endParaRPr>
                    </a:p>
                  </a:txBody>
                  <a:tcPr>
                    <a:lnL w="6350" cap="flat" cmpd="sng" algn="ctr">
                      <a:solidFill>
                        <a:srgbClr val="D0DCEE"/>
                      </a:solidFill>
                      <a:prstDash val="solid"/>
                      <a:round/>
                      <a:headEnd type="none" w="med" len="med"/>
                      <a:tailEnd type="none" w="med" len="med"/>
                    </a:lnL>
                    <a:lnR w="6350" cap="flat" cmpd="sng" algn="ctr">
                      <a:solidFill>
                        <a:srgbClr val="D0DCEE"/>
                      </a:solidFill>
                      <a:prstDash val="solid"/>
                      <a:round/>
                      <a:headEnd type="none" w="med" len="med"/>
                      <a:tailEnd type="none" w="med" len="med"/>
                    </a:lnR>
                    <a:lnT w="6350" cap="flat" cmpd="sng" algn="ctr">
                      <a:solidFill>
                        <a:srgbClr val="D0DCEE"/>
                      </a:solidFill>
                      <a:prstDash val="solid"/>
                      <a:round/>
                      <a:headEnd type="none" w="med" len="med"/>
                      <a:tailEnd type="none" w="med" len="med"/>
                    </a:lnT>
                    <a:lnB w="6350" cap="flat" cmpd="sng" algn="ctr">
                      <a:solidFill>
                        <a:srgbClr val="D0DCEE"/>
                      </a:solidFill>
                      <a:prstDash val="solid"/>
                      <a:round/>
                      <a:headEnd type="none" w="med" len="med"/>
                      <a:tailEnd type="none" w="med" len="med"/>
                    </a:lnB>
                    <a:solidFill>
                      <a:srgbClr val="FFFFFF"/>
                    </a:solidFill>
                  </a:tcPr>
                </a:tc>
                <a:tc>
                  <a:txBody>
                    <a:bodyPr/>
                    <a:lstStyle/>
                    <a:p>
                      <a:pPr marL="0" indent="0">
                        <a:buNone/>
                      </a:pPr>
                      <a:r>
                        <a:rPr lang="en-US" sz="1050" dirty="0">
                          <a:solidFill>
                            <a:srgbClr val="4A6080"/>
                          </a:solidFill>
                          <a:latin typeface="Calibri" pitchFamily="34" charset="0"/>
                          <a:ea typeface="Calibri" pitchFamily="34" charset="-122"/>
                          <a:cs typeface="Calibri" pitchFamily="34" charset="-120"/>
                        </a:rPr>
                        <a:t>E-commerce Dispatch</a:t>
                      </a:r>
                      <a:endParaRPr lang="en-US" sz="1050" dirty="0">
                        <a:latin typeface="Calibri" charset="0"/>
                        <a:ea typeface="Calibri" charset="0"/>
                        <a:cs typeface="Calibri" charset="0"/>
                      </a:endParaRPr>
                    </a:p>
                  </a:txBody>
                  <a:tcPr>
                    <a:lnL w="6350" cap="flat" cmpd="sng" algn="ctr">
                      <a:solidFill>
                        <a:srgbClr val="D0DCEE"/>
                      </a:solidFill>
                      <a:prstDash val="solid"/>
                      <a:round/>
                      <a:headEnd type="none" w="med" len="med"/>
                      <a:tailEnd type="none" w="med" len="med"/>
                    </a:lnL>
                    <a:lnR w="6350" cap="flat" cmpd="sng" algn="ctr">
                      <a:solidFill>
                        <a:srgbClr val="D0DCEE"/>
                      </a:solidFill>
                      <a:prstDash val="solid"/>
                      <a:round/>
                      <a:headEnd type="none" w="med" len="med"/>
                      <a:tailEnd type="none" w="med" len="med"/>
                    </a:lnR>
                    <a:lnT w="6350" cap="flat" cmpd="sng" algn="ctr">
                      <a:solidFill>
                        <a:srgbClr val="D0DCEE"/>
                      </a:solidFill>
                      <a:prstDash val="solid"/>
                      <a:round/>
                      <a:headEnd type="none" w="med" len="med"/>
                      <a:tailEnd type="none" w="med" len="med"/>
                    </a:lnT>
                    <a:lnB w="6350" cap="flat" cmpd="sng" algn="ctr">
                      <a:solidFill>
                        <a:srgbClr val="D0DCEE"/>
                      </a:solidFill>
                      <a:prstDash val="solid"/>
                      <a:round/>
                      <a:headEnd type="none" w="med" len="med"/>
                      <a:tailEnd type="none" w="med" len="med"/>
                    </a:lnB>
                    <a:solidFill>
                      <a:srgbClr val="FFFFFF"/>
                    </a:solidFill>
                  </a:tcPr>
                </a:tc>
                <a:extLst>
                  <a:ext uri="{0D108BD9-81ED-4DB2-BD59-A6C34878D82A}">
                    <a16:rowId xmlns:a16="http://schemas.microsoft.com/office/drawing/2014/main" val="10004"/>
                  </a:ext>
                </a:extLst>
              </a:tr>
            </a:tbl>
          </a:graphicData>
        </a:graphic>
      </p:graphicFrame>
      <p:sp>
        <p:nvSpPr>
          <p:cNvPr id="19" name="Shape 16"/>
          <p:cNvSpPr/>
          <p:nvPr/>
        </p:nvSpPr>
        <p:spPr>
          <a:xfrm>
            <a:off x="0" y="4800600"/>
            <a:ext cx="9144000" cy="342900"/>
          </a:xfrm>
          <a:prstGeom prst="rect">
            <a:avLst/>
          </a:prstGeom>
          <a:solidFill>
            <a:schemeClr val="accent6">
              <a:lumMod val="60000"/>
              <a:lumOff val="40000"/>
            </a:schemeClr>
          </a:solidFill>
          <a:ln w="12700">
            <a:solidFill>
              <a:schemeClr val="accent6">
                <a:lumMod val="60000"/>
                <a:lumOff val="40000"/>
              </a:schemeClr>
            </a:solidFill>
            <a:prstDash val="solid"/>
          </a:ln>
        </p:spPr>
      </p:sp>
      <p:sp>
        <p:nvSpPr>
          <p:cNvPr id="20" name="Text 17"/>
          <p:cNvSpPr/>
          <p:nvPr/>
        </p:nvSpPr>
        <p:spPr>
          <a:xfrm>
            <a:off x="274320" y="4828032"/>
            <a:ext cx="8595360" cy="274320"/>
          </a:xfrm>
          <a:prstGeom prst="rect">
            <a:avLst/>
          </a:prstGeom>
          <a:noFill/>
          <a:ln/>
        </p:spPr>
        <p:txBody>
          <a:bodyPr wrap="square" lIns="0" tIns="0" rIns="0" bIns="0" rtlCol="0" anchor="ctr"/>
          <a:lstStyle/>
          <a:p>
            <a:pPr marL="0" indent="0" algn="ctr">
              <a:buNone/>
            </a:pPr>
            <a:r>
              <a:rPr lang="en-US" sz="950" i="1" dirty="0">
                <a:solidFill>
                  <a:schemeClr val="tx1">
                    <a:lumMod val="95000"/>
                    <a:lumOff val="5000"/>
                  </a:schemeClr>
                </a:solidFill>
                <a:latin typeface="Calibri"/>
                <a:ea typeface="Calibri"/>
                <a:cs typeface="Calibri"/>
              </a:rPr>
              <a:t>poscentral.com.au/printers/label-printers/direct-thermal-label-printers.html</a:t>
            </a:r>
            <a:endParaRPr lang="en-US" sz="950">
              <a:solidFill>
                <a:schemeClr val="tx1">
                  <a:lumMod val="95000"/>
                  <a:lumOff val="5000"/>
                </a:schemeClr>
              </a:solidFill>
              <a:latin typeface="Calibri"/>
              <a:ea typeface="Calibri"/>
              <a:cs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name="Slide 5">
    <p:bg>
      <p:bgPr>
        <a:solidFill>
          <a:srgbClr val="FFFFFF"/>
        </a:solidFill>
        <a:effectLst/>
      </p:bgPr>
    </p:bg>
    <p:spTree>
      <p:nvGrpSpPr>
        <p:cNvPr id="1" name=""/>
        <p:cNvGrpSpPr/>
        <p:nvPr/>
      </p:nvGrpSpPr>
      <p:grpSpPr>
        <a:xfrm>
          <a:off x="0" y="0"/>
          <a:ext cx="0" cy="0"/>
          <a:chOff x="0" y="0"/>
          <a:chExt cx="0" cy="0"/>
        </a:xfrm>
      </p:grpSpPr>
      <p:sp>
        <p:nvSpPr>
          <p:cNvPr id="2" name="Shape 0"/>
          <p:cNvSpPr/>
          <p:nvPr/>
        </p:nvSpPr>
        <p:spPr>
          <a:xfrm>
            <a:off x="0" y="0"/>
            <a:ext cx="9144000" cy="960120"/>
          </a:xfrm>
          <a:prstGeom prst="rect">
            <a:avLst/>
          </a:prstGeom>
          <a:solidFill>
            <a:schemeClr val="accent6">
              <a:lumMod val="60000"/>
              <a:lumOff val="40000"/>
            </a:schemeClr>
          </a:solidFill>
          <a:ln w="12700">
            <a:solidFill>
              <a:schemeClr val="accent6">
                <a:lumMod val="60000"/>
                <a:lumOff val="40000"/>
              </a:schemeClr>
            </a:solidFill>
            <a:prstDash val="solid"/>
          </a:ln>
        </p:spPr>
      </p:sp>
      <p:sp>
        <p:nvSpPr>
          <p:cNvPr id="3" name="Shape 1"/>
          <p:cNvSpPr/>
          <p:nvPr/>
        </p:nvSpPr>
        <p:spPr>
          <a:xfrm>
            <a:off x="0" y="0"/>
            <a:ext cx="164592" cy="5143500"/>
          </a:xfrm>
          <a:prstGeom prst="rect">
            <a:avLst/>
          </a:prstGeom>
          <a:solidFill>
            <a:schemeClr val="accent6">
              <a:lumMod val="60000"/>
              <a:lumOff val="40000"/>
            </a:schemeClr>
          </a:solidFill>
          <a:ln w="12700">
            <a:solidFill>
              <a:schemeClr val="accent6">
                <a:lumMod val="60000"/>
                <a:lumOff val="40000"/>
              </a:schemeClr>
            </a:solidFill>
            <a:prstDash val="solid"/>
          </a:ln>
        </p:spPr>
      </p:sp>
      <p:sp>
        <p:nvSpPr>
          <p:cNvPr id="4" name="Text 2"/>
          <p:cNvSpPr/>
          <p:nvPr/>
        </p:nvSpPr>
        <p:spPr>
          <a:xfrm>
            <a:off x="365760" y="91440"/>
            <a:ext cx="6400800" cy="320040"/>
          </a:xfrm>
          <a:prstGeom prst="rect">
            <a:avLst/>
          </a:prstGeom>
          <a:noFill/>
          <a:ln/>
        </p:spPr>
        <p:txBody>
          <a:bodyPr wrap="square" lIns="0" tIns="0" rIns="0" bIns="0" rtlCol="0" anchor="ctr"/>
          <a:lstStyle/>
          <a:p>
            <a:pPr marL="0" indent="0">
              <a:buNone/>
            </a:pPr>
            <a:r>
              <a:rPr lang="en-US" sz="1000" b="1" kern="0" spc="300" dirty="0">
                <a:solidFill>
                  <a:schemeClr val="bg1"/>
                </a:solidFill>
                <a:latin typeface="Calibri"/>
                <a:ea typeface="Calibri"/>
                <a:cs typeface="Calibri"/>
              </a:rPr>
              <a:t>CATEGORY 02</a:t>
            </a:r>
            <a:endParaRPr lang="en-US" sz="1000">
              <a:solidFill>
                <a:schemeClr val="bg1"/>
              </a:solidFill>
              <a:latin typeface="Calibri"/>
              <a:ea typeface="Calibri"/>
              <a:cs typeface="Calibri"/>
            </a:endParaRPr>
          </a:p>
        </p:txBody>
      </p:sp>
      <p:sp>
        <p:nvSpPr>
          <p:cNvPr id="5" name="Text 3"/>
          <p:cNvSpPr/>
          <p:nvPr/>
        </p:nvSpPr>
        <p:spPr>
          <a:xfrm>
            <a:off x="365760" y="438912"/>
            <a:ext cx="8229600" cy="411480"/>
          </a:xfrm>
          <a:prstGeom prst="rect">
            <a:avLst/>
          </a:prstGeom>
          <a:noFill/>
          <a:ln/>
        </p:spPr>
        <p:txBody>
          <a:bodyPr wrap="square" lIns="0" tIns="0" rIns="0" bIns="0" rtlCol="0" anchor="ctr"/>
          <a:lstStyle/>
          <a:p>
            <a:pPr marL="0" indent="0">
              <a:buNone/>
            </a:pPr>
            <a:r>
              <a:rPr lang="en-US" sz="2300" b="1" dirty="0">
                <a:solidFill>
                  <a:srgbClr val="FFFFFF"/>
                </a:solidFill>
                <a:latin typeface="Calibri" pitchFamily="34" charset="0"/>
                <a:ea typeface="Calibri" pitchFamily="34" charset="-122"/>
                <a:cs typeface="Calibri" pitchFamily="34" charset="-120"/>
              </a:rPr>
              <a:t>Thermal Transfer Label Printers</a:t>
            </a:r>
            <a:endParaRPr lang="en-US" sz="2300" dirty="0"/>
          </a:p>
        </p:txBody>
      </p:sp>
      <p:sp>
        <p:nvSpPr>
          <p:cNvPr id="6" name="Text 4"/>
          <p:cNvSpPr/>
          <p:nvPr/>
        </p:nvSpPr>
        <p:spPr>
          <a:xfrm>
            <a:off x="347472" y="1078992"/>
            <a:ext cx="8412480" cy="777240"/>
          </a:xfrm>
          <a:prstGeom prst="rect">
            <a:avLst/>
          </a:prstGeom>
          <a:noFill/>
          <a:ln/>
        </p:spPr>
        <p:txBody>
          <a:bodyPr wrap="square" lIns="0" tIns="0" rIns="0" bIns="0" rtlCol="0" anchor="ctr"/>
          <a:lstStyle/>
          <a:p>
            <a:pPr marL="0" indent="0">
              <a:lnSpc>
                <a:spcPct val="145000"/>
              </a:lnSpc>
              <a:buNone/>
            </a:pPr>
            <a:r>
              <a:rPr lang="en-US" sz="1250" dirty="0">
                <a:solidFill>
                  <a:srgbClr val="4A6080"/>
                </a:solidFill>
                <a:latin typeface="Calibri"/>
                <a:ea typeface="Calibri"/>
                <a:cs typeface="Calibri"/>
                <a:hlinkClick r:id="rId3"/>
              </a:rPr>
              <a:t>Thermal Transfer Label Printers</a:t>
            </a:r>
            <a:r>
              <a:rPr lang="en-US" sz="1250">
                <a:solidFill>
                  <a:srgbClr val="4A6080"/>
                </a:solidFill>
                <a:latin typeface="Calibri"/>
                <a:ea typeface="Calibri"/>
                <a:cs typeface="Calibri"/>
              </a:rPr>
              <a:t> melt wax or resin ink from a ribbon onto diverse label media, producing labels engineered to withstand heat, moisture, UV, and chemical exposure. They are the preferred labelling solution for manufacturers, pharmaceutical companies, and durable goods producers seeking labels for sale that outlast the product itself.</a:t>
            </a:r>
            <a:endParaRPr lang="en-US" sz="1250">
              <a:latin typeface="Calibri"/>
              <a:ea typeface="Calibri"/>
              <a:cs typeface="Calibri"/>
            </a:endParaRPr>
          </a:p>
        </p:txBody>
      </p:sp>
      <p:sp>
        <p:nvSpPr>
          <p:cNvPr id="16" name="Shape 14"/>
          <p:cNvSpPr/>
          <p:nvPr/>
        </p:nvSpPr>
        <p:spPr>
          <a:xfrm>
            <a:off x="4892040" y="1901952"/>
            <a:ext cx="3886200" cy="566928"/>
          </a:xfrm>
          <a:prstGeom prst="rect">
            <a:avLst/>
          </a:prstGeom>
          <a:solidFill>
            <a:srgbClr val="EEF3FC"/>
          </a:solidFill>
          <a:ln w="12700">
            <a:solidFill>
              <a:srgbClr val="D0DCEE"/>
            </a:solidFill>
            <a:prstDash val="solid"/>
          </a:ln>
        </p:spPr>
      </p:sp>
      <p:sp>
        <p:nvSpPr>
          <p:cNvPr id="17" name="Shape 15"/>
          <p:cNvSpPr/>
          <p:nvPr/>
        </p:nvSpPr>
        <p:spPr>
          <a:xfrm>
            <a:off x="4892040" y="1901952"/>
            <a:ext cx="50292" cy="566928"/>
          </a:xfrm>
          <a:prstGeom prst="rect">
            <a:avLst/>
          </a:prstGeom>
          <a:solidFill>
            <a:schemeClr val="accent6"/>
          </a:solidFill>
          <a:ln w="12700">
            <a:solidFill>
              <a:schemeClr val="accent6"/>
            </a:solidFill>
            <a:prstDash val="solid"/>
          </a:ln>
        </p:spPr>
      </p:sp>
      <p:sp>
        <p:nvSpPr>
          <p:cNvPr id="18" name="Text 16"/>
          <p:cNvSpPr/>
          <p:nvPr/>
        </p:nvSpPr>
        <p:spPr>
          <a:xfrm>
            <a:off x="5074920" y="1975104"/>
            <a:ext cx="3566160" cy="256032"/>
          </a:xfrm>
          <a:prstGeom prst="rect">
            <a:avLst/>
          </a:prstGeom>
          <a:noFill/>
          <a:ln/>
        </p:spPr>
        <p:txBody>
          <a:bodyPr wrap="square" lIns="0" tIns="0" rIns="0" bIns="0" rtlCol="0" anchor="ctr"/>
          <a:lstStyle/>
          <a:p>
            <a:r>
              <a:rPr lang="en-US" sz="1200" b="1" dirty="0">
                <a:solidFill>
                  <a:srgbClr val="0A1F44"/>
                </a:solidFill>
                <a:ea typeface="+mn-lt"/>
                <a:cs typeface="+mn-lt"/>
                <a:hlinkClick r:id="rId4"/>
              </a:rPr>
              <a:t>Zebra ZT231</a:t>
            </a:r>
            <a:endParaRPr lang="en-US" sz="1200">
              <a:ea typeface="Calibri"/>
              <a:cs typeface="Calibri"/>
            </a:endParaRPr>
          </a:p>
        </p:txBody>
      </p:sp>
      <p:sp>
        <p:nvSpPr>
          <p:cNvPr id="19" name="Text 17"/>
          <p:cNvSpPr/>
          <p:nvPr/>
        </p:nvSpPr>
        <p:spPr>
          <a:xfrm>
            <a:off x="5074920" y="2212848"/>
            <a:ext cx="3566160" cy="219456"/>
          </a:xfrm>
          <a:prstGeom prst="rect">
            <a:avLst/>
          </a:prstGeom>
          <a:noFill/>
          <a:ln/>
        </p:spPr>
        <p:txBody>
          <a:bodyPr wrap="square" lIns="0" tIns="0" rIns="0" bIns="0" rtlCol="0" anchor="ctr"/>
          <a:lstStyle/>
          <a:p>
            <a:pPr marL="0" indent="0">
              <a:buNone/>
            </a:pPr>
            <a:r>
              <a:rPr lang="en-US" sz="1000" dirty="0">
                <a:solidFill>
                  <a:srgbClr val="4A6080"/>
                </a:solidFill>
                <a:latin typeface="Calibri" pitchFamily="34" charset="0"/>
                <a:ea typeface="Calibri" pitchFamily="34" charset="-122"/>
                <a:cs typeface="Calibri" pitchFamily="34" charset="-120"/>
              </a:rPr>
              <a:t>203/300 dpi · USB/Eth/BT</a:t>
            </a:r>
            <a:endParaRPr lang="en-US" sz="1000" dirty="0"/>
          </a:p>
        </p:txBody>
      </p:sp>
      <p:sp>
        <p:nvSpPr>
          <p:cNvPr id="20" name="Shape 18"/>
          <p:cNvSpPr/>
          <p:nvPr/>
        </p:nvSpPr>
        <p:spPr>
          <a:xfrm>
            <a:off x="4892040" y="2587752"/>
            <a:ext cx="3886200" cy="566928"/>
          </a:xfrm>
          <a:prstGeom prst="rect">
            <a:avLst/>
          </a:prstGeom>
          <a:solidFill>
            <a:srgbClr val="EEF3FC"/>
          </a:solidFill>
          <a:ln w="12700">
            <a:solidFill>
              <a:srgbClr val="D0DCEE"/>
            </a:solidFill>
            <a:prstDash val="solid"/>
          </a:ln>
        </p:spPr>
      </p:sp>
      <p:sp>
        <p:nvSpPr>
          <p:cNvPr id="21" name="Shape 19"/>
          <p:cNvSpPr/>
          <p:nvPr/>
        </p:nvSpPr>
        <p:spPr>
          <a:xfrm>
            <a:off x="4892040" y="2587752"/>
            <a:ext cx="50292" cy="566928"/>
          </a:xfrm>
          <a:prstGeom prst="rect">
            <a:avLst/>
          </a:prstGeom>
          <a:solidFill>
            <a:schemeClr val="accent6"/>
          </a:solidFill>
          <a:ln w="12700">
            <a:solidFill>
              <a:schemeClr val="accent6"/>
            </a:solidFill>
            <a:prstDash val="solid"/>
          </a:ln>
        </p:spPr>
      </p:sp>
      <p:sp>
        <p:nvSpPr>
          <p:cNvPr id="22" name="Text 20"/>
          <p:cNvSpPr/>
          <p:nvPr/>
        </p:nvSpPr>
        <p:spPr>
          <a:xfrm>
            <a:off x="5074920" y="2660904"/>
            <a:ext cx="3566160" cy="256032"/>
          </a:xfrm>
          <a:prstGeom prst="rect">
            <a:avLst/>
          </a:prstGeom>
          <a:noFill/>
          <a:ln/>
        </p:spPr>
        <p:txBody>
          <a:bodyPr wrap="square" lIns="0" tIns="0" rIns="0" bIns="0" rtlCol="0" anchor="ctr"/>
          <a:lstStyle/>
          <a:p>
            <a:r>
              <a:rPr lang="en-US" sz="1200" b="1">
                <a:solidFill>
                  <a:srgbClr val="0A1F44"/>
                </a:solidFill>
                <a:latin typeface="Calibri"/>
                <a:ea typeface="Calibri"/>
                <a:cs typeface="Calibri"/>
              </a:rPr>
              <a:t>TSC TTP-244CE 4</a:t>
            </a:r>
            <a:endParaRPr lang="en-US" sz="1200">
              <a:latin typeface="Calibri"/>
              <a:ea typeface="Calibri"/>
              <a:cs typeface="Calibri"/>
            </a:endParaRPr>
          </a:p>
        </p:txBody>
      </p:sp>
      <p:sp>
        <p:nvSpPr>
          <p:cNvPr id="23" name="Text 21"/>
          <p:cNvSpPr/>
          <p:nvPr/>
        </p:nvSpPr>
        <p:spPr>
          <a:xfrm>
            <a:off x="5074920" y="2898648"/>
            <a:ext cx="3566160" cy="219456"/>
          </a:xfrm>
          <a:prstGeom prst="rect">
            <a:avLst/>
          </a:prstGeom>
          <a:noFill/>
          <a:ln/>
        </p:spPr>
        <p:txBody>
          <a:bodyPr wrap="square" lIns="0" tIns="0" rIns="0" bIns="0" rtlCol="0" anchor="ctr"/>
          <a:lstStyle/>
          <a:p>
            <a:pPr marL="0" indent="0">
              <a:buNone/>
            </a:pPr>
            <a:r>
              <a:rPr lang="en-US" sz="1000" dirty="0">
                <a:solidFill>
                  <a:srgbClr val="4A6080"/>
                </a:solidFill>
                <a:latin typeface="Calibri" pitchFamily="34" charset="0"/>
                <a:ea typeface="Calibri" pitchFamily="34" charset="-122"/>
                <a:cs typeface="Calibri" pitchFamily="34" charset="-120"/>
              </a:rPr>
              <a:t>203 dpi · USB/Serial/Eth</a:t>
            </a:r>
            <a:endParaRPr lang="en-US" sz="1000" dirty="0"/>
          </a:p>
        </p:txBody>
      </p:sp>
      <p:sp>
        <p:nvSpPr>
          <p:cNvPr id="24" name="Shape 22"/>
          <p:cNvSpPr/>
          <p:nvPr/>
        </p:nvSpPr>
        <p:spPr>
          <a:xfrm>
            <a:off x="4892040" y="3273552"/>
            <a:ext cx="3886200" cy="566928"/>
          </a:xfrm>
          <a:prstGeom prst="rect">
            <a:avLst/>
          </a:prstGeom>
          <a:solidFill>
            <a:srgbClr val="EEF3FC"/>
          </a:solidFill>
          <a:ln w="12700">
            <a:solidFill>
              <a:srgbClr val="D0DCEE"/>
            </a:solidFill>
            <a:prstDash val="solid"/>
          </a:ln>
        </p:spPr>
      </p:sp>
      <p:sp>
        <p:nvSpPr>
          <p:cNvPr id="25" name="Shape 23"/>
          <p:cNvSpPr/>
          <p:nvPr/>
        </p:nvSpPr>
        <p:spPr>
          <a:xfrm>
            <a:off x="4892040" y="3273552"/>
            <a:ext cx="50292" cy="566928"/>
          </a:xfrm>
          <a:prstGeom prst="rect">
            <a:avLst/>
          </a:prstGeom>
          <a:solidFill>
            <a:schemeClr val="accent6"/>
          </a:solidFill>
          <a:ln w="12700">
            <a:solidFill>
              <a:schemeClr val="accent6"/>
            </a:solidFill>
            <a:prstDash val="solid"/>
          </a:ln>
        </p:spPr>
      </p:sp>
      <p:sp>
        <p:nvSpPr>
          <p:cNvPr id="26" name="Text 24"/>
          <p:cNvSpPr/>
          <p:nvPr/>
        </p:nvSpPr>
        <p:spPr>
          <a:xfrm>
            <a:off x="5074920" y="3346704"/>
            <a:ext cx="3566160" cy="256032"/>
          </a:xfrm>
          <a:prstGeom prst="rect">
            <a:avLst/>
          </a:prstGeom>
          <a:noFill/>
          <a:ln/>
        </p:spPr>
        <p:txBody>
          <a:bodyPr wrap="square" lIns="0" tIns="0" rIns="0" bIns="0" rtlCol="0" anchor="ctr"/>
          <a:lstStyle/>
          <a:p>
            <a:pPr marL="0" indent="0">
              <a:buNone/>
            </a:pPr>
            <a:r>
              <a:rPr lang="en-US" sz="1200" b="1" dirty="0">
                <a:solidFill>
                  <a:srgbClr val="0A1F44"/>
                </a:solidFill>
                <a:latin typeface="Calibri"/>
                <a:ea typeface="Calibri"/>
                <a:cs typeface="Calibri"/>
                <a:hlinkClick r:id="rId5"/>
              </a:rPr>
              <a:t>Citizen CL-S6621</a:t>
            </a:r>
            <a:endParaRPr lang="en-US" sz="1200" dirty="0"/>
          </a:p>
        </p:txBody>
      </p:sp>
      <p:sp>
        <p:nvSpPr>
          <p:cNvPr id="27" name="Text 25"/>
          <p:cNvSpPr/>
          <p:nvPr/>
        </p:nvSpPr>
        <p:spPr>
          <a:xfrm>
            <a:off x="5074920" y="3584448"/>
            <a:ext cx="3566160" cy="219456"/>
          </a:xfrm>
          <a:prstGeom prst="rect">
            <a:avLst/>
          </a:prstGeom>
          <a:noFill/>
          <a:ln/>
        </p:spPr>
        <p:txBody>
          <a:bodyPr wrap="square" lIns="0" tIns="0" rIns="0" bIns="0" rtlCol="0" anchor="ctr"/>
          <a:lstStyle/>
          <a:p>
            <a:pPr marL="0" indent="0">
              <a:buNone/>
            </a:pPr>
            <a:r>
              <a:rPr lang="en-US" sz="1000" dirty="0">
                <a:solidFill>
                  <a:srgbClr val="4A6080"/>
                </a:solidFill>
                <a:latin typeface="Calibri" pitchFamily="34" charset="0"/>
                <a:ea typeface="Calibri" pitchFamily="34" charset="-122"/>
                <a:cs typeface="Calibri" pitchFamily="34" charset="-120"/>
              </a:rPr>
              <a:t>203/300 dpi · USB/Eth</a:t>
            </a:r>
            <a:endParaRPr lang="en-US" sz="1000" dirty="0"/>
          </a:p>
        </p:txBody>
      </p:sp>
      <p:sp>
        <p:nvSpPr>
          <p:cNvPr id="28" name="Shape 26"/>
          <p:cNvSpPr/>
          <p:nvPr/>
        </p:nvSpPr>
        <p:spPr>
          <a:xfrm>
            <a:off x="4892040" y="3959352"/>
            <a:ext cx="3886200" cy="566928"/>
          </a:xfrm>
          <a:prstGeom prst="rect">
            <a:avLst/>
          </a:prstGeom>
          <a:solidFill>
            <a:srgbClr val="EEF3FC"/>
          </a:solidFill>
          <a:ln w="12700">
            <a:solidFill>
              <a:srgbClr val="D0DCEE"/>
            </a:solidFill>
            <a:prstDash val="solid"/>
          </a:ln>
        </p:spPr>
      </p:sp>
      <p:sp>
        <p:nvSpPr>
          <p:cNvPr id="29" name="Shape 27"/>
          <p:cNvSpPr/>
          <p:nvPr/>
        </p:nvSpPr>
        <p:spPr>
          <a:xfrm>
            <a:off x="4892040" y="3959352"/>
            <a:ext cx="50292" cy="566928"/>
          </a:xfrm>
          <a:prstGeom prst="rect">
            <a:avLst/>
          </a:prstGeom>
          <a:solidFill>
            <a:schemeClr val="accent6"/>
          </a:solidFill>
          <a:ln w="12700">
            <a:solidFill>
              <a:schemeClr val="accent6"/>
            </a:solidFill>
            <a:prstDash val="solid"/>
          </a:ln>
        </p:spPr>
      </p:sp>
      <p:sp>
        <p:nvSpPr>
          <p:cNvPr id="30" name="Text 28"/>
          <p:cNvSpPr/>
          <p:nvPr/>
        </p:nvSpPr>
        <p:spPr>
          <a:xfrm>
            <a:off x="5074920" y="4032504"/>
            <a:ext cx="3566160" cy="256032"/>
          </a:xfrm>
          <a:prstGeom prst="rect">
            <a:avLst/>
          </a:prstGeom>
          <a:noFill/>
          <a:ln/>
        </p:spPr>
        <p:txBody>
          <a:bodyPr wrap="square" lIns="0" tIns="0" rIns="0" bIns="0" rtlCol="0" anchor="ctr"/>
          <a:lstStyle/>
          <a:p>
            <a:pPr marL="0" indent="0">
              <a:buNone/>
            </a:pPr>
            <a:r>
              <a:rPr lang="en-US" sz="1200" b="1" dirty="0">
                <a:solidFill>
                  <a:srgbClr val="0A1F44"/>
                </a:solidFill>
                <a:latin typeface="Calibri"/>
                <a:ea typeface="Calibri"/>
                <a:cs typeface="Calibri"/>
                <a:hlinkClick r:id="rId6"/>
              </a:rPr>
              <a:t>Zebra ZT411</a:t>
            </a:r>
            <a:endParaRPr lang="en-US" sz="1200" dirty="0"/>
          </a:p>
        </p:txBody>
      </p:sp>
      <p:sp>
        <p:nvSpPr>
          <p:cNvPr id="31" name="Text 29"/>
          <p:cNvSpPr/>
          <p:nvPr/>
        </p:nvSpPr>
        <p:spPr>
          <a:xfrm>
            <a:off x="5074920" y="4270248"/>
            <a:ext cx="3566160" cy="219456"/>
          </a:xfrm>
          <a:prstGeom prst="rect">
            <a:avLst/>
          </a:prstGeom>
          <a:noFill/>
          <a:ln/>
        </p:spPr>
        <p:txBody>
          <a:bodyPr wrap="square" lIns="0" tIns="0" rIns="0" bIns="0" rtlCol="0" anchor="ctr"/>
          <a:lstStyle/>
          <a:p>
            <a:pPr marL="0" indent="0">
              <a:buNone/>
            </a:pPr>
            <a:r>
              <a:rPr lang="en-US" sz="1000" dirty="0">
                <a:solidFill>
                  <a:srgbClr val="4A6080"/>
                </a:solidFill>
                <a:latin typeface="Calibri" pitchFamily="34" charset="0"/>
                <a:ea typeface="Calibri" pitchFamily="34" charset="-122"/>
                <a:cs typeface="Calibri" pitchFamily="34" charset="-120"/>
              </a:rPr>
              <a:t>203-600 dpi · USB/Eth/WiFi</a:t>
            </a:r>
            <a:endParaRPr lang="en-US" sz="1000" dirty="0"/>
          </a:p>
        </p:txBody>
      </p:sp>
      <p:sp>
        <p:nvSpPr>
          <p:cNvPr id="32" name="Shape 30"/>
          <p:cNvSpPr/>
          <p:nvPr/>
        </p:nvSpPr>
        <p:spPr>
          <a:xfrm>
            <a:off x="0" y="4800600"/>
            <a:ext cx="9144000" cy="342900"/>
          </a:xfrm>
          <a:prstGeom prst="rect">
            <a:avLst/>
          </a:prstGeom>
          <a:solidFill>
            <a:schemeClr val="accent6">
              <a:lumMod val="60000"/>
              <a:lumOff val="40000"/>
            </a:schemeClr>
          </a:solidFill>
          <a:ln w="12700">
            <a:solidFill>
              <a:schemeClr val="accent6">
                <a:lumMod val="60000"/>
                <a:lumOff val="40000"/>
              </a:schemeClr>
            </a:solidFill>
            <a:prstDash val="solid"/>
          </a:ln>
        </p:spPr>
      </p:sp>
      <p:sp>
        <p:nvSpPr>
          <p:cNvPr id="33" name="Text 31"/>
          <p:cNvSpPr/>
          <p:nvPr/>
        </p:nvSpPr>
        <p:spPr>
          <a:xfrm>
            <a:off x="274320" y="4828032"/>
            <a:ext cx="8595360" cy="274320"/>
          </a:xfrm>
          <a:prstGeom prst="rect">
            <a:avLst/>
          </a:prstGeom>
          <a:noFill/>
          <a:ln/>
        </p:spPr>
        <p:txBody>
          <a:bodyPr wrap="square" lIns="0" tIns="0" rIns="0" bIns="0" rtlCol="0" anchor="ctr"/>
          <a:lstStyle/>
          <a:p>
            <a:pPr marL="0" indent="0" algn="ctr">
              <a:buNone/>
            </a:pPr>
            <a:r>
              <a:rPr lang="en-US" sz="950" i="1" dirty="0">
                <a:solidFill>
                  <a:schemeClr val="tx1">
                    <a:lumMod val="95000"/>
                    <a:lumOff val="5000"/>
                  </a:schemeClr>
                </a:solidFill>
                <a:latin typeface="Calibri"/>
                <a:ea typeface="Calibri"/>
                <a:cs typeface="Calibri"/>
              </a:rPr>
              <a:t>poscentral.com.au/printers/label-printers/thermal-transfer-label-printers.html</a:t>
            </a:r>
            <a:endParaRPr lang="en-US" sz="950">
              <a:solidFill>
                <a:schemeClr val="tx1">
                  <a:lumMod val="95000"/>
                  <a:lumOff val="5000"/>
                </a:schemeClr>
              </a:solidFill>
              <a:latin typeface="Calibri"/>
              <a:ea typeface="Calibri"/>
              <a:cs typeface="Calibri"/>
            </a:endParaRPr>
          </a:p>
        </p:txBody>
      </p:sp>
      <p:pic>
        <p:nvPicPr>
          <p:cNvPr id="35" name="Picture 34" descr="A printer with a label&#10;&#10;AI-generated content may be incorrect.">
            <a:extLst>
              <a:ext uri="{FF2B5EF4-FFF2-40B4-BE49-F238E27FC236}">
                <a16:creationId xmlns:a16="http://schemas.microsoft.com/office/drawing/2014/main" id="{43F9DCEC-8F38-CAB0-C29B-DD95934526C1}"/>
              </a:ext>
            </a:extLst>
          </p:cNvPr>
          <p:cNvPicPr>
            <a:picLocks noChangeAspect="1"/>
          </p:cNvPicPr>
          <p:nvPr/>
        </p:nvPicPr>
        <p:blipFill>
          <a:blip r:embed="rId7"/>
          <a:stretch>
            <a:fillRect/>
          </a:stretch>
        </p:blipFill>
        <p:spPr>
          <a:xfrm>
            <a:off x="2016632" y="1883586"/>
            <a:ext cx="2727445" cy="2783000"/>
          </a:xfrm>
          <a:prstGeom prst="rect">
            <a:avLst/>
          </a:prstGeom>
        </p:spPr>
      </p:pic>
      <p:pic>
        <p:nvPicPr>
          <p:cNvPr id="36" name="Picture 35" descr="A black and grey printer&#10;&#10;AI-generated content may be incorrect.">
            <a:extLst>
              <a:ext uri="{FF2B5EF4-FFF2-40B4-BE49-F238E27FC236}">
                <a16:creationId xmlns:a16="http://schemas.microsoft.com/office/drawing/2014/main" id="{33DCFEFA-6CE8-32EE-271D-A6C0161215CF}"/>
              </a:ext>
            </a:extLst>
          </p:cNvPr>
          <p:cNvPicPr>
            <a:picLocks noChangeAspect="1"/>
          </p:cNvPicPr>
          <p:nvPr/>
        </p:nvPicPr>
        <p:blipFill>
          <a:blip r:embed="rId8"/>
          <a:stretch>
            <a:fillRect/>
          </a:stretch>
        </p:blipFill>
        <p:spPr>
          <a:xfrm>
            <a:off x="277346" y="2361640"/>
            <a:ext cx="2344832" cy="2386853"/>
          </a:xfrm>
          <a:prstGeom prst="rect">
            <a:avLst/>
          </a:prstGeom>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name="Slide 6">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Shape 0"/>
          <p:cNvSpPr/>
          <p:nvPr/>
        </p:nvSpPr>
        <p:spPr>
          <a:xfrm>
            <a:off x="0" y="0"/>
            <a:ext cx="164592" cy="5143500"/>
          </a:xfrm>
          <a:prstGeom prst="rect">
            <a:avLst/>
          </a:prstGeom>
          <a:solidFill>
            <a:schemeClr val="accent6"/>
          </a:solidFill>
          <a:ln w="12700">
            <a:solidFill>
              <a:schemeClr val="accent6"/>
            </a:solidFill>
            <a:prstDash val="solid"/>
          </a:ln>
        </p:spPr>
      </p:sp>
      <p:sp>
        <p:nvSpPr>
          <p:cNvPr id="3" name="Text 1"/>
          <p:cNvSpPr/>
          <p:nvPr/>
        </p:nvSpPr>
        <p:spPr>
          <a:xfrm>
            <a:off x="365760" y="201168"/>
            <a:ext cx="6400800" cy="320040"/>
          </a:xfrm>
          <a:prstGeom prst="rect">
            <a:avLst/>
          </a:prstGeom>
          <a:noFill/>
          <a:ln/>
        </p:spPr>
        <p:txBody>
          <a:bodyPr wrap="square" lIns="0" tIns="0" rIns="0" bIns="0" rtlCol="0" anchor="ctr"/>
          <a:lstStyle/>
          <a:p>
            <a:pPr marL="0" indent="0">
              <a:buNone/>
            </a:pPr>
            <a:r>
              <a:rPr lang="en-US" sz="1000" b="1" kern="0" spc="300" dirty="0">
                <a:latin typeface="Calibri"/>
                <a:ea typeface="Calibri"/>
                <a:cs typeface="Calibri"/>
              </a:rPr>
              <a:t>CATEGORY 03</a:t>
            </a:r>
            <a:endParaRPr lang="en-US" sz="1000">
              <a:latin typeface="Calibri"/>
              <a:ea typeface="Calibri"/>
              <a:cs typeface="Calibri"/>
            </a:endParaRPr>
          </a:p>
        </p:txBody>
      </p:sp>
      <p:sp>
        <p:nvSpPr>
          <p:cNvPr id="4" name="Text 2"/>
          <p:cNvSpPr/>
          <p:nvPr/>
        </p:nvSpPr>
        <p:spPr>
          <a:xfrm>
            <a:off x="365760" y="502920"/>
            <a:ext cx="8412480" cy="594360"/>
          </a:xfrm>
          <a:prstGeom prst="rect">
            <a:avLst/>
          </a:prstGeom>
          <a:noFill/>
          <a:ln/>
        </p:spPr>
        <p:txBody>
          <a:bodyPr wrap="square" lIns="0" tIns="0" rIns="0" bIns="0" rtlCol="0" anchor="ctr"/>
          <a:lstStyle/>
          <a:p>
            <a:pPr marL="0" indent="0">
              <a:buNone/>
            </a:pPr>
            <a:r>
              <a:rPr lang="en-US" sz="3000" b="1" dirty="0">
                <a:latin typeface="Calibri"/>
                <a:ea typeface="Calibri"/>
                <a:cs typeface="Calibri"/>
              </a:rPr>
              <a:t>Industrial Label Printers</a:t>
            </a:r>
            <a:endParaRPr lang="en-US" sz="3000">
              <a:latin typeface="Calibri"/>
              <a:ea typeface="Calibri"/>
              <a:cs typeface="Calibri"/>
            </a:endParaRPr>
          </a:p>
        </p:txBody>
      </p:sp>
      <p:sp>
        <p:nvSpPr>
          <p:cNvPr id="5" name="Shape 3"/>
          <p:cNvSpPr/>
          <p:nvPr/>
        </p:nvSpPr>
        <p:spPr>
          <a:xfrm>
            <a:off x="6583680" y="137160"/>
            <a:ext cx="2286000" cy="1051560"/>
          </a:xfrm>
          <a:prstGeom prst="rect">
            <a:avLst/>
          </a:prstGeom>
          <a:solidFill>
            <a:schemeClr val="accent6"/>
          </a:solidFill>
          <a:ln w="12700">
            <a:solidFill>
              <a:schemeClr val="accent6"/>
            </a:solidFill>
            <a:prstDash val="solid"/>
          </a:ln>
        </p:spPr>
      </p:sp>
      <p:sp>
        <p:nvSpPr>
          <p:cNvPr id="6" name="Text 4"/>
          <p:cNvSpPr/>
          <p:nvPr/>
        </p:nvSpPr>
        <p:spPr>
          <a:xfrm>
            <a:off x="6583680" y="137160"/>
            <a:ext cx="2286000" cy="621792"/>
          </a:xfrm>
          <a:prstGeom prst="rect">
            <a:avLst/>
          </a:prstGeom>
          <a:noFill/>
          <a:ln/>
        </p:spPr>
        <p:txBody>
          <a:bodyPr wrap="square" lIns="0" tIns="0" rIns="0" bIns="0" rtlCol="0" anchor="ctr"/>
          <a:lstStyle/>
          <a:p>
            <a:pPr marL="0" indent="0" algn="ctr">
              <a:buNone/>
            </a:pPr>
            <a:r>
              <a:rPr lang="en-US" sz="3200" b="1" dirty="0">
                <a:solidFill>
                  <a:srgbClr val="FFFFFF"/>
                </a:solidFill>
                <a:latin typeface="Calibri" pitchFamily="34" charset="0"/>
                <a:ea typeface="Calibri" pitchFamily="34" charset="-122"/>
                <a:cs typeface="Calibri" pitchFamily="34" charset="-120"/>
              </a:rPr>
              <a:t>24 / 7</a:t>
            </a:r>
            <a:endParaRPr lang="en-US" sz="3200" dirty="0"/>
          </a:p>
        </p:txBody>
      </p:sp>
      <p:sp>
        <p:nvSpPr>
          <p:cNvPr id="7" name="Text 5"/>
          <p:cNvSpPr/>
          <p:nvPr/>
        </p:nvSpPr>
        <p:spPr>
          <a:xfrm>
            <a:off x="6583680" y="749808"/>
            <a:ext cx="2286000" cy="347472"/>
          </a:xfrm>
          <a:prstGeom prst="rect">
            <a:avLst/>
          </a:prstGeom>
          <a:noFill/>
          <a:ln/>
        </p:spPr>
        <p:txBody>
          <a:bodyPr wrap="square" lIns="0" tIns="0" rIns="0" bIns="0" rtlCol="0" anchor="ctr"/>
          <a:lstStyle/>
          <a:p>
            <a:pPr marL="0" indent="0" algn="ctr">
              <a:buNone/>
            </a:pPr>
            <a:r>
              <a:rPr lang="en-US" sz="950" dirty="0">
                <a:solidFill>
                  <a:srgbClr val="FFDDB0"/>
                </a:solidFill>
                <a:latin typeface="Calibri" pitchFamily="34" charset="0"/>
                <a:ea typeface="Calibri" pitchFamily="34" charset="-122"/>
                <a:cs typeface="Calibri" pitchFamily="34" charset="-120"/>
              </a:rPr>
              <a:t>Non-Stop Duty Cycle</a:t>
            </a:r>
            <a:endParaRPr lang="en-US" sz="950" dirty="0"/>
          </a:p>
        </p:txBody>
      </p:sp>
      <p:sp>
        <p:nvSpPr>
          <p:cNvPr id="8" name="Text 6"/>
          <p:cNvSpPr/>
          <p:nvPr/>
        </p:nvSpPr>
        <p:spPr>
          <a:xfrm>
            <a:off x="347472" y="1207008"/>
            <a:ext cx="8412480" cy="804672"/>
          </a:xfrm>
          <a:prstGeom prst="rect">
            <a:avLst/>
          </a:prstGeom>
          <a:noFill/>
          <a:ln/>
        </p:spPr>
        <p:txBody>
          <a:bodyPr wrap="square" lIns="0" tIns="0" rIns="0" bIns="0" rtlCol="0" anchor="ctr"/>
          <a:lstStyle/>
          <a:p>
            <a:pPr marL="0" indent="0" algn="just">
              <a:lnSpc>
                <a:spcPct val="145000"/>
              </a:lnSpc>
              <a:buNone/>
            </a:pPr>
            <a:r>
              <a:rPr lang="en-US" sz="1250" dirty="0">
                <a:latin typeface="Calibri"/>
                <a:ea typeface="Calibri"/>
                <a:cs typeface="Calibri"/>
                <a:hlinkClick r:id="rId3"/>
              </a:rPr>
              <a:t>Industrial Label Printers</a:t>
            </a:r>
            <a:r>
              <a:rPr lang="en-US" sz="1250" dirty="0">
                <a:latin typeface="Calibri"/>
                <a:ea typeface="Calibri"/>
                <a:cs typeface="Calibri"/>
              </a:rPr>
              <a:t> are engineered for demanding, high-throughput environments where conventional desktop printers fall short. These rugged machines handle wide media widths, continuous operation, and extreme temperature ranges — making them the backbone of manufacturing plants, logistics hubs, and distribution warehouses across Australia.</a:t>
            </a:r>
            <a:endParaRPr lang="en-US" dirty="0"/>
          </a:p>
        </p:txBody>
      </p:sp>
      <p:sp>
        <p:nvSpPr>
          <p:cNvPr id="9" name="Shape 7"/>
          <p:cNvSpPr/>
          <p:nvPr/>
        </p:nvSpPr>
        <p:spPr>
          <a:xfrm>
            <a:off x="347472" y="2212848"/>
            <a:ext cx="2633472" cy="658368"/>
          </a:xfrm>
          <a:prstGeom prst="rect">
            <a:avLst/>
          </a:prstGeom>
          <a:solidFill>
            <a:schemeClr val="accent6"/>
          </a:solidFill>
          <a:ln w="12700">
            <a:solidFill>
              <a:schemeClr val="accent6"/>
            </a:solidFill>
            <a:prstDash val="solid"/>
          </a:ln>
        </p:spPr>
      </p:sp>
      <p:sp>
        <p:nvSpPr>
          <p:cNvPr id="10" name="Text 8"/>
          <p:cNvSpPr/>
          <p:nvPr/>
        </p:nvSpPr>
        <p:spPr>
          <a:xfrm>
            <a:off x="457200" y="2286000"/>
            <a:ext cx="2377440" cy="256032"/>
          </a:xfrm>
          <a:prstGeom prst="rect">
            <a:avLst/>
          </a:prstGeom>
          <a:noFill/>
          <a:ln/>
        </p:spPr>
        <p:txBody>
          <a:bodyPr wrap="square" lIns="0" tIns="0" rIns="0" bIns="0" rtlCol="0" anchor="ctr"/>
          <a:lstStyle/>
          <a:p>
            <a:pPr marL="0" indent="0">
              <a:buNone/>
            </a:pPr>
            <a:r>
              <a:rPr lang="en-US" sz="1100" b="1" dirty="0">
                <a:latin typeface="Calibri"/>
                <a:ea typeface="Calibri"/>
                <a:cs typeface="Calibri"/>
              </a:rPr>
              <a:t>⚡  Print Speed</a:t>
            </a:r>
            <a:endParaRPr lang="en-US" sz="1100">
              <a:latin typeface="Calibri"/>
              <a:ea typeface="Calibri"/>
              <a:cs typeface="Calibri"/>
            </a:endParaRPr>
          </a:p>
        </p:txBody>
      </p:sp>
      <p:sp>
        <p:nvSpPr>
          <p:cNvPr id="11" name="Text 9"/>
          <p:cNvSpPr/>
          <p:nvPr/>
        </p:nvSpPr>
        <p:spPr>
          <a:xfrm>
            <a:off x="457200" y="2560320"/>
            <a:ext cx="2377440" cy="228600"/>
          </a:xfrm>
          <a:prstGeom prst="rect">
            <a:avLst/>
          </a:prstGeom>
          <a:noFill/>
          <a:ln/>
        </p:spPr>
        <p:txBody>
          <a:bodyPr wrap="square" lIns="0" tIns="0" rIns="0" bIns="0" rtlCol="0" anchor="ctr"/>
          <a:lstStyle/>
          <a:p>
            <a:pPr marL="0" indent="0">
              <a:buNone/>
            </a:pPr>
            <a:r>
              <a:rPr lang="en-US" sz="1100" dirty="0">
                <a:solidFill>
                  <a:srgbClr val="D0E4FF"/>
                </a:solidFill>
                <a:latin typeface="Calibri" pitchFamily="34" charset="0"/>
                <a:ea typeface="Calibri" pitchFamily="34" charset="-122"/>
                <a:cs typeface="Calibri" pitchFamily="34" charset="-120"/>
              </a:rPr>
              <a:t>Up to 356 mm/s</a:t>
            </a:r>
            <a:endParaRPr lang="en-US" sz="1100" dirty="0"/>
          </a:p>
        </p:txBody>
      </p:sp>
      <p:sp>
        <p:nvSpPr>
          <p:cNvPr id="12" name="Shape 10"/>
          <p:cNvSpPr/>
          <p:nvPr/>
        </p:nvSpPr>
        <p:spPr>
          <a:xfrm>
            <a:off x="3182112" y="2212848"/>
            <a:ext cx="2633472" cy="658368"/>
          </a:xfrm>
          <a:prstGeom prst="rect">
            <a:avLst/>
          </a:prstGeom>
          <a:solidFill>
            <a:schemeClr val="accent6"/>
          </a:solidFill>
          <a:ln w="12700">
            <a:solidFill>
              <a:schemeClr val="accent6"/>
            </a:solidFill>
            <a:prstDash val="solid"/>
          </a:ln>
        </p:spPr>
      </p:sp>
      <p:sp>
        <p:nvSpPr>
          <p:cNvPr id="13" name="Text 11"/>
          <p:cNvSpPr/>
          <p:nvPr/>
        </p:nvSpPr>
        <p:spPr>
          <a:xfrm>
            <a:off x="3291840" y="2286000"/>
            <a:ext cx="2377440" cy="256032"/>
          </a:xfrm>
          <a:prstGeom prst="rect">
            <a:avLst/>
          </a:prstGeom>
          <a:noFill/>
          <a:ln/>
        </p:spPr>
        <p:txBody>
          <a:bodyPr wrap="square" lIns="0" tIns="0" rIns="0" bIns="0" rtlCol="0" anchor="ctr"/>
          <a:lstStyle/>
          <a:p>
            <a:pPr marL="0" indent="0">
              <a:buNone/>
            </a:pPr>
            <a:r>
              <a:rPr lang="en-US" sz="1100" b="1" dirty="0">
                <a:latin typeface="Calibri"/>
                <a:ea typeface="Calibri"/>
                <a:cs typeface="Calibri"/>
              </a:rPr>
              <a:t>📏  Media Width</a:t>
            </a:r>
            <a:endParaRPr lang="en-US" sz="1100">
              <a:latin typeface="Calibri"/>
              <a:ea typeface="Calibri"/>
              <a:cs typeface="Calibri"/>
            </a:endParaRPr>
          </a:p>
        </p:txBody>
      </p:sp>
      <p:sp>
        <p:nvSpPr>
          <p:cNvPr id="14" name="Text 12"/>
          <p:cNvSpPr/>
          <p:nvPr/>
        </p:nvSpPr>
        <p:spPr>
          <a:xfrm>
            <a:off x="3291840" y="2560320"/>
            <a:ext cx="2377440" cy="228600"/>
          </a:xfrm>
          <a:prstGeom prst="rect">
            <a:avLst/>
          </a:prstGeom>
          <a:noFill/>
          <a:ln/>
        </p:spPr>
        <p:txBody>
          <a:bodyPr wrap="square" lIns="0" tIns="0" rIns="0" bIns="0" rtlCol="0" anchor="ctr"/>
          <a:lstStyle/>
          <a:p>
            <a:pPr marL="0" indent="0">
              <a:buNone/>
            </a:pPr>
            <a:r>
              <a:rPr lang="en-US" sz="1100" dirty="0">
                <a:solidFill>
                  <a:srgbClr val="D0E4FF"/>
                </a:solidFill>
                <a:latin typeface="Calibri" pitchFamily="34" charset="0"/>
                <a:ea typeface="Calibri" pitchFamily="34" charset="-122"/>
                <a:cs typeface="Calibri" pitchFamily="34" charset="-120"/>
              </a:rPr>
              <a:t>Up to 168 mm</a:t>
            </a:r>
            <a:endParaRPr lang="en-US" sz="1100" dirty="0"/>
          </a:p>
        </p:txBody>
      </p:sp>
      <p:sp>
        <p:nvSpPr>
          <p:cNvPr id="15" name="Shape 13"/>
          <p:cNvSpPr/>
          <p:nvPr/>
        </p:nvSpPr>
        <p:spPr>
          <a:xfrm>
            <a:off x="6016752" y="2212848"/>
            <a:ext cx="2633472" cy="658368"/>
          </a:xfrm>
          <a:prstGeom prst="rect">
            <a:avLst/>
          </a:prstGeom>
          <a:solidFill>
            <a:schemeClr val="accent6"/>
          </a:solidFill>
          <a:ln w="12700">
            <a:solidFill>
              <a:schemeClr val="accent6"/>
            </a:solidFill>
            <a:prstDash val="solid"/>
          </a:ln>
        </p:spPr>
      </p:sp>
      <p:sp>
        <p:nvSpPr>
          <p:cNvPr id="16" name="Text 14"/>
          <p:cNvSpPr/>
          <p:nvPr/>
        </p:nvSpPr>
        <p:spPr>
          <a:xfrm>
            <a:off x="6126480" y="2286000"/>
            <a:ext cx="2377440" cy="256032"/>
          </a:xfrm>
          <a:prstGeom prst="rect">
            <a:avLst/>
          </a:prstGeom>
          <a:noFill/>
          <a:ln/>
        </p:spPr>
        <p:txBody>
          <a:bodyPr wrap="square" lIns="0" tIns="0" rIns="0" bIns="0" rtlCol="0" anchor="ctr"/>
          <a:lstStyle/>
          <a:p>
            <a:pPr marL="0" indent="0">
              <a:buNone/>
            </a:pPr>
            <a:r>
              <a:rPr lang="en-US" sz="1100" b="1" dirty="0">
                <a:latin typeface="Calibri"/>
                <a:ea typeface="Calibri"/>
                <a:cs typeface="Calibri"/>
              </a:rPr>
              <a:t>🔍  Resolution</a:t>
            </a:r>
            <a:endParaRPr lang="en-US" sz="1100">
              <a:latin typeface="Calibri"/>
              <a:ea typeface="Calibri"/>
              <a:cs typeface="Calibri"/>
            </a:endParaRPr>
          </a:p>
        </p:txBody>
      </p:sp>
      <p:sp>
        <p:nvSpPr>
          <p:cNvPr id="17" name="Text 15"/>
          <p:cNvSpPr/>
          <p:nvPr/>
        </p:nvSpPr>
        <p:spPr>
          <a:xfrm>
            <a:off x="6126480" y="2560320"/>
            <a:ext cx="2377440" cy="228600"/>
          </a:xfrm>
          <a:prstGeom prst="rect">
            <a:avLst/>
          </a:prstGeom>
          <a:noFill/>
          <a:ln/>
        </p:spPr>
        <p:txBody>
          <a:bodyPr wrap="square" lIns="0" tIns="0" rIns="0" bIns="0" rtlCol="0" anchor="ctr"/>
          <a:lstStyle/>
          <a:p>
            <a:pPr marL="0" indent="0">
              <a:buNone/>
            </a:pPr>
            <a:r>
              <a:rPr lang="en-US" sz="1100" dirty="0">
                <a:solidFill>
                  <a:srgbClr val="D0E4FF"/>
                </a:solidFill>
                <a:latin typeface="Calibri" pitchFamily="34" charset="0"/>
                <a:ea typeface="Calibri" pitchFamily="34" charset="-122"/>
                <a:cs typeface="Calibri" pitchFamily="34" charset="-120"/>
              </a:rPr>
              <a:t>203 to 600 dpi</a:t>
            </a:r>
            <a:endParaRPr lang="en-US" sz="1100" dirty="0"/>
          </a:p>
        </p:txBody>
      </p:sp>
      <p:sp>
        <p:nvSpPr>
          <p:cNvPr id="18" name="Shape 16"/>
          <p:cNvSpPr/>
          <p:nvPr/>
        </p:nvSpPr>
        <p:spPr>
          <a:xfrm>
            <a:off x="347472" y="3017520"/>
            <a:ext cx="2633472" cy="658368"/>
          </a:xfrm>
          <a:prstGeom prst="rect">
            <a:avLst/>
          </a:prstGeom>
          <a:solidFill>
            <a:schemeClr val="accent6"/>
          </a:solidFill>
          <a:ln w="12700">
            <a:solidFill>
              <a:schemeClr val="accent6"/>
            </a:solidFill>
            <a:prstDash val="solid"/>
          </a:ln>
        </p:spPr>
      </p:sp>
      <p:sp>
        <p:nvSpPr>
          <p:cNvPr id="19" name="Text 17"/>
          <p:cNvSpPr/>
          <p:nvPr/>
        </p:nvSpPr>
        <p:spPr>
          <a:xfrm>
            <a:off x="457200" y="3090672"/>
            <a:ext cx="2377440" cy="256032"/>
          </a:xfrm>
          <a:prstGeom prst="rect">
            <a:avLst/>
          </a:prstGeom>
          <a:noFill/>
          <a:ln/>
        </p:spPr>
        <p:txBody>
          <a:bodyPr wrap="square" lIns="0" tIns="0" rIns="0" bIns="0" rtlCol="0" anchor="ctr"/>
          <a:lstStyle/>
          <a:p>
            <a:pPr marL="0" indent="0">
              <a:buNone/>
            </a:pPr>
            <a:r>
              <a:rPr lang="en-US" sz="1100" b="1" dirty="0">
                <a:latin typeface="Calibri"/>
                <a:ea typeface="Calibri"/>
                <a:cs typeface="Calibri"/>
              </a:rPr>
              <a:t>🏭  Duty Cycle</a:t>
            </a:r>
            <a:endParaRPr lang="en-US" sz="1100">
              <a:latin typeface="Calibri"/>
              <a:ea typeface="Calibri"/>
              <a:cs typeface="Calibri"/>
            </a:endParaRPr>
          </a:p>
        </p:txBody>
      </p:sp>
      <p:sp>
        <p:nvSpPr>
          <p:cNvPr id="20" name="Text 18"/>
          <p:cNvSpPr/>
          <p:nvPr/>
        </p:nvSpPr>
        <p:spPr>
          <a:xfrm>
            <a:off x="457200" y="3364992"/>
            <a:ext cx="2377440" cy="228600"/>
          </a:xfrm>
          <a:prstGeom prst="rect">
            <a:avLst/>
          </a:prstGeom>
          <a:noFill/>
          <a:ln/>
        </p:spPr>
        <p:txBody>
          <a:bodyPr wrap="square" lIns="0" tIns="0" rIns="0" bIns="0" rtlCol="0" anchor="ctr"/>
          <a:lstStyle/>
          <a:p>
            <a:pPr marL="0" indent="0">
              <a:buNone/>
            </a:pPr>
            <a:r>
              <a:rPr lang="en-US" sz="1100" dirty="0">
                <a:solidFill>
                  <a:srgbClr val="D0E4FF"/>
                </a:solidFill>
                <a:latin typeface="Calibri" pitchFamily="34" charset="0"/>
                <a:ea typeface="Calibri" pitchFamily="34" charset="-122"/>
                <a:cs typeface="Calibri" pitchFamily="34" charset="-120"/>
              </a:rPr>
              <a:t>Continuous 24/7</a:t>
            </a:r>
            <a:endParaRPr lang="en-US" sz="1100" dirty="0"/>
          </a:p>
        </p:txBody>
      </p:sp>
      <p:sp>
        <p:nvSpPr>
          <p:cNvPr id="21" name="Shape 19"/>
          <p:cNvSpPr/>
          <p:nvPr/>
        </p:nvSpPr>
        <p:spPr>
          <a:xfrm>
            <a:off x="3182112" y="3017520"/>
            <a:ext cx="2633472" cy="658368"/>
          </a:xfrm>
          <a:prstGeom prst="rect">
            <a:avLst/>
          </a:prstGeom>
          <a:solidFill>
            <a:schemeClr val="accent6"/>
          </a:solidFill>
          <a:ln w="12700">
            <a:solidFill>
              <a:schemeClr val="accent6"/>
            </a:solidFill>
            <a:prstDash val="solid"/>
          </a:ln>
        </p:spPr>
      </p:sp>
      <p:sp>
        <p:nvSpPr>
          <p:cNvPr id="22" name="Text 20"/>
          <p:cNvSpPr/>
          <p:nvPr/>
        </p:nvSpPr>
        <p:spPr>
          <a:xfrm>
            <a:off x="3291840" y="3090672"/>
            <a:ext cx="2377440" cy="256032"/>
          </a:xfrm>
          <a:prstGeom prst="rect">
            <a:avLst/>
          </a:prstGeom>
          <a:noFill/>
          <a:ln/>
        </p:spPr>
        <p:txBody>
          <a:bodyPr wrap="square" lIns="0" tIns="0" rIns="0" bIns="0" rtlCol="0" anchor="ctr"/>
          <a:lstStyle/>
          <a:p>
            <a:pPr marL="0" indent="0">
              <a:buNone/>
            </a:pPr>
            <a:r>
              <a:rPr lang="en-US" sz="1100" b="1" dirty="0">
                <a:latin typeface="Calibri"/>
                <a:ea typeface="Calibri"/>
                <a:cs typeface="Calibri"/>
              </a:rPr>
              <a:t>🔗  Connectivity</a:t>
            </a:r>
            <a:endParaRPr lang="en-US" sz="1100">
              <a:latin typeface="Calibri"/>
              <a:ea typeface="Calibri"/>
              <a:cs typeface="Calibri"/>
            </a:endParaRPr>
          </a:p>
        </p:txBody>
      </p:sp>
      <p:sp>
        <p:nvSpPr>
          <p:cNvPr id="23" name="Text 21"/>
          <p:cNvSpPr/>
          <p:nvPr/>
        </p:nvSpPr>
        <p:spPr>
          <a:xfrm>
            <a:off x="3291840" y="3364992"/>
            <a:ext cx="2377440" cy="228600"/>
          </a:xfrm>
          <a:prstGeom prst="rect">
            <a:avLst/>
          </a:prstGeom>
          <a:noFill/>
          <a:ln/>
        </p:spPr>
        <p:txBody>
          <a:bodyPr wrap="square" lIns="0" tIns="0" rIns="0" bIns="0" rtlCol="0" anchor="ctr"/>
          <a:lstStyle/>
          <a:p>
            <a:pPr marL="0" indent="0">
              <a:buNone/>
            </a:pPr>
            <a:r>
              <a:rPr lang="en-US" sz="1100" dirty="0">
                <a:solidFill>
                  <a:srgbClr val="D0E4FF"/>
                </a:solidFill>
                <a:latin typeface="Calibri" pitchFamily="34" charset="0"/>
                <a:ea typeface="Calibri" pitchFamily="34" charset="-122"/>
                <a:cs typeface="Calibri" pitchFamily="34" charset="-120"/>
              </a:rPr>
              <a:t>USB / LAN / WiFi / BT</a:t>
            </a:r>
            <a:endParaRPr lang="en-US" sz="1100" dirty="0"/>
          </a:p>
        </p:txBody>
      </p:sp>
      <p:sp>
        <p:nvSpPr>
          <p:cNvPr id="24" name="Shape 22"/>
          <p:cNvSpPr/>
          <p:nvPr/>
        </p:nvSpPr>
        <p:spPr>
          <a:xfrm>
            <a:off x="6016752" y="3017520"/>
            <a:ext cx="2633472" cy="658368"/>
          </a:xfrm>
          <a:prstGeom prst="rect">
            <a:avLst/>
          </a:prstGeom>
          <a:solidFill>
            <a:schemeClr val="accent6"/>
          </a:solidFill>
          <a:ln w="12700">
            <a:solidFill>
              <a:schemeClr val="accent6"/>
            </a:solidFill>
            <a:prstDash val="solid"/>
          </a:ln>
        </p:spPr>
      </p:sp>
      <p:sp>
        <p:nvSpPr>
          <p:cNvPr id="25" name="Text 23"/>
          <p:cNvSpPr/>
          <p:nvPr/>
        </p:nvSpPr>
        <p:spPr>
          <a:xfrm>
            <a:off x="6126480" y="3090672"/>
            <a:ext cx="2377440" cy="256032"/>
          </a:xfrm>
          <a:prstGeom prst="rect">
            <a:avLst/>
          </a:prstGeom>
          <a:noFill/>
          <a:ln/>
        </p:spPr>
        <p:txBody>
          <a:bodyPr wrap="square" lIns="0" tIns="0" rIns="0" bIns="0" rtlCol="0" anchor="ctr"/>
          <a:lstStyle/>
          <a:p>
            <a:pPr marL="0" indent="0">
              <a:buNone/>
            </a:pPr>
            <a:r>
              <a:rPr lang="en-US" sz="1100" b="1" dirty="0">
                <a:solidFill>
                  <a:srgbClr val="00B050"/>
                </a:solidFill>
                <a:latin typeface="Calibri"/>
                <a:ea typeface="Calibri"/>
                <a:cs typeface="Calibri"/>
              </a:rPr>
              <a:t>🏷</a:t>
            </a:r>
            <a:r>
              <a:rPr lang="en-US" sz="1100" b="1" dirty="0">
                <a:latin typeface="Calibri"/>
                <a:ea typeface="Calibri"/>
                <a:cs typeface="Calibri"/>
              </a:rPr>
              <a:t>️  Media Types</a:t>
            </a:r>
            <a:endParaRPr lang="en-US" sz="1100">
              <a:latin typeface="Calibri"/>
              <a:ea typeface="Calibri"/>
              <a:cs typeface="Calibri"/>
            </a:endParaRPr>
          </a:p>
        </p:txBody>
      </p:sp>
      <p:sp>
        <p:nvSpPr>
          <p:cNvPr id="26" name="Text 24"/>
          <p:cNvSpPr/>
          <p:nvPr/>
        </p:nvSpPr>
        <p:spPr>
          <a:xfrm>
            <a:off x="6126480" y="3364992"/>
            <a:ext cx="2377440" cy="228600"/>
          </a:xfrm>
          <a:prstGeom prst="rect">
            <a:avLst/>
          </a:prstGeom>
          <a:noFill/>
          <a:ln/>
        </p:spPr>
        <p:txBody>
          <a:bodyPr wrap="square" lIns="0" tIns="0" rIns="0" bIns="0" rtlCol="0" anchor="ctr"/>
          <a:lstStyle/>
          <a:p>
            <a:pPr marL="0" indent="0">
              <a:buNone/>
            </a:pPr>
            <a:r>
              <a:rPr lang="en-US" sz="1100" dirty="0">
                <a:solidFill>
                  <a:srgbClr val="D0E4FF"/>
                </a:solidFill>
                <a:latin typeface="Calibri" pitchFamily="34" charset="0"/>
                <a:ea typeface="Calibri" pitchFamily="34" charset="-122"/>
                <a:cs typeface="Calibri" pitchFamily="34" charset="-120"/>
              </a:rPr>
              <a:t>Labels, Tags, Wristbands</a:t>
            </a:r>
            <a:endParaRPr lang="en-US" sz="1100" dirty="0"/>
          </a:p>
        </p:txBody>
      </p:sp>
      <p:sp>
        <p:nvSpPr>
          <p:cNvPr id="27" name="Text 25"/>
          <p:cNvSpPr/>
          <p:nvPr/>
        </p:nvSpPr>
        <p:spPr>
          <a:xfrm>
            <a:off x="347472" y="4315968"/>
            <a:ext cx="8412480" cy="320040"/>
          </a:xfrm>
          <a:prstGeom prst="rect">
            <a:avLst/>
          </a:prstGeom>
          <a:noFill/>
          <a:ln/>
        </p:spPr>
        <p:txBody>
          <a:bodyPr wrap="square" lIns="0" tIns="0" rIns="0" bIns="0" rtlCol="0" anchor="ctr"/>
          <a:lstStyle/>
          <a:p>
            <a:pPr marL="0" indent="0">
              <a:buNone/>
            </a:pPr>
            <a:r>
              <a:rPr lang="en-US" sz="1150" i="1" dirty="0">
                <a:latin typeface="Calibri"/>
                <a:ea typeface="Calibri"/>
                <a:cs typeface="Calibri"/>
              </a:rPr>
              <a:t>Popular Models: Zebra ZT600 Series · TSC MX240P · Honeywell PX940 · SATO CL4NX Plus</a:t>
            </a:r>
            <a:endParaRPr lang="en-US" sz="1150">
              <a:latin typeface="Calibri"/>
              <a:ea typeface="Calibri"/>
              <a:cs typeface="Calibri"/>
            </a:endParaRPr>
          </a:p>
        </p:txBody>
      </p:sp>
      <p:sp>
        <p:nvSpPr>
          <p:cNvPr id="28" name="Shape 26"/>
          <p:cNvSpPr/>
          <p:nvPr/>
        </p:nvSpPr>
        <p:spPr>
          <a:xfrm>
            <a:off x="0" y="4800600"/>
            <a:ext cx="9144000" cy="342900"/>
          </a:xfrm>
          <a:prstGeom prst="rect">
            <a:avLst/>
          </a:prstGeom>
          <a:solidFill>
            <a:schemeClr val="accent6"/>
          </a:solidFill>
          <a:ln w="12700">
            <a:solidFill>
              <a:schemeClr val="accent6"/>
            </a:solidFill>
            <a:prstDash val="solid"/>
          </a:ln>
        </p:spPr>
      </p:sp>
      <p:sp>
        <p:nvSpPr>
          <p:cNvPr id="29" name="Text 27"/>
          <p:cNvSpPr/>
          <p:nvPr/>
        </p:nvSpPr>
        <p:spPr>
          <a:xfrm>
            <a:off x="274320" y="4828032"/>
            <a:ext cx="8595360" cy="274320"/>
          </a:xfrm>
          <a:prstGeom prst="rect">
            <a:avLst/>
          </a:prstGeom>
          <a:solidFill>
            <a:schemeClr val="accent6"/>
          </a:solidFill>
          <a:ln>
            <a:solidFill>
              <a:schemeClr val="accent6"/>
            </a:solidFill>
          </a:ln>
        </p:spPr>
        <p:txBody>
          <a:bodyPr wrap="square" lIns="0" tIns="0" rIns="0" bIns="0" rtlCol="0" anchor="ctr"/>
          <a:lstStyle/>
          <a:p>
            <a:pPr marL="0" indent="0" algn="ctr">
              <a:buNone/>
            </a:pPr>
            <a:r>
              <a:rPr lang="en-US" sz="950" b="1" dirty="0">
                <a:solidFill>
                  <a:schemeClr val="tx1">
                    <a:lumMod val="95000"/>
                    <a:lumOff val="5000"/>
                  </a:schemeClr>
                </a:solidFill>
                <a:latin typeface="Calibri"/>
                <a:ea typeface="Calibri"/>
                <a:cs typeface="Calibri"/>
              </a:rPr>
              <a:t>poscentral.com.au/printers/label-printers/industrial-label-printers.html</a:t>
            </a:r>
            <a:endParaRPr lang="en-US" sz="950">
              <a:solidFill>
                <a:schemeClr val="tx1">
                  <a:lumMod val="95000"/>
                  <a:lumOff val="5000"/>
                </a:schemeClr>
              </a:solidFill>
              <a:latin typeface="Calibri"/>
              <a:ea typeface="Calibri"/>
              <a:cs typeface="Calibri"/>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name="Slide 7">
    <p:bg>
      <p:bgPr>
        <a:solidFill>
          <a:srgbClr val="FFFFFF"/>
        </a:solidFill>
        <a:effectLst/>
      </p:bgPr>
    </p:bg>
    <p:spTree>
      <p:nvGrpSpPr>
        <p:cNvPr id="1" name=""/>
        <p:cNvGrpSpPr/>
        <p:nvPr/>
      </p:nvGrpSpPr>
      <p:grpSpPr>
        <a:xfrm>
          <a:off x="0" y="0"/>
          <a:ext cx="0" cy="0"/>
          <a:chOff x="0" y="0"/>
          <a:chExt cx="0" cy="0"/>
        </a:xfrm>
      </p:grpSpPr>
      <p:sp>
        <p:nvSpPr>
          <p:cNvPr id="2" name="Shape 0"/>
          <p:cNvSpPr/>
          <p:nvPr/>
        </p:nvSpPr>
        <p:spPr>
          <a:xfrm>
            <a:off x="0" y="0"/>
            <a:ext cx="9144000" cy="960120"/>
          </a:xfrm>
          <a:prstGeom prst="rect">
            <a:avLst/>
          </a:prstGeom>
          <a:solidFill>
            <a:schemeClr val="accent6">
              <a:lumMod val="60000"/>
              <a:lumOff val="40000"/>
            </a:schemeClr>
          </a:solidFill>
          <a:ln w="12700">
            <a:solidFill>
              <a:schemeClr val="accent6">
                <a:lumMod val="60000"/>
                <a:lumOff val="40000"/>
              </a:schemeClr>
            </a:solidFill>
            <a:prstDash val="solid"/>
          </a:ln>
        </p:spPr>
      </p:sp>
      <p:sp>
        <p:nvSpPr>
          <p:cNvPr id="3" name="Shape 1"/>
          <p:cNvSpPr/>
          <p:nvPr/>
        </p:nvSpPr>
        <p:spPr>
          <a:xfrm>
            <a:off x="0" y="0"/>
            <a:ext cx="164592" cy="5143500"/>
          </a:xfrm>
          <a:prstGeom prst="rect">
            <a:avLst/>
          </a:prstGeom>
          <a:solidFill>
            <a:schemeClr val="accent6">
              <a:lumMod val="60000"/>
              <a:lumOff val="40000"/>
            </a:schemeClr>
          </a:solidFill>
          <a:ln w="12700">
            <a:solidFill>
              <a:schemeClr val="accent6">
                <a:lumMod val="60000"/>
                <a:lumOff val="40000"/>
              </a:schemeClr>
            </a:solidFill>
            <a:prstDash val="solid"/>
          </a:ln>
        </p:spPr>
      </p:sp>
      <p:sp>
        <p:nvSpPr>
          <p:cNvPr id="4" name="Text 2"/>
          <p:cNvSpPr/>
          <p:nvPr/>
        </p:nvSpPr>
        <p:spPr>
          <a:xfrm>
            <a:off x="365760" y="91440"/>
            <a:ext cx="6400800" cy="320040"/>
          </a:xfrm>
          <a:prstGeom prst="rect">
            <a:avLst/>
          </a:prstGeom>
          <a:noFill/>
          <a:ln/>
        </p:spPr>
        <p:txBody>
          <a:bodyPr wrap="square" lIns="0" tIns="0" rIns="0" bIns="0" rtlCol="0" anchor="ctr"/>
          <a:lstStyle/>
          <a:p>
            <a:pPr marL="0" indent="0">
              <a:buNone/>
            </a:pPr>
            <a:r>
              <a:rPr lang="en-US" sz="1000" b="1" kern="0" spc="300" dirty="0">
                <a:solidFill>
                  <a:schemeClr val="bg1"/>
                </a:solidFill>
                <a:latin typeface="Calibri"/>
                <a:ea typeface="Calibri"/>
                <a:cs typeface="Calibri"/>
              </a:rPr>
              <a:t>CATEGORY 04</a:t>
            </a:r>
            <a:endParaRPr lang="en-US" sz="1000">
              <a:solidFill>
                <a:schemeClr val="bg1"/>
              </a:solidFill>
              <a:latin typeface="Calibri"/>
              <a:ea typeface="Calibri"/>
              <a:cs typeface="Calibri"/>
            </a:endParaRPr>
          </a:p>
        </p:txBody>
      </p:sp>
      <p:sp>
        <p:nvSpPr>
          <p:cNvPr id="5" name="Text 3"/>
          <p:cNvSpPr/>
          <p:nvPr/>
        </p:nvSpPr>
        <p:spPr>
          <a:xfrm>
            <a:off x="365760" y="438912"/>
            <a:ext cx="8229600" cy="411480"/>
          </a:xfrm>
          <a:prstGeom prst="rect">
            <a:avLst/>
          </a:prstGeom>
          <a:noFill/>
          <a:ln/>
        </p:spPr>
        <p:txBody>
          <a:bodyPr wrap="square" lIns="0" tIns="0" rIns="0" bIns="0" rtlCol="0" anchor="ctr"/>
          <a:lstStyle/>
          <a:p>
            <a:pPr marL="0" indent="0">
              <a:buNone/>
            </a:pPr>
            <a:r>
              <a:rPr lang="en-US" sz="2300" b="1" dirty="0">
                <a:solidFill>
                  <a:srgbClr val="FFFFFF"/>
                </a:solidFill>
                <a:latin typeface="Calibri" pitchFamily="34" charset="0"/>
                <a:ea typeface="Calibri" pitchFamily="34" charset="-122"/>
                <a:cs typeface="Calibri" pitchFamily="34" charset="-120"/>
              </a:rPr>
              <a:t>Mobile / Wireless Label Printers</a:t>
            </a:r>
            <a:endParaRPr lang="en-US" sz="2300" dirty="0"/>
          </a:p>
        </p:txBody>
      </p:sp>
      <p:sp>
        <p:nvSpPr>
          <p:cNvPr id="6" name="Text 4"/>
          <p:cNvSpPr/>
          <p:nvPr/>
        </p:nvSpPr>
        <p:spPr>
          <a:xfrm>
            <a:off x="347472" y="1078992"/>
            <a:ext cx="8412480" cy="749808"/>
          </a:xfrm>
          <a:prstGeom prst="rect">
            <a:avLst/>
          </a:prstGeom>
          <a:noFill/>
          <a:ln/>
        </p:spPr>
        <p:txBody>
          <a:bodyPr wrap="square" lIns="0" tIns="0" rIns="0" bIns="0" rtlCol="0" anchor="ctr"/>
          <a:lstStyle/>
          <a:p>
            <a:pPr>
              <a:lnSpc>
                <a:spcPct val="145000"/>
              </a:lnSpc>
            </a:pPr>
            <a:r>
              <a:rPr lang="en-US" sz="1250">
                <a:solidFill>
                  <a:srgbClr val="4A6080"/>
                </a:solidFill>
                <a:latin typeface="Calibri"/>
                <a:ea typeface="Calibri"/>
                <a:cs typeface="Calibri"/>
              </a:rPr>
              <a:t>Mobile or </a:t>
            </a:r>
            <a:r>
              <a:rPr lang="en-US" sz="1250" dirty="0">
                <a:solidFill>
                  <a:srgbClr val="4A6080"/>
                </a:solidFill>
                <a:latin typeface="Calibri"/>
                <a:ea typeface="Calibri"/>
                <a:cs typeface="Calibri"/>
                <a:hlinkClick r:id="rId3"/>
              </a:rPr>
              <a:t>Wireless Label Printers</a:t>
            </a:r>
            <a:r>
              <a:rPr lang="en-US" sz="1250">
                <a:solidFill>
                  <a:srgbClr val="4A6080"/>
                </a:solidFill>
                <a:latin typeface="Calibri"/>
                <a:ea typeface="Calibri"/>
                <a:cs typeface="Calibri"/>
              </a:rPr>
              <a:t> untether your labelling workflow. Powered by long-life batteries and equipped with Bluetooth or Wi-Fi, these compact devices empower field technicians, delivery drivers, retail floor staff, and healthcare workers to print on-demand labels wherever work takes them.</a:t>
            </a:r>
            <a:endParaRPr lang="en-US" sz="1250">
              <a:latin typeface="Calibri"/>
              <a:ea typeface="Calibri"/>
              <a:cs typeface="Calibri"/>
            </a:endParaRPr>
          </a:p>
        </p:txBody>
      </p:sp>
      <p:sp>
        <p:nvSpPr>
          <p:cNvPr id="7" name="Shape 5"/>
          <p:cNvSpPr/>
          <p:nvPr/>
        </p:nvSpPr>
        <p:spPr>
          <a:xfrm>
            <a:off x="347472" y="1938528"/>
            <a:ext cx="1993392" cy="1600200"/>
          </a:xfrm>
          <a:prstGeom prst="rect">
            <a:avLst/>
          </a:prstGeom>
          <a:solidFill>
            <a:srgbClr val="EEF3FC"/>
          </a:solidFill>
          <a:ln w="12700">
            <a:solidFill>
              <a:srgbClr val="D0DCEE"/>
            </a:solidFill>
            <a:prstDash val="solid"/>
          </a:ln>
          <a:effectLst>
            <a:outerShdw blurRad="50800" dist="25400" dir="8100000" algn="bl" rotWithShape="0">
              <a:srgbClr val="000000">
                <a:alpha val="8000"/>
              </a:srgbClr>
            </a:outerShdw>
          </a:effectLst>
        </p:spPr>
      </p:sp>
      <p:sp>
        <p:nvSpPr>
          <p:cNvPr id="8" name="Text 6"/>
          <p:cNvSpPr/>
          <p:nvPr/>
        </p:nvSpPr>
        <p:spPr>
          <a:xfrm>
            <a:off x="347472" y="1993392"/>
            <a:ext cx="1993392" cy="475488"/>
          </a:xfrm>
          <a:prstGeom prst="rect">
            <a:avLst/>
          </a:prstGeom>
          <a:noFill/>
          <a:ln/>
        </p:spPr>
        <p:txBody>
          <a:bodyPr wrap="square" lIns="0" tIns="0" rIns="0" bIns="0" rtlCol="0" anchor="ctr"/>
          <a:lstStyle/>
          <a:p>
            <a:pPr marL="0" indent="0" algn="ctr">
              <a:buNone/>
            </a:pPr>
            <a:r>
              <a:rPr lang="en-US" sz="2600" dirty="0">
                <a:solidFill>
                  <a:srgbClr val="000000"/>
                </a:solidFill>
              </a:rPr>
              <a:t>🚚</a:t>
            </a:r>
            <a:endParaRPr lang="en-US" sz="2600" dirty="0"/>
          </a:p>
        </p:txBody>
      </p:sp>
      <p:sp>
        <p:nvSpPr>
          <p:cNvPr id="9" name="Text 7"/>
          <p:cNvSpPr/>
          <p:nvPr/>
        </p:nvSpPr>
        <p:spPr>
          <a:xfrm>
            <a:off x="347472" y="2487168"/>
            <a:ext cx="1993392" cy="274320"/>
          </a:xfrm>
          <a:prstGeom prst="rect">
            <a:avLst/>
          </a:prstGeom>
          <a:noFill/>
          <a:ln/>
        </p:spPr>
        <p:txBody>
          <a:bodyPr wrap="square" lIns="0" tIns="0" rIns="0" bIns="0" rtlCol="0" anchor="ctr"/>
          <a:lstStyle/>
          <a:p>
            <a:pPr marL="0" indent="0" algn="ctr">
              <a:buNone/>
            </a:pPr>
            <a:r>
              <a:rPr lang="en-US" sz="1100" b="1" dirty="0">
                <a:solidFill>
                  <a:srgbClr val="0A1F44"/>
                </a:solidFill>
                <a:latin typeface="Calibri" pitchFamily="34" charset="0"/>
                <a:ea typeface="Calibri" pitchFamily="34" charset="-122"/>
                <a:cs typeface="Calibri" pitchFamily="34" charset="-120"/>
              </a:rPr>
              <a:t>Delivery &amp; Couriers</a:t>
            </a:r>
            <a:endParaRPr lang="en-US" sz="1100" dirty="0"/>
          </a:p>
        </p:txBody>
      </p:sp>
      <p:sp>
        <p:nvSpPr>
          <p:cNvPr id="10" name="Text 8"/>
          <p:cNvSpPr/>
          <p:nvPr/>
        </p:nvSpPr>
        <p:spPr>
          <a:xfrm>
            <a:off x="347472" y="2788920"/>
            <a:ext cx="1993392" cy="621792"/>
          </a:xfrm>
          <a:prstGeom prst="rect">
            <a:avLst/>
          </a:prstGeom>
          <a:noFill/>
          <a:ln/>
        </p:spPr>
        <p:txBody>
          <a:bodyPr wrap="square" lIns="0" tIns="0" rIns="0" bIns="0" rtlCol="0" anchor="ctr"/>
          <a:lstStyle/>
          <a:p>
            <a:pPr marL="0" indent="0" algn="ctr">
              <a:lnSpc>
                <a:spcPct val="130000"/>
              </a:lnSpc>
              <a:buNone/>
            </a:pPr>
            <a:r>
              <a:rPr lang="en-US" sz="1000" dirty="0">
                <a:solidFill>
                  <a:srgbClr val="4A6080"/>
                </a:solidFill>
                <a:latin typeface="Calibri" pitchFamily="34" charset="0"/>
                <a:ea typeface="Calibri" pitchFamily="34" charset="-122"/>
                <a:cs typeface="Calibri" pitchFamily="34" charset="-120"/>
              </a:rPr>
              <a:t>On-the-spot address and manifest labels</a:t>
            </a:r>
            <a:endParaRPr lang="en-US" sz="1000" dirty="0"/>
          </a:p>
        </p:txBody>
      </p:sp>
      <p:sp>
        <p:nvSpPr>
          <p:cNvPr id="11" name="Shape 9"/>
          <p:cNvSpPr/>
          <p:nvPr/>
        </p:nvSpPr>
        <p:spPr>
          <a:xfrm>
            <a:off x="2496312" y="1938528"/>
            <a:ext cx="1993392" cy="1600200"/>
          </a:xfrm>
          <a:prstGeom prst="rect">
            <a:avLst/>
          </a:prstGeom>
          <a:solidFill>
            <a:srgbClr val="EEF3FC"/>
          </a:solidFill>
          <a:ln w="12700">
            <a:solidFill>
              <a:srgbClr val="D0DCEE"/>
            </a:solidFill>
            <a:prstDash val="solid"/>
          </a:ln>
          <a:effectLst>
            <a:outerShdw blurRad="50800" dist="25400" dir="8100000" algn="bl" rotWithShape="0">
              <a:srgbClr val="000000">
                <a:alpha val="8000"/>
              </a:srgbClr>
            </a:outerShdw>
          </a:effectLst>
        </p:spPr>
      </p:sp>
      <p:sp>
        <p:nvSpPr>
          <p:cNvPr id="12" name="Text 10"/>
          <p:cNvSpPr/>
          <p:nvPr/>
        </p:nvSpPr>
        <p:spPr>
          <a:xfrm>
            <a:off x="2496312" y="1993392"/>
            <a:ext cx="1993392" cy="475488"/>
          </a:xfrm>
          <a:prstGeom prst="rect">
            <a:avLst/>
          </a:prstGeom>
          <a:noFill/>
          <a:ln/>
        </p:spPr>
        <p:txBody>
          <a:bodyPr wrap="square" lIns="0" tIns="0" rIns="0" bIns="0" rtlCol="0" anchor="ctr"/>
          <a:lstStyle/>
          <a:p>
            <a:pPr marL="0" indent="0" algn="ctr">
              <a:buNone/>
            </a:pPr>
            <a:r>
              <a:rPr lang="en-US" sz="2600" dirty="0">
                <a:solidFill>
                  <a:srgbClr val="000000"/>
                </a:solidFill>
              </a:rPr>
              <a:t>🏥</a:t>
            </a:r>
            <a:endParaRPr lang="en-US" sz="2600" dirty="0"/>
          </a:p>
        </p:txBody>
      </p:sp>
      <p:sp>
        <p:nvSpPr>
          <p:cNvPr id="13" name="Text 11"/>
          <p:cNvSpPr/>
          <p:nvPr/>
        </p:nvSpPr>
        <p:spPr>
          <a:xfrm>
            <a:off x="2496312" y="2487168"/>
            <a:ext cx="1993392" cy="274320"/>
          </a:xfrm>
          <a:prstGeom prst="rect">
            <a:avLst/>
          </a:prstGeom>
          <a:noFill/>
          <a:ln/>
        </p:spPr>
        <p:txBody>
          <a:bodyPr wrap="square" lIns="0" tIns="0" rIns="0" bIns="0" rtlCol="0" anchor="ctr"/>
          <a:lstStyle/>
          <a:p>
            <a:pPr marL="0" indent="0" algn="ctr">
              <a:buNone/>
            </a:pPr>
            <a:r>
              <a:rPr lang="en-US" sz="1100" b="1" dirty="0">
                <a:solidFill>
                  <a:srgbClr val="0A1F44"/>
                </a:solidFill>
                <a:latin typeface="Calibri" pitchFamily="34" charset="0"/>
                <a:ea typeface="Calibri" pitchFamily="34" charset="-122"/>
                <a:cs typeface="Calibri" pitchFamily="34" charset="-120"/>
              </a:rPr>
              <a:t>Healthcare</a:t>
            </a:r>
            <a:endParaRPr lang="en-US" sz="1100" dirty="0"/>
          </a:p>
        </p:txBody>
      </p:sp>
      <p:sp>
        <p:nvSpPr>
          <p:cNvPr id="14" name="Text 12"/>
          <p:cNvSpPr/>
          <p:nvPr/>
        </p:nvSpPr>
        <p:spPr>
          <a:xfrm>
            <a:off x="2496312" y="2788920"/>
            <a:ext cx="1993392" cy="621792"/>
          </a:xfrm>
          <a:prstGeom prst="rect">
            <a:avLst/>
          </a:prstGeom>
          <a:noFill/>
          <a:ln/>
        </p:spPr>
        <p:txBody>
          <a:bodyPr wrap="square" lIns="0" tIns="0" rIns="0" bIns="0" rtlCol="0" anchor="ctr"/>
          <a:lstStyle/>
          <a:p>
            <a:pPr marL="0" indent="0" algn="ctr">
              <a:lnSpc>
                <a:spcPct val="130000"/>
              </a:lnSpc>
              <a:buNone/>
            </a:pPr>
            <a:r>
              <a:rPr lang="en-US" sz="1000" dirty="0">
                <a:solidFill>
                  <a:srgbClr val="4A6080"/>
                </a:solidFill>
                <a:latin typeface="Calibri" pitchFamily="34" charset="0"/>
                <a:ea typeface="Calibri" pitchFamily="34" charset="-122"/>
                <a:cs typeface="Calibri" pitchFamily="34" charset="-120"/>
              </a:rPr>
              <a:t>Bedside patient wristband printing</a:t>
            </a:r>
            <a:endParaRPr lang="en-US" sz="1000" dirty="0"/>
          </a:p>
        </p:txBody>
      </p:sp>
      <p:sp>
        <p:nvSpPr>
          <p:cNvPr id="15" name="Shape 13"/>
          <p:cNvSpPr/>
          <p:nvPr/>
        </p:nvSpPr>
        <p:spPr>
          <a:xfrm>
            <a:off x="4645152" y="1938528"/>
            <a:ext cx="1993392" cy="1600200"/>
          </a:xfrm>
          <a:prstGeom prst="rect">
            <a:avLst/>
          </a:prstGeom>
          <a:solidFill>
            <a:srgbClr val="EEF3FC"/>
          </a:solidFill>
          <a:ln w="12700">
            <a:solidFill>
              <a:srgbClr val="D0DCEE"/>
            </a:solidFill>
            <a:prstDash val="solid"/>
          </a:ln>
          <a:effectLst>
            <a:outerShdw blurRad="50800" dist="25400" dir="8100000" algn="bl" rotWithShape="0">
              <a:srgbClr val="000000">
                <a:alpha val="8000"/>
              </a:srgbClr>
            </a:outerShdw>
          </a:effectLst>
        </p:spPr>
      </p:sp>
      <p:sp>
        <p:nvSpPr>
          <p:cNvPr id="16" name="Text 14"/>
          <p:cNvSpPr/>
          <p:nvPr/>
        </p:nvSpPr>
        <p:spPr>
          <a:xfrm>
            <a:off x="4645152" y="1993392"/>
            <a:ext cx="1993392" cy="475488"/>
          </a:xfrm>
          <a:prstGeom prst="rect">
            <a:avLst/>
          </a:prstGeom>
          <a:noFill/>
          <a:ln/>
        </p:spPr>
        <p:txBody>
          <a:bodyPr wrap="square" lIns="0" tIns="0" rIns="0" bIns="0" rtlCol="0" anchor="ctr"/>
          <a:lstStyle/>
          <a:p>
            <a:pPr marL="0" indent="0" algn="ctr">
              <a:buNone/>
            </a:pPr>
            <a:r>
              <a:rPr lang="en-US" sz="2600" dirty="0">
                <a:solidFill>
                  <a:srgbClr val="000000"/>
                </a:solidFill>
              </a:rPr>
              <a:t>🛒</a:t>
            </a:r>
            <a:endParaRPr lang="en-US" sz="2600" dirty="0"/>
          </a:p>
        </p:txBody>
      </p:sp>
      <p:sp>
        <p:nvSpPr>
          <p:cNvPr id="17" name="Text 15"/>
          <p:cNvSpPr/>
          <p:nvPr/>
        </p:nvSpPr>
        <p:spPr>
          <a:xfrm>
            <a:off x="4645152" y="2487168"/>
            <a:ext cx="1993392" cy="274320"/>
          </a:xfrm>
          <a:prstGeom prst="rect">
            <a:avLst/>
          </a:prstGeom>
          <a:noFill/>
          <a:ln/>
        </p:spPr>
        <p:txBody>
          <a:bodyPr wrap="square" lIns="0" tIns="0" rIns="0" bIns="0" rtlCol="0" anchor="ctr"/>
          <a:lstStyle/>
          <a:p>
            <a:pPr marL="0" indent="0" algn="ctr">
              <a:buNone/>
            </a:pPr>
            <a:r>
              <a:rPr lang="en-US" sz="1100" b="1" dirty="0">
                <a:solidFill>
                  <a:srgbClr val="0A1F44"/>
                </a:solidFill>
                <a:latin typeface="Calibri" pitchFamily="34" charset="0"/>
                <a:ea typeface="Calibri" pitchFamily="34" charset="-122"/>
                <a:cs typeface="Calibri" pitchFamily="34" charset="-120"/>
              </a:rPr>
              <a:t>Retail Floor</a:t>
            </a:r>
            <a:endParaRPr lang="en-US" sz="1100" dirty="0"/>
          </a:p>
        </p:txBody>
      </p:sp>
      <p:sp>
        <p:nvSpPr>
          <p:cNvPr id="18" name="Text 16"/>
          <p:cNvSpPr/>
          <p:nvPr/>
        </p:nvSpPr>
        <p:spPr>
          <a:xfrm>
            <a:off x="4645152" y="2788920"/>
            <a:ext cx="1993392" cy="621792"/>
          </a:xfrm>
          <a:prstGeom prst="rect">
            <a:avLst/>
          </a:prstGeom>
          <a:noFill/>
          <a:ln/>
        </p:spPr>
        <p:txBody>
          <a:bodyPr wrap="square" lIns="0" tIns="0" rIns="0" bIns="0" rtlCol="0" anchor="ctr"/>
          <a:lstStyle/>
          <a:p>
            <a:pPr marL="0" indent="0" algn="ctr">
              <a:lnSpc>
                <a:spcPct val="130000"/>
              </a:lnSpc>
              <a:buNone/>
            </a:pPr>
            <a:r>
              <a:rPr lang="en-US" sz="1000" dirty="0">
                <a:solidFill>
                  <a:srgbClr val="4A6080"/>
                </a:solidFill>
                <a:latin typeface="Calibri" pitchFamily="34" charset="0"/>
                <a:ea typeface="Calibri" pitchFamily="34" charset="-122"/>
                <a:cs typeface="Calibri" pitchFamily="34" charset="-120"/>
              </a:rPr>
              <a:t>Instant shelf-edge and markdown labels</a:t>
            </a:r>
            <a:endParaRPr lang="en-US" sz="1000" dirty="0"/>
          </a:p>
        </p:txBody>
      </p:sp>
      <p:sp>
        <p:nvSpPr>
          <p:cNvPr id="19" name="Shape 17"/>
          <p:cNvSpPr/>
          <p:nvPr/>
        </p:nvSpPr>
        <p:spPr>
          <a:xfrm>
            <a:off x="6793992" y="1938528"/>
            <a:ext cx="1993392" cy="1600200"/>
          </a:xfrm>
          <a:prstGeom prst="rect">
            <a:avLst/>
          </a:prstGeom>
          <a:solidFill>
            <a:srgbClr val="EEF3FC"/>
          </a:solidFill>
          <a:ln w="12700">
            <a:solidFill>
              <a:srgbClr val="D0DCEE"/>
            </a:solidFill>
            <a:prstDash val="solid"/>
          </a:ln>
          <a:effectLst>
            <a:outerShdw blurRad="50800" dist="25400" dir="8100000" algn="bl" rotWithShape="0">
              <a:srgbClr val="000000">
                <a:alpha val="8000"/>
              </a:srgbClr>
            </a:outerShdw>
          </a:effectLst>
        </p:spPr>
      </p:sp>
      <p:sp>
        <p:nvSpPr>
          <p:cNvPr id="20" name="Text 18"/>
          <p:cNvSpPr/>
          <p:nvPr/>
        </p:nvSpPr>
        <p:spPr>
          <a:xfrm>
            <a:off x="6793992" y="1993392"/>
            <a:ext cx="1993392" cy="475488"/>
          </a:xfrm>
          <a:prstGeom prst="rect">
            <a:avLst/>
          </a:prstGeom>
          <a:noFill/>
          <a:ln/>
        </p:spPr>
        <p:txBody>
          <a:bodyPr wrap="square" lIns="0" tIns="0" rIns="0" bIns="0" rtlCol="0" anchor="ctr"/>
          <a:lstStyle/>
          <a:p>
            <a:pPr marL="0" indent="0" algn="ctr">
              <a:buNone/>
            </a:pPr>
            <a:r>
              <a:rPr lang="en-US" sz="2600" dirty="0">
                <a:solidFill>
                  <a:srgbClr val="000000"/>
                </a:solidFill>
              </a:rPr>
              <a:t>🏗️</a:t>
            </a:r>
            <a:endParaRPr lang="en-US" sz="2600" dirty="0"/>
          </a:p>
        </p:txBody>
      </p:sp>
      <p:sp>
        <p:nvSpPr>
          <p:cNvPr id="21" name="Text 19"/>
          <p:cNvSpPr/>
          <p:nvPr/>
        </p:nvSpPr>
        <p:spPr>
          <a:xfrm>
            <a:off x="6793992" y="2487168"/>
            <a:ext cx="1993392" cy="274320"/>
          </a:xfrm>
          <a:prstGeom prst="rect">
            <a:avLst/>
          </a:prstGeom>
          <a:noFill/>
          <a:ln/>
        </p:spPr>
        <p:txBody>
          <a:bodyPr wrap="square" lIns="0" tIns="0" rIns="0" bIns="0" rtlCol="0" anchor="ctr"/>
          <a:lstStyle/>
          <a:p>
            <a:pPr marL="0" indent="0" algn="ctr">
              <a:buNone/>
            </a:pPr>
            <a:r>
              <a:rPr lang="en-US" sz="1100" b="1" dirty="0">
                <a:solidFill>
                  <a:srgbClr val="0A1F44"/>
                </a:solidFill>
                <a:latin typeface="Calibri" pitchFamily="34" charset="0"/>
                <a:ea typeface="Calibri" pitchFamily="34" charset="-122"/>
                <a:cs typeface="Calibri" pitchFamily="34" charset="-120"/>
              </a:rPr>
              <a:t>Field Service</a:t>
            </a:r>
            <a:endParaRPr lang="en-US" sz="1100" dirty="0"/>
          </a:p>
        </p:txBody>
      </p:sp>
      <p:sp>
        <p:nvSpPr>
          <p:cNvPr id="22" name="Text 20"/>
          <p:cNvSpPr/>
          <p:nvPr/>
        </p:nvSpPr>
        <p:spPr>
          <a:xfrm>
            <a:off x="6793992" y="2788920"/>
            <a:ext cx="1993392" cy="621792"/>
          </a:xfrm>
          <a:prstGeom prst="rect">
            <a:avLst/>
          </a:prstGeom>
          <a:noFill/>
          <a:ln/>
        </p:spPr>
        <p:txBody>
          <a:bodyPr wrap="square" lIns="0" tIns="0" rIns="0" bIns="0" rtlCol="0" anchor="ctr"/>
          <a:lstStyle/>
          <a:p>
            <a:pPr marL="0" indent="0" algn="ctr">
              <a:lnSpc>
                <a:spcPct val="130000"/>
              </a:lnSpc>
              <a:buNone/>
            </a:pPr>
            <a:r>
              <a:rPr lang="en-US" sz="1000" dirty="0">
                <a:solidFill>
                  <a:srgbClr val="4A6080"/>
                </a:solidFill>
                <a:latin typeface="Calibri" pitchFamily="34" charset="0"/>
                <a:ea typeface="Calibri" pitchFamily="34" charset="-122"/>
                <a:cs typeface="Calibri" pitchFamily="34" charset="-120"/>
              </a:rPr>
              <a:t>Asset tags and compliance stickers on-site</a:t>
            </a:r>
            <a:endParaRPr lang="en-US" sz="1000" dirty="0"/>
          </a:p>
        </p:txBody>
      </p:sp>
      <p:sp>
        <p:nvSpPr>
          <p:cNvPr id="23" name="Text 21"/>
          <p:cNvSpPr/>
          <p:nvPr/>
        </p:nvSpPr>
        <p:spPr>
          <a:xfrm>
            <a:off x="347472" y="3703320"/>
            <a:ext cx="8412480" cy="274320"/>
          </a:xfrm>
          <a:prstGeom prst="rect">
            <a:avLst/>
          </a:prstGeom>
          <a:noFill/>
          <a:ln/>
        </p:spPr>
        <p:txBody>
          <a:bodyPr wrap="square" lIns="0" tIns="0" rIns="0" bIns="0" rtlCol="0" anchor="ctr"/>
          <a:lstStyle/>
          <a:p>
            <a:pPr marL="0" indent="0">
              <a:buNone/>
            </a:pPr>
            <a:r>
              <a:rPr lang="en-US" sz="1300" b="1" dirty="0">
                <a:solidFill>
                  <a:srgbClr val="0A1F44"/>
                </a:solidFill>
                <a:latin typeface="Calibri" pitchFamily="34" charset="0"/>
                <a:ea typeface="Calibri" pitchFamily="34" charset="-122"/>
                <a:cs typeface="Calibri" pitchFamily="34" charset="-120"/>
              </a:rPr>
              <a:t>Top Wireless Label Printers for Sale at POS Central:</a:t>
            </a:r>
            <a:endParaRPr lang="en-US" sz="1300" dirty="0"/>
          </a:p>
        </p:txBody>
      </p:sp>
      <p:sp>
        <p:nvSpPr>
          <p:cNvPr id="24" name="Text 22"/>
          <p:cNvSpPr/>
          <p:nvPr/>
        </p:nvSpPr>
        <p:spPr>
          <a:xfrm>
            <a:off x="347472" y="4005072"/>
            <a:ext cx="8412480" cy="658368"/>
          </a:xfrm>
          <a:prstGeom prst="rect">
            <a:avLst/>
          </a:prstGeom>
          <a:noFill/>
          <a:ln/>
        </p:spPr>
        <p:txBody>
          <a:bodyPr wrap="square" lIns="0" tIns="0" rIns="0" bIns="0" rtlCol="0" anchor="ctr"/>
          <a:lstStyle/>
          <a:p>
            <a:pPr marL="342900" indent="-342900">
              <a:buSzPct val="100000"/>
              <a:buChar char="•"/>
            </a:pPr>
            <a:r>
              <a:rPr lang="en-US" sz="1150" dirty="0">
                <a:solidFill>
                  <a:srgbClr val="4A6080"/>
                </a:solidFill>
                <a:latin typeface="Calibri" pitchFamily="34" charset="0"/>
                <a:ea typeface="Calibri" pitchFamily="34" charset="-122"/>
                <a:cs typeface="Calibri" pitchFamily="34" charset="-120"/>
              </a:rPr>
              <a:t>Zebra ZQ630 Plus  —  Bluetooth 5 / WiFi 6, 203 dpi, IP54 rated</a:t>
            </a:r>
            <a:endParaRPr lang="en-US" sz="1150" dirty="0"/>
          </a:p>
          <a:p>
            <a:pPr marL="342900" indent="-342900">
              <a:buSzPct val="100000"/>
              <a:buChar char="•"/>
            </a:pPr>
            <a:r>
              <a:rPr lang="en-US" sz="1150" dirty="0">
                <a:solidFill>
                  <a:srgbClr val="4A6080"/>
                </a:solidFill>
                <a:latin typeface="Calibri" pitchFamily="34" charset="0"/>
                <a:ea typeface="Calibri" pitchFamily="34" charset="-122"/>
                <a:cs typeface="Calibri" pitchFamily="34" charset="-120"/>
              </a:rPr>
              <a:t>TSC Alpha-30L  —  Bluetooth 5.0, 203 dpi, ultra-compact form factor</a:t>
            </a:r>
            <a:endParaRPr lang="en-US" sz="1150" dirty="0"/>
          </a:p>
          <a:p>
            <a:pPr marL="342900" indent="-342900">
              <a:buSzPct val="100000"/>
              <a:buChar char="•"/>
            </a:pPr>
            <a:r>
              <a:rPr lang="en-US" sz="1150" dirty="0">
                <a:solidFill>
                  <a:srgbClr val="4A6080"/>
                </a:solidFill>
                <a:latin typeface="Calibri" pitchFamily="34" charset="0"/>
                <a:ea typeface="Calibri" pitchFamily="34" charset="-122"/>
                <a:cs typeface="Calibri" pitchFamily="34" charset="-120"/>
              </a:rPr>
              <a:t>Citizen CMP-25L  —  Bluetooth / WiFi, 203 dpi, linerless media support</a:t>
            </a:r>
            <a:endParaRPr lang="en-US" sz="1150" dirty="0"/>
          </a:p>
        </p:txBody>
      </p:sp>
      <p:sp>
        <p:nvSpPr>
          <p:cNvPr id="25" name="Shape 23"/>
          <p:cNvSpPr/>
          <p:nvPr/>
        </p:nvSpPr>
        <p:spPr>
          <a:xfrm>
            <a:off x="0" y="4800600"/>
            <a:ext cx="9144000" cy="342900"/>
          </a:xfrm>
          <a:prstGeom prst="rect">
            <a:avLst/>
          </a:prstGeom>
          <a:solidFill>
            <a:schemeClr val="accent6">
              <a:lumMod val="60000"/>
              <a:lumOff val="40000"/>
            </a:schemeClr>
          </a:solidFill>
          <a:ln w="12700">
            <a:solidFill>
              <a:schemeClr val="accent6">
                <a:lumMod val="60000"/>
                <a:lumOff val="40000"/>
              </a:schemeClr>
            </a:solidFill>
            <a:prstDash val="solid"/>
          </a:ln>
        </p:spPr>
      </p:sp>
      <p:sp>
        <p:nvSpPr>
          <p:cNvPr id="26" name="Text 24"/>
          <p:cNvSpPr/>
          <p:nvPr/>
        </p:nvSpPr>
        <p:spPr>
          <a:xfrm>
            <a:off x="274320" y="4828032"/>
            <a:ext cx="8595360" cy="274320"/>
          </a:xfrm>
          <a:prstGeom prst="rect">
            <a:avLst/>
          </a:prstGeom>
          <a:noFill/>
          <a:ln/>
        </p:spPr>
        <p:txBody>
          <a:bodyPr wrap="square" lIns="0" tIns="0" rIns="0" bIns="0" rtlCol="0" anchor="ctr"/>
          <a:lstStyle/>
          <a:p>
            <a:pPr marL="0" indent="0" algn="ctr">
              <a:buNone/>
            </a:pPr>
            <a:r>
              <a:rPr lang="en-US" sz="950" i="1" dirty="0">
                <a:solidFill>
                  <a:schemeClr val="tx1">
                    <a:lumMod val="95000"/>
                    <a:lumOff val="5000"/>
                  </a:schemeClr>
                </a:solidFill>
                <a:latin typeface="Calibri"/>
                <a:ea typeface="Calibri"/>
                <a:cs typeface="Calibri"/>
              </a:rPr>
              <a:t>poscentral.com.au/printers/label-printers/mobile-label-printers.html</a:t>
            </a:r>
            <a:endParaRPr lang="en-US" sz="950">
              <a:solidFill>
                <a:schemeClr val="tx1">
                  <a:lumMod val="95000"/>
                  <a:lumOff val="5000"/>
                </a:schemeClr>
              </a:solidFill>
              <a:latin typeface="Calibri"/>
              <a:ea typeface="Calibri"/>
              <a:cs typeface="Calibri"/>
            </a:endParaRPr>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name="Slide 8">
    <p:bg>
      <p:bgPr>
        <a:solidFill>
          <a:schemeClr val="accent6">
            <a:lumMod val="40000"/>
            <a:lumOff val="60000"/>
          </a:schemeClr>
        </a:solidFill>
        <a:effectLst/>
      </p:bgPr>
    </p:bg>
    <p:spTree>
      <p:nvGrpSpPr>
        <p:cNvPr id="1" name=""/>
        <p:cNvGrpSpPr/>
        <p:nvPr/>
      </p:nvGrpSpPr>
      <p:grpSpPr>
        <a:xfrm>
          <a:off x="0" y="0"/>
          <a:ext cx="0" cy="0"/>
          <a:chOff x="0" y="0"/>
          <a:chExt cx="0" cy="0"/>
        </a:xfrm>
      </p:grpSpPr>
      <p:sp>
        <p:nvSpPr>
          <p:cNvPr id="2" name="Shape 0"/>
          <p:cNvSpPr/>
          <p:nvPr/>
        </p:nvSpPr>
        <p:spPr>
          <a:xfrm>
            <a:off x="0" y="0"/>
            <a:ext cx="164592" cy="5143500"/>
          </a:xfrm>
          <a:prstGeom prst="rect">
            <a:avLst/>
          </a:prstGeom>
          <a:solidFill>
            <a:schemeClr val="accent6">
              <a:lumMod val="75000"/>
            </a:schemeClr>
          </a:solidFill>
          <a:ln w="12700">
            <a:solidFill>
              <a:schemeClr val="accent6">
                <a:lumMod val="75000"/>
              </a:schemeClr>
            </a:solidFill>
            <a:prstDash val="solid"/>
          </a:ln>
        </p:spPr>
      </p:sp>
      <p:sp>
        <p:nvSpPr>
          <p:cNvPr id="3" name="Shape 1"/>
          <p:cNvSpPr/>
          <p:nvPr/>
        </p:nvSpPr>
        <p:spPr>
          <a:xfrm>
            <a:off x="6205134" y="4649"/>
            <a:ext cx="2934992" cy="3680848"/>
          </a:xfrm>
          <a:prstGeom prst="ellipse">
            <a:avLst/>
          </a:prstGeom>
          <a:solidFill>
            <a:schemeClr val="accent6">
              <a:lumMod val="60000"/>
              <a:lumOff val="40000"/>
            </a:schemeClr>
          </a:solidFill>
          <a:ln w="12700">
            <a:solidFill>
              <a:schemeClr val="accent6">
                <a:lumMod val="60000"/>
                <a:lumOff val="40000"/>
              </a:schemeClr>
            </a:solidFill>
            <a:prstDash val="solid"/>
          </a:ln>
        </p:spPr>
      </p:sp>
      <p:sp>
        <p:nvSpPr>
          <p:cNvPr id="4" name="Shape 2"/>
          <p:cNvSpPr/>
          <p:nvPr/>
        </p:nvSpPr>
        <p:spPr>
          <a:xfrm>
            <a:off x="5947475" y="1769906"/>
            <a:ext cx="3200400" cy="3200400"/>
          </a:xfrm>
          <a:prstGeom prst="ellipse">
            <a:avLst/>
          </a:prstGeom>
          <a:solidFill>
            <a:schemeClr val="accent6">
              <a:lumMod val="75000"/>
            </a:schemeClr>
          </a:solidFill>
          <a:ln w="12700">
            <a:solidFill>
              <a:schemeClr val="accent6">
                <a:lumMod val="75000"/>
              </a:schemeClr>
            </a:solidFill>
            <a:prstDash val="solid"/>
          </a:ln>
        </p:spPr>
      </p:sp>
      <p:sp>
        <p:nvSpPr>
          <p:cNvPr id="5" name="Text 3"/>
          <p:cNvSpPr/>
          <p:nvPr/>
        </p:nvSpPr>
        <p:spPr>
          <a:xfrm>
            <a:off x="365760" y="366845"/>
            <a:ext cx="7315200" cy="384048"/>
          </a:xfrm>
          <a:prstGeom prst="rect">
            <a:avLst/>
          </a:prstGeom>
          <a:noFill/>
          <a:ln/>
        </p:spPr>
        <p:txBody>
          <a:bodyPr wrap="square" lIns="0" tIns="0" rIns="0" bIns="0" rtlCol="0" anchor="ctr"/>
          <a:lstStyle/>
          <a:p>
            <a:pPr marL="0" indent="0">
              <a:buNone/>
            </a:pPr>
            <a:r>
              <a:rPr lang="en-US" sz="1200" b="1" kern="0" spc="400" dirty="0">
                <a:latin typeface="Calibri"/>
                <a:ea typeface="Calibri"/>
                <a:cs typeface="Calibri"/>
              </a:rPr>
              <a:t>READY TO PRINT SMARTER?</a:t>
            </a:r>
            <a:endParaRPr lang="en-US" sz="1200">
              <a:latin typeface="Calibri"/>
              <a:ea typeface="Calibri"/>
              <a:cs typeface="Calibri"/>
            </a:endParaRPr>
          </a:p>
        </p:txBody>
      </p:sp>
      <p:sp>
        <p:nvSpPr>
          <p:cNvPr id="6" name="Text 4"/>
          <p:cNvSpPr/>
          <p:nvPr/>
        </p:nvSpPr>
        <p:spPr>
          <a:xfrm>
            <a:off x="365760" y="749808"/>
            <a:ext cx="7498080" cy="1234440"/>
          </a:xfrm>
          <a:prstGeom prst="rect">
            <a:avLst/>
          </a:prstGeom>
          <a:noFill/>
          <a:ln/>
        </p:spPr>
        <p:txBody>
          <a:bodyPr wrap="square" lIns="0" tIns="0" rIns="0" bIns="0" rtlCol="0" anchor="ctr"/>
          <a:lstStyle/>
          <a:p>
            <a:pPr marL="0" indent="0">
              <a:lnSpc>
                <a:spcPct val="125000"/>
              </a:lnSpc>
              <a:buNone/>
            </a:pPr>
            <a:r>
              <a:rPr lang="en-US" sz="3400" b="1" dirty="0">
                <a:latin typeface="Calibri"/>
                <a:ea typeface="Calibri"/>
                <a:cs typeface="Calibri"/>
              </a:rPr>
              <a:t>Buy Label Printers for Sale</a:t>
            </a:r>
            <a:endParaRPr lang="en-US" sz="3400">
              <a:latin typeface="Calibri"/>
              <a:ea typeface="Calibri"/>
              <a:cs typeface="Calibri"/>
            </a:endParaRPr>
          </a:p>
          <a:p>
            <a:pPr marL="0" indent="0">
              <a:lnSpc>
                <a:spcPct val="125000"/>
              </a:lnSpc>
              <a:buNone/>
            </a:pPr>
            <a:r>
              <a:rPr lang="en-US" sz="3400" b="1" dirty="0">
                <a:latin typeface="Calibri"/>
                <a:ea typeface="Calibri"/>
                <a:cs typeface="Calibri"/>
              </a:rPr>
              <a:t>at POS Central Australia</a:t>
            </a:r>
            <a:endParaRPr lang="en-US" sz="3400" dirty="0">
              <a:latin typeface="Calibri"/>
              <a:ea typeface="Calibri"/>
              <a:cs typeface="Calibri"/>
            </a:endParaRPr>
          </a:p>
        </p:txBody>
      </p:sp>
      <p:sp>
        <p:nvSpPr>
          <p:cNvPr id="7" name="Text 5"/>
          <p:cNvSpPr/>
          <p:nvPr/>
        </p:nvSpPr>
        <p:spPr>
          <a:xfrm>
            <a:off x="365760" y="2103120"/>
            <a:ext cx="8046720" cy="914400"/>
          </a:xfrm>
          <a:prstGeom prst="rect">
            <a:avLst/>
          </a:prstGeom>
          <a:noFill/>
          <a:ln/>
        </p:spPr>
        <p:txBody>
          <a:bodyPr wrap="square" lIns="0" tIns="0" rIns="0" bIns="0" rtlCol="0" anchor="ctr"/>
          <a:lstStyle/>
          <a:p>
            <a:pPr marL="0" indent="0" algn="just">
              <a:lnSpc>
                <a:spcPct val="145000"/>
              </a:lnSpc>
              <a:buNone/>
            </a:pPr>
            <a:r>
              <a:rPr lang="en-US" sz="1200" dirty="0">
                <a:latin typeface="Calibri"/>
                <a:ea typeface="Calibri"/>
                <a:cs typeface="Calibri"/>
              </a:rPr>
              <a:t>From compact direct thermal label printers to heavy-duty industrial label printers, and from ribbon-based thermal transfer label printers to wireless mobile/wireless label printers — POS Central stocks every type of label printer your Australian business needs, backed by competitive pricing, expert support, and nationwide delivery.</a:t>
            </a:r>
            <a:endParaRPr lang="en-US"/>
          </a:p>
        </p:txBody>
      </p:sp>
      <p:sp>
        <p:nvSpPr>
          <p:cNvPr id="8" name="Shape 6"/>
          <p:cNvSpPr/>
          <p:nvPr/>
        </p:nvSpPr>
        <p:spPr>
          <a:xfrm>
            <a:off x="347472" y="3200400"/>
            <a:ext cx="2670048" cy="530352"/>
          </a:xfrm>
          <a:prstGeom prst="roundRect">
            <a:avLst>
              <a:gd name="adj" fmla="val 10345"/>
            </a:avLst>
          </a:prstGeom>
          <a:solidFill>
            <a:schemeClr val="accent6">
              <a:lumMod val="75000"/>
            </a:schemeClr>
          </a:solidFill>
          <a:ln w="12700">
            <a:solidFill>
              <a:schemeClr val="accent6">
                <a:lumMod val="75000"/>
              </a:schemeClr>
            </a:solidFill>
            <a:prstDash val="solid"/>
          </a:ln>
        </p:spPr>
      </p:sp>
      <p:sp>
        <p:nvSpPr>
          <p:cNvPr id="9" name="Text 7"/>
          <p:cNvSpPr/>
          <p:nvPr/>
        </p:nvSpPr>
        <p:spPr>
          <a:xfrm>
            <a:off x="347472" y="3200400"/>
            <a:ext cx="2670048" cy="530352"/>
          </a:xfrm>
          <a:prstGeom prst="rect">
            <a:avLst/>
          </a:prstGeom>
          <a:noFill/>
          <a:ln/>
        </p:spPr>
        <p:txBody>
          <a:bodyPr wrap="square" lIns="0" tIns="0" rIns="0" bIns="0" rtlCol="0" anchor="ctr"/>
          <a:lstStyle/>
          <a:p>
            <a:pPr marL="0" indent="0" algn="ctr">
              <a:buNone/>
            </a:pPr>
            <a:r>
              <a:rPr lang="en-US" sz="1300" b="1" dirty="0">
                <a:solidFill>
                  <a:srgbClr val="FFFFFF"/>
                </a:solidFill>
                <a:latin typeface="Calibri" pitchFamily="34" charset="0"/>
                <a:ea typeface="Calibri" pitchFamily="34" charset="-122"/>
                <a:cs typeface="Calibri" pitchFamily="34" charset="-120"/>
              </a:rPr>
              <a:t>🌐  Shop Online</a:t>
            </a:r>
            <a:endParaRPr lang="en-US" sz="1300" dirty="0"/>
          </a:p>
        </p:txBody>
      </p:sp>
      <p:sp>
        <p:nvSpPr>
          <p:cNvPr id="10" name="Text 8"/>
          <p:cNvSpPr/>
          <p:nvPr/>
        </p:nvSpPr>
        <p:spPr>
          <a:xfrm>
            <a:off x="347472" y="3785616"/>
            <a:ext cx="2670048" cy="256032"/>
          </a:xfrm>
          <a:prstGeom prst="rect">
            <a:avLst/>
          </a:prstGeom>
          <a:noFill/>
          <a:ln/>
        </p:spPr>
        <p:txBody>
          <a:bodyPr wrap="square" lIns="0" tIns="0" rIns="0" bIns="0" rtlCol="0" anchor="ctr"/>
          <a:lstStyle/>
          <a:p>
            <a:pPr marL="0" indent="0" algn="ctr">
              <a:buNone/>
            </a:pPr>
            <a:r>
              <a:rPr lang="en-US" sz="950" i="1">
                <a:latin typeface="Calibri"/>
                <a:ea typeface="Calibri"/>
                <a:cs typeface="Calibri"/>
              </a:rPr>
              <a:t>www.poscentral.com.au</a:t>
            </a:r>
            <a:endParaRPr lang="en-US">
              <a:latin typeface="Calibri"/>
              <a:ea typeface="Calibri"/>
              <a:cs typeface="Calibri"/>
            </a:endParaRPr>
          </a:p>
        </p:txBody>
      </p:sp>
      <p:sp>
        <p:nvSpPr>
          <p:cNvPr id="11" name="Shape 9"/>
          <p:cNvSpPr/>
          <p:nvPr/>
        </p:nvSpPr>
        <p:spPr>
          <a:xfrm>
            <a:off x="3200400" y="3200400"/>
            <a:ext cx="2670048" cy="530352"/>
          </a:xfrm>
          <a:prstGeom prst="roundRect">
            <a:avLst>
              <a:gd name="adj" fmla="val 10345"/>
            </a:avLst>
          </a:prstGeom>
          <a:solidFill>
            <a:schemeClr val="accent6">
              <a:lumMod val="60000"/>
              <a:lumOff val="40000"/>
            </a:schemeClr>
          </a:solidFill>
          <a:ln w="12700">
            <a:solidFill>
              <a:schemeClr val="accent6">
                <a:lumMod val="60000"/>
                <a:lumOff val="40000"/>
              </a:schemeClr>
            </a:solidFill>
            <a:prstDash val="solid"/>
          </a:ln>
        </p:spPr>
      </p:sp>
      <p:sp>
        <p:nvSpPr>
          <p:cNvPr id="12" name="Text 10"/>
          <p:cNvSpPr/>
          <p:nvPr/>
        </p:nvSpPr>
        <p:spPr>
          <a:xfrm>
            <a:off x="3200400" y="3200400"/>
            <a:ext cx="2670048" cy="530352"/>
          </a:xfrm>
          <a:prstGeom prst="rect">
            <a:avLst/>
          </a:prstGeom>
          <a:noFill/>
          <a:ln/>
        </p:spPr>
        <p:txBody>
          <a:bodyPr wrap="square" lIns="0" tIns="0" rIns="0" bIns="0" rtlCol="0" anchor="ctr"/>
          <a:lstStyle/>
          <a:p>
            <a:pPr marL="0" indent="0" algn="ctr">
              <a:buNone/>
            </a:pPr>
            <a:r>
              <a:rPr lang="en-US" sz="1300" b="1" dirty="0">
                <a:latin typeface="Calibri"/>
                <a:ea typeface="Calibri"/>
                <a:cs typeface="Calibri"/>
              </a:rPr>
              <a:t>📞  Call Us</a:t>
            </a:r>
            <a:endParaRPr lang="en-US" sz="1300">
              <a:latin typeface="Calibri"/>
              <a:ea typeface="Calibri"/>
              <a:cs typeface="Calibri"/>
            </a:endParaRPr>
          </a:p>
        </p:txBody>
      </p:sp>
      <p:sp>
        <p:nvSpPr>
          <p:cNvPr id="13" name="Text 11"/>
          <p:cNvSpPr/>
          <p:nvPr/>
        </p:nvSpPr>
        <p:spPr>
          <a:xfrm>
            <a:off x="3200400" y="3785616"/>
            <a:ext cx="2670048" cy="256032"/>
          </a:xfrm>
          <a:prstGeom prst="rect">
            <a:avLst/>
          </a:prstGeom>
          <a:noFill/>
          <a:ln/>
        </p:spPr>
        <p:txBody>
          <a:bodyPr wrap="square" lIns="0" tIns="0" rIns="0" bIns="0" rtlCol="0" anchor="ctr"/>
          <a:lstStyle/>
          <a:p>
            <a:pPr marL="0" indent="0" algn="ctr">
              <a:buNone/>
            </a:pPr>
            <a:r>
              <a:rPr lang="en-US" sz="950" i="1" dirty="0">
                <a:latin typeface="Calibri"/>
                <a:ea typeface="Calibri"/>
                <a:cs typeface="Calibri"/>
              </a:rPr>
              <a:t>+61 489 087 085</a:t>
            </a:r>
            <a:endParaRPr lang="en-US" sz="950">
              <a:latin typeface="Calibri"/>
              <a:ea typeface="Calibri"/>
              <a:cs typeface="Calibri"/>
            </a:endParaRPr>
          </a:p>
        </p:txBody>
      </p:sp>
      <p:sp>
        <p:nvSpPr>
          <p:cNvPr id="14" name="Shape 12"/>
          <p:cNvSpPr/>
          <p:nvPr/>
        </p:nvSpPr>
        <p:spPr>
          <a:xfrm>
            <a:off x="6053328" y="3200400"/>
            <a:ext cx="2670048" cy="530352"/>
          </a:xfrm>
          <a:prstGeom prst="roundRect">
            <a:avLst>
              <a:gd name="adj" fmla="val 10345"/>
            </a:avLst>
          </a:prstGeom>
          <a:solidFill>
            <a:schemeClr val="accent6">
              <a:lumMod val="60000"/>
              <a:lumOff val="40000"/>
            </a:schemeClr>
          </a:solidFill>
          <a:ln w="12700">
            <a:solidFill>
              <a:schemeClr val="accent6">
                <a:lumMod val="60000"/>
                <a:lumOff val="40000"/>
              </a:schemeClr>
            </a:solidFill>
            <a:prstDash val="solid"/>
          </a:ln>
        </p:spPr>
      </p:sp>
      <p:sp>
        <p:nvSpPr>
          <p:cNvPr id="15" name="Text 13"/>
          <p:cNvSpPr/>
          <p:nvPr/>
        </p:nvSpPr>
        <p:spPr>
          <a:xfrm>
            <a:off x="6053328" y="3200400"/>
            <a:ext cx="2670048" cy="530352"/>
          </a:xfrm>
          <a:prstGeom prst="rect">
            <a:avLst/>
          </a:prstGeom>
          <a:noFill/>
          <a:ln/>
        </p:spPr>
        <p:txBody>
          <a:bodyPr wrap="square" lIns="0" tIns="0" rIns="0" bIns="0" rtlCol="0" anchor="ctr"/>
          <a:lstStyle/>
          <a:p>
            <a:pPr marL="0" indent="0" algn="ctr">
              <a:buNone/>
            </a:pPr>
            <a:r>
              <a:rPr lang="en-US" sz="1300" b="1" dirty="0">
                <a:latin typeface="Calibri"/>
                <a:ea typeface="Calibri"/>
                <a:cs typeface="Calibri"/>
              </a:rPr>
              <a:t>✉️  Get a Quote</a:t>
            </a:r>
            <a:endParaRPr lang="en-US" sz="1300">
              <a:latin typeface="Calibri"/>
              <a:ea typeface="Calibri"/>
              <a:cs typeface="Calibri"/>
            </a:endParaRPr>
          </a:p>
        </p:txBody>
      </p:sp>
      <p:sp>
        <p:nvSpPr>
          <p:cNvPr id="16" name="Text 14"/>
          <p:cNvSpPr/>
          <p:nvPr/>
        </p:nvSpPr>
        <p:spPr>
          <a:xfrm>
            <a:off x="6053328" y="3785616"/>
            <a:ext cx="2670048" cy="256032"/>
          </a:xfrm>
          <a:prstGeom prst="rect">
            <a:avLst/>
          </a:prstGeom>
          <a:noFill/>
          <a:ln/>
        </p:spPr>
        <p:txBody>
          <a:bodyPr wrap="square" lIns="0" tIns="0" rIns="0" bIns="0" rtlCol="0" anchor="ctr"/>
          <a:lstStyle/>
          <a:p>
            <a:pPr marL="0" indent="0" algn="ctr">
              <a:buNone/>
            </a:pPr>
            <a:r>
              <a:rPr lang="en-US" sz="950" i="1" dirty="0">
                <a:solidFill>
                  <a:schemeClr val="bg1"/>
                </a:solidFill>
                <a:latin typeface="Calibri"/>
                <a:ea typeface="Calibri"/>
                <a:cs typeface="Calibri"/>
              </a:rPr>
              <a:t>poscentral.com.au/contact-us</a:t>
            </a:r>
            <a:endParaRPr lang="en-US" sz="950">
              <a:solidFill>
                <a:schemeClr val="bg1"/>
              </a:solidFill>
              <a:latin typeface="Calibri"/>
              <a:ea typeface="Calibri"/>
              <a:cs typeface="Calibri"/>
            </a:endParaRPr>
          </a:p>
        </p:txBody>
      </p:sp>
      <p:sp>
        <p:nvSpPr>
          <p:cNvPr id="17" name="Shape 15"/>
          <p:cNvSpPr/>
          <p:nvPr/>
        </p:nvSpPr>
        <p:spPr>
          <a:xfrm>
            <a:off x="0" y="4224528"/>
            <a:ext cx="9144000" cy="347472"/>
          </a:xfrm>
          <a:prstGeom prst="rect">
            <a:avLst/>
          </a:prstGeom>
          <a:solidFill>
            <a:schemeClr val="accent6">
              <a:lumMod val="75000"/>
            </a:schemeClr>
          </a:solidFill>
          <a:ln w="12700">
            <a:solidFill>
              <a:schemeClr val="accent6">
                <a:lumMod val="75000"/>
              </a:schemeClr>
            </a:solidFill>
            <a:prstDash val="solid"/>
          </a:ln>
        </p:spPr>
      </p:sp>
      <p:sp>
        <p:nvSpPr>
          <p:cNvPr id="18" name="Text 16"/>
          <p:cNvSpPr/>
          <p:nvPr/>
        </p:nvSpPr>
        <p:spPr>
          <a:xfrm>
            <a:off x="274320" y="4242816"/>
            <a:ext cx="8595360" cy="310896"/>
          </a:xfrm>
          <a:prstGeom prst="rect">
            <a:avLst/>
          </a:prstGeom>
          <a:solidFill>
            <a:schemeClr val="accent6">
              <a:lumMod val="75000"/>
            </a:schemeClr>
          </a:solidFill>
          <a:ln>
            <a:solidFill>
              <a:schemeClr val="accent6">
                <a:lumMod val="75000"/>
              </a:schemeClr>
            </a:solidFill>
          </a:ln>
        </p:spPr>
        <p:txBody>
          <a:bodyPr wrap="square" lIns="0" tIns="0" rIns="0" bIns="0" rtlCol="0" anchor="ctr"/>
          <a:lstStyle/>
          <a:p>
            <a:pPr marL="0" indent="0" algn="ctr">
              <a:buNone/>
            </a:pPr>
            <a:r>
              <a:rPr lang="en-US" sz="950">
                <a:solidFill>
                  <a:schemeClr val="bg1"/>
                </a:solidFill>
                <a:latin typeface="Calibri"/>
                <a:ea typeface="Calibri"/>
                <a:cs typeface="Calibri"/>
              </a:rPr>
              <a:t>Direct Thermal  ·  Thermal Transfer  ·  Industrial Label Printers  ·  Mobile Wireless  ·  </a:t>
            </a:r>
            <a:r>
              <a:rPr lang="en-US" sz="950" dirty="0">
                <a:solidFill>
                  <a:schemeClr val="bg1"/>
                </a:solidFill>
                <a:latin typeface="Calibri"/>
                <a:ea typeface="Calibri"/>
                <a:cs typeface="Calibri"/>
                <a:hlinkClick r:id="rId3">
                  <a:extLst>
                    <a:ext uri="{A12FA001-AC4F-418D-AE19-62706E023703}">
                      <ahyp:hlinkClr xmlns:ahyp="http://schemas.microsoft.com/office/drawing/2018/hyperlinkcolor" val="tx"/>
                    </a:ext>
                  </a:extLst>
                </a:hlinkClick>
              </a:rPr>
              <a:t>Color Label Printers</a:t>
            </a:r>
            <a:r>
              <a:rPr lang="en-US" sz="950">
                <a:solidFill>
                  <a:schemeClr val="bg1"/>
                </a:solidFill>
                <a:latin typeface="Calibri"/>
                <a:ea typeface="Calibri"/>
                <a:cs typeface="Calibri"/>
              </a:rPr>
              <a:t>  ·  </a:t>
            </a:r>
            <a:r>
              <a:rPr lang="en-US" sz="950" dirty="0">
                <a:solidFill>
                  <a:schemeClr val="bg1"/>
                </a:solidFill>
                <a:latin typeface="Calibri"/>
                <a:ea typeface="Calibri"/>
                <a:cs typeface="Calibri"/>
                <a:hlinkClick r:id="rId4">
                  <a:extLst>
                    <a:ext uri="{A12FA001-AC4F-418D-AE19-62706E023703}">
                      <ahyp:hlinkClr xmlns:ahyp="http://schemas.microsoft.com/office/drawing/2018/hyperlinkcolor" val="tx"/>
                    </a:ext>
                  </a:extLst>
                </a:hlinkClick>
              </a:rPr>
              <a:t>Plastic Card / ID Card Printers</a:t>
            </a:r>
            <a:endParaRPr lang="en-US" sz="950">
              <a:solidFill>
                <a:schemeClr val="bg1"/>
              </a:solidFill>
              <a:latin typeface="Calibri"/>
              <a:ea typeface="Calibri"/>
              <a:cs typeface="Calibri"/>
            </a:endParaRPr>
          </a:p>
        </p:txBody>
      </p:sp>
      <p:sp>
        <p:nvSpPr>
          <p:cNvPr id="19" name="Shape 17"/>
          <p:cNvSpPr/>
          <p:nvPr/>
        </p:nvSpPr>
        <p:spPr>
          <a:xfrm>
            <a:off x="0" y="4800600"/>
            <a:ext cx="9144000" cy="342900"/>
          </a:xfrm>
          <a:prstGeom prst="rect">
            <a:avLst/>
          </a:prstGeom>
          <a:solidFill>
            <a:schemeClr val="accent6">
              <a:lumMod val="75000"/>
            </a:schemeClr>
          </a:solidFill>
          <a:ln w="12700">
            <a:solidFill>
              <a:schemeClr val="accent6">
                <a:lumMod val="75000"/>
              </a:schemeClr>
            </a:solidFill>
            <a:prstDash val="solid"/>
          </a:ln>
        </p:spPr>
      </p:sp>
      <p:sp>
        <p:nvSpPr>
          <p:cNvPr id="20" name="Text 18"/>
          <p:cNvSpPr/>
          <p:nvPr/>
        </p:nvSpPr>
        <p:spPr>
          <a:xfrm>
            <a:off x="274320" y="4828032"/>
            <a:ext cx="8595360" cy="274320"/>
          </a:xfrm>
          <a:prstGeom prst="rect">
            <a:avLst/>
          </a:prstGeom>
          <a:solidFill>
            <a:schemeClr val="accent6">
              <a:lumMod val="75000"/>
            </a:schemeClr>
          </a:solidFill>
          <a:ln>
            <a:solidFill>
              <a:schemeClr val="accent6">
                <a:lumMod val="75000"/>
              </a:schemeClr>
            </a:solidFill>
          </a:ln>
        </p:spPr>
        <p:txBody>
          <a:bodyPr wrap="square" lIns="0" tIns="0" rIns="0" bIns="0" rtlCol="0" anchor="ctr"/>
          <a:lstStyle/>
          <a:p>
            <a:pPr marL="0" indent="0" algn="ctr">
              <a:buNone/>
            </a:pPr>
            <a:r>
              <a:rPr lang="en-US" sz="950" b="1">
                <a:solidFill>
                  <a:srgbClr val="FFFFFF"/>
                </a:solidFill>
                <a:latin typeface="Calibri"/>
                <a:ea typeface="Calibri"/>
                <a:cs typeface="Calibri"/>
              </a:rPr>
              <a:t>poscentral.com.au  |  +61 489 087 085  |  Free Shipping on Orders Over $500</a:t>
            </a:r>
            <a:endParaRPr lang="en-US" sz="950">
              <a:latin typeface="Calibri"/>
              <a:ea typeface="Calibri"/>
              <a:cs typeface="Calibri"/>
            </a:endParaRPr>
          </a:p>
        </p:txBody>
      </p:sp>
    </p:spTree>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0</Words>
  <Application>Microsoft Office PowerPoint</Application>
  <PresentationFormat>On-screen Show (16:9)</PresentationFormat>
  <Paragraphs>0</Paragraphs>
  <Slides>8</Slides>
  <Notes>8</Notes>
  <HiddenSlides>0</HiddenSlides>
  <MMClips>0</MMClips>
  <ScaleCrop>false</ScaleCrop>
  <HeadingPairs>
    <vt:vector size="4" baseType="variant">
      <vt:variant>
        <vt:lpstr>Theme</vt:lpstr>
      </vt:variant>
      <vt:variant>
        <vt:i4>1</vt:i4>
      </vt:variant>
      <vt:variant>
        <vt:lpstr>Slide Titles</vt:lpstr>
      </vt:variant>
      <vt:variant>
        <vt:i4>8</vt:i4>
      </vt:variant>
    </vt:vector>
  </HeadingPairs>
  <TitlesOfParts>
    <vt:vector size="9" baseType="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PptxGenJS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POS Central Australia – Label Printers</dc:title>
  <dc:subject>PptxGenJS Presentation</dc:subject>
  <dc:creator>POS Central Australia</dc:creator>
  <cp:lastModifiedBy>POS Central Australia</cp:lastModifiedBy>
  <cp:revision>295</cp:revision>
  <dcterms:created xsi:type="dcterms:W3CDTF">2026-05-20T05:53:40Z</dcterms:created>
  <dcterms:modified xsi:type="dcterms:W3CDTF">2026-05-20T07:11:00Z</dcterms:modified>
</cp:coreProperties>
</file>