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embeddedFontLst>
    <p:embeddedFont>
      <p:font typeface="Libre Baskerville" panose="02000000000000000000" pitchFamily="2" charset="0"/>
      <p:regular r:id="rId10"/>
      <p:bold r:id="rId11"/>
      <p:italic r:id="rId12"/>
    </p:embeddedFont>
    <p:embeddedFont>
      <p:font typeface="Open Sans" panose="020B0606030504020204" pitchFamily="34" charset="0"/>
      <p:regular r:id="rId13"/>
      <p:bold r:id="rId14"/>
      <p:italic r:id="rId15"/>
      <p:boldItalic r:id="rId16"/>
    </p:embeddedFont>
    <p:embeddedFont>
      <p:font typeface="Open Sans Bold" panose="020B0806030504020204" pitchFamily="34" charset="0"/>
      <p:regular r:id="rId17"/>
      <p:bold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51" dt="2026-08-24T04:21:49.0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microsoft.com/office/2015/10/relationships/revisionInfo" Target="revisionInfo.xml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133D1-940C-49C6-B0A8-90ECC0D11F38}" type="datetimeFigureOut"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5D200E-C909-4B0B-BCA5-B05738C36F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855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hyperlink" Target="https://www.poscentral.com.au/printers/pos-receipt-printers/impact-dot-matrix-receipt-printers.htm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svg"/><Relationship Id="rId7" Type="http://schemas.openxmlformats.org/officeDocument/2006/relationships/image" Target="../media/image9.svg"/><Relationship Id="rId12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oscentral.com.au/printers/pos-receipt-printers/thermal-receipt-printers.html" TargetMode="External"/><Relationship Id="rId11" Type="http://schemas.openxmlformats.org/officeDocument/2006/relationships/image" Target="../media/image13.svg"/><Relationship Id="rId5" Type="http://schemas.openxmlformats.org/officeDocument/2006/relationships/image" Target="../media/image8.svg"/><Relationship Id="rId10" Type="http://schemas.openxmlformats.org/officeDocument/2006/relationships/image" Target="../media/image12.svg"/><Relationship Id="rId4" Type="http://schemas.openxmlformats.org/officeDocument/2006/relationships/image" Target="../media/image7.svg"/><Relationship Id="rId9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4.sv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oscentral.com.au/sp742-dot-matrix-parallel-printer-with-auto-cutter-internal-power-supply-and-parallel-cable.html" TargetMode="External"/><Relationship Id="rId3" Type="http://schemas.openxmlformats.org/officeDocument/2006/relationships/hyperlink" Target="https://www.poscentral.com.au/element-rw337d-ethernet-serial-usb-compatible-black-dot-matrix-kitchen-printer.html" TargetMode="External"/><Relationship Id="rId7" Type="http://schemas.openxmlformats.org/officeDocument/2006/relationships/hyperlink" Target="https://www.poscentral.com.au/bixolon-srp275iii-ser-usb-eth-a-cut-blk-dot-matrix-printer-receipt-printer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oscentral.com.au/epson-tmu220iib-eth-a-cut-psu-blk.html" TargetMode="External"/><Relationship Id="rId11" Type="http://schemas.openxmlformats.org/officeDocument/2006/relationships/image" Target="../media/image2.jpeg"/><Relationship Id="rId5" Type="http://schemas.openxmlformats.org/officeDocument/2006/relationships/hyperlink" Target="https://www.poscentral.com.au/citizen-cbm-920-40p-mini-dot-matrix-receipt-printer-with-parallel-interface.html" TargetMode="External"/><Relationship Id="rId10" Type="http://schemas.openxmlformats.org/officeDocument/2006/relationships/hyperlink" Target="https://www.poscentral.com.au/sp298-serial-42-column-printer-inc-power-supply.html" TargetMode="External"/><Relationship Id="rId4" Type="http://schemas.openxmlformats.org/officeDocument/2006/relationships/hyperlink" Target="https://www.poscentral.com.au/citizen-cbm910-24p-ii-mini-parallel-interface-dot-matrix-receipt-printer.html" TargetMode="External"/><Relationship Id="rId9" Type="http://schemas.openxmlformats.org/officeDocument/2006/relationships/hyperlink" Target="https://www.poscentral.com.au/epson-tm-u220iib-impact-dot-matrix-printer-with-auto-cutter-usb-dark-grey-psu-included-requires-caiec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central.com.au/printers/pos-receipt-printers/impact-dot-matrix-receipt-printers.html" TargetMode="Externa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661475" y="1917502"/>
            <a:ext cx="2017662" cy="287139"/>
          </a:xfrm>
          <a:prstGeom prst="roundRect">
            <a:avLst>
              <a:gd name="adj" fmla="val 7899"/>
            </a:avLst>
          </a:prstGeom>
          <a:solidFill>
            <a:srgbClr val="D7D6F5"/>
          </a:solidFill>
          <a:ln/>
        </p:spPr>
      </p:sp>
      <p:sp>
        <p:nvSpPr>
          <p:cNvPr id="5" name="Text 2"/>
          <p:cNvSpPr/>
          <p:nvPr/>
        </p:nvSpPr>
        <p:spPr>
          <a:xfrm>
            <a:off x="774879" y="1974155"/>
            <a:ext cx="2400438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 CENTRAL AUSTRALIA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61475" y="2280245"/>
            <a:ext cx="6296860" cy="1771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Dot Matrix Printers for Reliable Receipts &amp; Kitchen Orders</a:t>
            </a:r>
            <a:endParaRPr lang="en-US" sz="3700" dirty="0"/>
          </a:p>
        </p:txBody>
      </p:sp>
      <p:sp>
        <p:nvSpPr>
          <p:cNvPr id="7" name="Text 4"/>
          <p:cNvSpPr/>
          <p:nvPr/>
        </p:nvSpPr>
        <p:spPr>
          <a:xfrm>
            <a:off x="661475" y="4335661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Reliable receipt printing for retail, hospitality, kitchens &amp; POS environments</a:t>
            </a:r>
            <a:endParaRPr lang="en-US" sz="1450" dirty="0"/>
          </a:p>
        </p:txBody>
      </p:sp>
      <p:pic>
        <p:nvPicPr>
          <p:cNvPr id="9" name="Picture 8" descr="A green logo with a power button&#10;&#10;AI-generated content may be incorrect.">
            <a:extLst>
              <a:ext uri="{FF2B5EF4-FFF2-40B4-BE49-F238E27FC236}">
                <a16:creationId xmlns:a16="http://schemas.microsoft.com/office/drawing/2014/main" id="{AC97AEDB-D971-26F6-DF7A-6EAA788B0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76" y="202767"/>
            <a:ext cx="1032510" cy="5772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AA2102-F06F-EF41-1F3A-34EF2FFB7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0250" y="0"/>
            <a:ext cx="478368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93366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What Are Impact / Dot Matrix Receipt Printers?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819202"/>
            <a:ext cx="373082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How Impact Printing Works</a:t>
            </a:r>
            <a:endParaRPr lang="en-US" sz="18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3327102"/>
            <a:ext cx="3730829" cy="163770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94417" y="4392657"/>
            <a:ext cx="653952" cy="2021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Print Head Strike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1294417" y="4623522"/>
            <a:ext cx="653952" cy="1616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Print head hits the ink ribbon</a:t>
            </a:r>
            <a:endParaRPr lang="en-US" sz="500" dirty="0"/>
          </a:p>
        </p:txBody>
      </p:sp>
      <p:sp>
        <p:nvSpPr>
          <p:cNvPr id="7" name="Text 4"/>
          <p:cNvSpPr/>
          <p:nvPr/>
        </p:nvSpPr>
        <p:spPr>
          <a:xfrm>
            <a:off x="3130513" y="4468564"/>
            <a:ext cx="653952" cy="101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Receipt Output</a:t>
            </a:r>
            <a:endParaRPr lang="en-US" sz="600" dirty="0"/>
          </a:p>
        </p:txBody>
      </p:sp>
      <p:sp>
        <p:nvSpPr>
          <p:cNvPr id="8" name="Text 5"/>
          <p:cNvSpPr/>
          <p:nvPr/>
        </p:nvSpPr>
        <p:spPr>
          <a:xfrm>
            <a:off x="3130513" y="4598369"/>
            <a:ext cx="653952" cy="1616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Printed receipt or order produced</a:t>
            </a:r>
            <a:endParaRPr lang="en-US" sz="500" dirty="0"/>
          </a:p>
        </p:txBody>
      </p:sp>
      <p:sp>
        <p:nvSpPr>
          <p:cNvPr id="9" name="Text 6"/>
          <p:cNvSpPr/>
          <p:nvPr/>
        </p:nvSpPr>
        <p:spPr>
          <a:xfrm>
            <a:off x="2217855" y="3498840"/>
            <a:ext cx="653952" cy="101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Ink Transfer</a:t>
            </a:r>
            <a:endParaRPr lang="en-US" sz="600" dirty="0"/>
          </a:p>
        </p:txBody>
      </p:sp>
      <p:sp>
        <p:nvSpPr>
          <p:cNvPr id="10" name="Text 7"/>
          <p:cNvSpPr/>
          <p:nvPr/>
        </p:nvSpPr>
        <p:spPr>
          <a:xfrm>
            <a:off x="2217855" y="3628646"/>
            <a:ext cx="653952" cy="1616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Ribbon transfers ink onto paper</a:t>
            </a:r>
            <a:endParaRPr lang="en-US" sz="500" dirty="0"/>
          </a:p>
        </p:txBody>
      </p:sp>
      <p:sp>
        <p:nvSpPr>
          <p:cNvPr id="11" name="Text 8"/>
          <p:cNvSpPr/>
          <p:nvPr/>
        </p:nvSpPr>
        <p:spPr>
          <a:xfrm>
            <a:off x="4859811" y="2192913"/>
            <a:ext cx="6676660" cy="4837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33000"/>
              </a:lnSpc>
            </a:pPr>
            <a:r>
              <a:rPr lang="en-US" sz="1400" b="1" dirty="0">
                <a:solidFill>
                  <a:srgbClr val="49495A"/>
                </a:solidFill>
                <a:latin typeface="Open Sans"/>
                <a:ea typeface="Open Sans"/>
                <a:cs typeface="Open Sans"/>
                <a:hlinkClick r:id="rId4"/>
              </a:rPr>
              <a:t>Impact Receipt printers</a:t>
            </a:r>
            <a:r>
              <a:rPr lang="en-US" sz="1400">
                <a:solidFill>
                  <a:srgbClr val="49495A"/>
                </a:solidFill>
                <a:latin typeface="Open Sans"/>
                <a:ea typeface="Open Sans"/>
                <a:cs typeface="Open Sans"/>
              </a:rPr>
              <a:t> create printed characters by physically striking an ink ribbon against paper — a proven method trusted across Australian POS and hospitality environments.</a:t>
            </a:r>
            <a:endParaRPr lang="en-US" sz="1400">
              <a:latin typeface="Open Sans"/>
              <a:ea typeface="Open Sans"/>
              <a:cs typeface="Open San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859811" y="3182045"/>
            <a:ext cx="6676660" cy="1165820"/>
          </a:xfrm>
          <a:prstGeom prst="rect">
            <a:avLst/>
          </a:prstGeom>
          <a:noFill/>
          <a:ln/>
        </p:spPr>
        <p:txBody>
          <a:bodyPr wrap="square" lIns="0" tIns="60486" rIns="0" bIns="0" rtlCol="0" anchor="t">
            <a:norm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49495A"/>
                </a:solidFill>
                <a:latin typeface="Open Sans"/>
                <a:ea typeface="Open Sans"/>
                <a:cs typeface="Open Sans"/>
              </a:rPr>
              <a:t>Prints on multi-part forms and duplicate copies</a:t>
            </a:r>
            <a:endParaRPr lang="en-US" sz="1200">
              <a:latin typeface="Open Sans"/>
              <a:ea typeface="Open Sans"/>
              <a:cs typeface="Open Sans"/>
            </a:endParaRPr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49495A"/>
                </a:solidFill>
                <a:latin typeface="Open Sans"/>
                <a:ea typeface="Open Sans"/>
                <a:cs typeface="Open Sans"/>
              </a:rPr>
              <a:t>Well suited to kitchens, restaurants and service counters</a:t>
            </a:r>
            <a:endParaRPr lang="en-US" sz="1200">
              <a:latin typeface="Open Sans"/>
              <a:ea typeface="Open Sans"/>
              <a:cs typeface="Open Sans"/>
            </a:endParaRPr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49495A"/>
                </a:solidFill>
                <a:latin typeface="Open Sans"/>
                <a:ea typeface="Open Sans"/>
                <a:cs typeface="Open Sans"/>
              </a:rPr>
              <a:t>Handles heat, moisture and challenging conditions where thermal printing may fall short</a:t>
            </a:r>
            <a:endParaRPr lang="en-US" sz="1200">
              <a:latin typeface="Open Sans"/>
              <a:ea typeface="Open Sans"/>
              <a:cs typeface="Open Sans"/>
            </a:endParaRPr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49495A"/>
                </a:solidFill>
                <a:latin typeface="Open Sans"/>
                <a:ea typeface="Open Sans"/>
                <a:cs typeface="Open Sans"/>
              </a:rPr>
              <a:t>Used for receipts, kitchen orders, invoices and transaction records</a:t>
            </a:r>
            <a:endParaRPr lang="en-US" sz="1200">
              <a:latin typeface="Open Sans"/>
              <a:ea typeface="Open Sans"/>
              <a:cs typeface="Open Sans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4859811" y="4560491"/>
            <a:ext cx="6676660" cy="676473"/>
          </a:xfrm>
          <a:prstGeom prst="roundRect">
            <a:avLst>
              <a:gd name="adj" fmla="val 4191"/>
            </a:avLst>
          </a:prstGeom>
          <a:solidFill>
            <a:srgbClr val="D7D6F5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818" y="4823222"/>
            <a:ext cx="189007" cy="151209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426832" y="4777780"/>
            <a:ext cx="6530216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Ideal when durability, operational reliability and multi-copy printing matter.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661475" y="5662216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simple mechanical process delivers consistent, reliable output even in the busiest commercial environments.</a:t>
            </a:r>
            <a:endParaRPr lang="en-US" sz="145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2C2595B-B1EB-6C25-2E05-E81E9B321E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06785" y="6284912"/>
            <a:ext cx="1032510" cy="5772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37270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Key Features of Impact / Dot Matrix Receipt Printers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096591"/>
            <a:ext cx="378014" cy="3780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2710855"/>
            <a:ext cx="253993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Reliable Impact Printing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661475" y="3414812"/>
            <a:ext cx="253993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Consistent output during busy operations.</a:t>
            </a:r>
            <a:endParaRPr lang="en-US" sz="14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37645" y="2096591"/>
            <a:ext cx="378014" cy="37802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437645" y="2710855"/>
            <a:ext cx="254003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Multi-Part Printing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3437645" y="3119537"/>
            <a:ext cx="254003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Prints duplicate and multi-copy documents.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13915" y="2096591"/>
            <a:ext cx="378014" cy="37802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13915" y="2710855"/>
            <a:ext cx="254003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Kitchen-Friendly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6213915" y="3119537"/>
            <a:ext cx="254003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>
                <a:solidFill>
                  <a:srgbClr val="49495A"/>
                </a:solidFill>
                <a:latin typeface="Open Sans"/>
                <a:ea typeface="Open Sans"/>
                <a:cs typeface="Open Sans"/>
              </a:rPr>
              <a:t>Performs where </a:t>
            </a:r>
            <a:r>
              <a:rPr lang="en-US" sz="1450" b="1" dirty="0">
                <a:solidFill>
                  <a:srgbClr val="49495A"/>
                </a:solidFill>
                <a:latin typeface="Open Sans"/>
                <a:ea typeface="Open Sans"/>
                <a:cs typeface="Open Sans"/>
                <a:hlinkClick r:id="rId6"/>
              </a:rPr>
              <a:t>thermal printers</a:t>
            </a:r>
            <a:r>
              <a:rPr lang="en-US" sz="1450">
                <a:solidFill>
                  <a:srgbClr val="49495A"/>
                </a:solidFill>
                <a:latin typeface="Open Sans"/>
                <a:ea typeface="Open Sans"/>
                <a:cs typeface="Open Sans"/>
              </a:rPr>
              <a:t> struggle.</a:t>
            </a:r>
            <a:endParaRPr lang="en-US" sz="1450">
              <a:latin typeface="Open Sans"/>
              <a:ea typeface="Open Sans"/>
              <a:cs typeface="Open Sans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90184" y="2096591"/>
            <a:ext cx="378014" cy="37802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990184" y="2710855"/>
            <a:ext cx="254003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Durable Design</a:t>
            </a:r>
            <a:endParaRPr lang="en-US" sz="1850" dirty="0"/>
          </a:p>
        </p:txBody>
      </p:sp>
      <p:sp>
        <p:nvSpPr>
          <p:cNvPr id="14" name="Text 8"/>
          <p:cNvSpPr/>
          <p:nvPr/>
        </p:nvSpPr>
        <p:spPr>
          <a:xfrm>
            <a:off x="8990184" y="3119537"/>
            <a:ext cx="254003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Built for demanding POS environments.</a:t>
            </a:r>
            <a:endParaRPr lang="en-US" sz="14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1475" y="4397673"/>
            <a:ext cx="378014" cy="37802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61475" y="5011936"/>
            <a:ext cx="253993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Flexible Connectivity</a:t>
            </a:r>
            <a:endParaRPr lang="en-US" sz="1850" dirty="0"/>
          </a:p>
        </p:txBody>
      </p:sp>
      <p:sp>
        <p:nvSpPr>
          <p:cNvPr id="17" name="Text 10"/>
          <p:cNvSpPr/>
          <p:nvPr/>
        </p:nvSpPr>
        <p:spPr>
          <a:xfrm>
            <a:off x="661475" y="5715893"/>
            <a:ext cx="253993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USB, Serial, Ethernet and Parallel options.</a:t>
            </a:r>
            <a:endParaRPr lang="en-US" sz="145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37645" y="4397673"/>
            <a:ext cx="378014" cy="378023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3437645" y="5011936"/>
            <a:ext cx="254003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Auto Cutter Options</a:t>
            </a:r>
            <a:endParaRPr lang="en-US" sz="1850" dirty="0"/>
          </a:p>
        </p:txBody>
      </p:sp>
      <p:sp>
        <p:nvSpPr>
          <p:cNvPr id="20" name="Text 12"/>
          <p:cNvSpPr/>
          <p:nvPr/>
        </p:nvSpPr>
        <p:spPr>
          <a:xfrm>
            <a:off x="3437645" y="5420618"/>
            <a:ext cx="254003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Selected models include automatic cutters.</a:t>
            </a:r>
            <a:endParaRPr lang="en-US" sz="1450" dirty="0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13915" y="4397673"/>
            <a:ext cx="378014" cy="378023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6213915" y="5011936"/>
            <a:ext cx="254003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Compact Form Factors</a:t>
            </a:r>
            <a:endParaRPr lang="en-US" sz="1850" dirty="0"/>
          </a:p>
        </p:txBody>
      </p:sp>
      <p:sp>
        <p:nvSpPr>
          <p:cNvPr id="23" name="Text 14"/>
          <p:cNvSpPr/>
          <p:nvPr/>
        </p:nvSpPr>
        <p:spPr>
          <a:xfrm>
            <a:off x="6213915" y="5715893"/>
            <a:ext cx="254003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Mini models save valuable counter space.</a:t>
            </a:r>
            <a:endParaRPr lang="en-US" sz="145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90184" y="4397673"/>
            <a:ext cx="378014" cy="378023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8990184" y="5011936"/>
            <a:ext cx="254003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POS Compatibility</a:t>
            </a:r>
            <a:endParaRPr lang="en-US" sz="1850" dirty="0"/>
          </a:p>
        </p:txBody>
      </p:sp>
      <p:sp>
        <p:nvSpPr>
          <p:cNvPr id="26" name="Text 16"/>
          <p:cNvSpPr/>
          <p:nvPr/>
        </p:nvSpPr>
        <p:spPr>
          <a:xfrm>
            <a:off x="8990184" y="5420618"/>
            <a:ext cx="254003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Integrates with compatible POS systems.</a:t>
            </a:r>
            <a:endParaRPr lang="en-US" sz="1450" dirty="0"/>
          </a:p>
        </p:txBody>
      </p:sp>
      <p:pic>
        <p:nvPicPr>
          <p:cNvPr id="28" name="Picture 27" descr="A green logo with a power button&#10;&#10;AI-generated content may be incorrect.">
            <a:extLst>
              <a:ext uri="{FF2B5EF4-FFF2-40B4-BE49-F238E27FC236}">
                <a16:creationId xmlns:a16="http://schemas.microsoft.com/office/drawing/2014/main" id="{A1162205-2F3D-5D92-82AF-3C35179251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06785" y="6284912"/>
            <a:ext cx="1032510" cy="5772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66788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Why Choose an Impact / Dot Matrix Receipt Printer?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2526109"/>
            <a:ext cx="2575357" cy="2456954"/>
          </a:xfrm>
          <a:prstGeom prst="roundRect">
            <a:avLst>
              <a:gd name="adj" fmla="val 1154"/>
            </a:avLst>
          </a:prstGeom>
          <a:solidFill>
            <a:srgbClr val="EAE8F3"/>
          </a:solidFill>
          <a:ln/>
        </p:spPr>
      </p:sp>
      <p:sp>
        <p:nvSpPr>
          <p:cNvPr id="4" name="Shape 2"/>
          <p:cNvSpPr/>
          <p:nvPr/>
        </p:nvSpPr>
        <p:spPr>
          <a:xfrm>
            <a:off x="850482" y="2715121"/>
            <a:ext cx="567021" cy="567035"/>
          </a:xfrm>
          <a:prstGeom prst="ellipse">
            <a:avLst/>
          </a:prstGeom>
          <a:solidFill>
            <a:srgbClr val="5955EB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6450" y="2870994"/>
            <a:ext cx="255085" cy="25509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50482" y="3471168"/>
            <a:ext cx="2197343" cy="1080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Restaurants &amp; Cafés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Reliable kitchen order printing and clear order information for busy service environments.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3425839" y="2526109"/>
            <a:ext cx="2575456" cy="2456954"/>
          </a:xfrm>
          <a:prstGeom prst="roundRect">
            <a:avLst>
              <a:gd name="adj" fmla="val 1154"/>
            </a:avLst>
          </a:prstGeom>
          <a:solidFill>
            <a:srgbClr val="EAE8F3"/>
          </a:solidFill>
          <a:ln/>
        </p:spPr>
      </p:sp>
      <p:sp>
        <p:nvSpPr>
          <p:cNvPr id="8" name="Shape 5"/>
          <p:cNvSpPr/>
          <p:nvPr/>
        </p:nvSpPr>
        <p:spPr>
          <a:xfrm>
            <a:off x="3614846" y="2715121"/>
            <a:ext cx="567021" cy="567035"/>
          </a:xfrm>
          <a:prstGeom prst="ellipse">
            <a:avLst/>
          </a:prstGeom>
          <a:solidFill>
            <a:srgbClr val="5955EB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70813" y="2870994"/>
            <a:ext cx="255085" cy="25509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614846" y="3471168"/>
            <a:ext cx="2197442" cy="1322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Retail Stores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Dependable transaction documentation and operational records at the POS.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6190301" y="2526109"/>
            <a:ext cx="2575456" cy="2456954"/>
          </a:xfrm>
          <a:prstGeom prst="roundRect">
            <a:avLst>
              <a:gd name="adj" fmla="val 1154"/>
            </a:avLst>
          </a:prstGeom>
          <a:solidFill>
            <a:srgbClr val="EAE8F3"/>
          </a:solidFill>
          <a:ln/>
        </p:spPr>
      </p:sp>
      <p:sp>
        <p:nvSpPr>
          <p:cNvPr id="12" name="Shape 8"/>
          <p:cNvSpPr/>
          <p:nvPr/>
        </p:nvSpPr>
        <p:spPr>
          <a:xfrm>
            <a:off x="6379308" y="2715121"/>
            <a:ext cx="567021" cy="567035"/>
          </a:xfrm>
          <a:prstGeom prst="ellipse">
            <a:avLst/>
          </a:prstGeom>
          <a:solidFill>
            <a:srgbClr val="5955EB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35276" y="2870994"/>
            <a:ext cx="255085" cy="25509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79308" y="3471168"/>
            <a:ext cx="2197442" cy="1322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Hospitality Businesses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Designed for continuous use with flexible connectivity for order and transaction documentation.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8954764" y="2526109"/>
            <a:ext cx="2575456" cy="2456954"/>
          </a:xfrm>
          <a:prstGeom prst="roundRect">
            <a:avLst>
              <a:gd name="adj" fmla="val 1154"/>
            </a:avLst>
          </a:prstGeom>
          <a:solidFill>
            <a:srgbClr val="EAE8F3"/>
          </a:solidFill>
          <a:ln/>
        </p:spPr>
      </p:sp>
      <p:sp>
        <p:nvSpPr>
          <p:cNvPr id="16" name="Shape 11"/>
          <p:cNvSpPr/>
          <p:nvPr/>
        </p:nvSpPr>
        <p:spPr>
          <a:xfrm>
            <a:off x="9143771" y="2715121"/>
            <a:ext cx="567021" cy="567035"/>
          </a:xfrm>
          <a:prstGeom prst="ellipse">
            <a:avLst/>
          </a:prstGeom>
          <a:solidFill>
            <a:srgbClr val="5955EB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99739" y="2870994"/>
            <a:ext cx="255085" cy="2550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43771" y="3471168"/>
            <a:ext cx="2197442" cy="1080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Multi-Part Forms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Produces duplicate copies for invoices, order records and documentation.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661475" y="5195689"/>
            <a:ext cx="10868745" cy="695424"/>
          </a:xfrm>
          <a:prstGeom prst="roundRect">
            <a:avLst>
              <a:gd name="adj" fmla="val 4077"/>
            </a:avLst>
          </a:prstGeom>
          <a:solidFill>
            <a:srgbClr val="D7D6F5"/>
          </a:solidFill>
          <a:ln/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482" y="5477371"/>
            <a:ext cx="189007" cy="151209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228496" y="5431929"/>
            <a:ext cx="1072230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POS System → Printer → Receipt / Order / Business Record</a:t>
            </a:r>
            <a:r>
              <a:rPr lang="en-US" sz="11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a seamless workflow for reliable day-to-day operations.</a:t>
            </a:r>
            <a:endParaRPr lang="en-US" sz="1150" dirty="0"/>
          </a:p>
        </p:txBody>
      </p:sp>
      <p:pic>
        <p:nvPicPr>
          <p:cNvPr id="23" name="Picture 22" descr="A green logo with a power button&#10;&#10;AI-generated content may be incorrect.">
            <a:extLst>
              <a:ext uri="{FF2B5EF4-FFF2-40B4-BE49-F238E27FC236}">
                <a16:creationId xmlns:a16="http://schemas.microsoft.com/office/drawing/2014/main" id="{1E212A4A-E784-0B79-4EF8-7A190031CC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06785" y="6284912"/>
            <a:ext cx="1032510" cy="5772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03746"/>
            <a:ext cx="10868745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Which Dot Matrix Printer Fits Your Business?</a:t>
            </a:r>
            <a:endParaRPr lang="en-US" sz="2950" dirty="0"/>
          </a:p>
        </p:txBody>
      </p:sp>
      <p:sp>
        <p:nvSpPr>
          <p:cNvPr id="3" name="Shape 1"/>
          <p:cNvSpPr/>
          <p:nvPr/>
        </p:nvSpPr>
        <p:spPr>
          <a:xfrm>
            <a:off x="661475" y="1454249"/>
            <a:ext cx="10868745" cy="4345384"/>
          </a:xfrm>
          <a:prstGeom prst="roundRect">
            <a:avLst>
              <a:gd name="adj" fmla="val 652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825" y="1460599"/>
            <a:ext cx="10856046" cy="48140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57030" y="1580356"/>
            <a:ext cx="402798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Product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659791" y="1580356"/>
            <a:ext cx="2396371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Best For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6830941" y="1580356"/>
            <a:ext cx="293918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Connectivity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9544903" y="1580356"/>
            <a:ext cx="2399545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Key Feature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67825" y="1942009"/>
            <a:ext cx="10856046" cy="48140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857030" y="2061766"/>
            <a:ext cx="402798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/>
                <a:ea typeface="Open Sans"/>
                <a:cs typeface="Open Sans"/>
                <a:hlinkClick r:id="rId3"/>
              </a:rPr>
              <a:t>Element RW337D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659791" y="2061766"/>
            <a:ext cx="2396371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Kitchens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830941" y="2061766"/>
            <a:ext cx="293918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Eth, Ser, USB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9544903" y="2061766"/>
            <a:ext cx="2399545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Kitchen printing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67825" y="2423418"/>
            <a:ext cx="10856046" cy="48140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857030" y="2543175"/>
            <a:ext cx="402798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/>
                <a:ea typeface="Open Sans"/>
                <a:cs typeface="Open Sans"/>
                <a:hlinkClick r:id="rId4"/>
              </a:rPr>
              <a:t>Citizen CBM910-24P II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659791" y="2543175"/>
            <a:ext cx="2396371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Compact POS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830941" y="2543175"/>
            <a:ext cx="293918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Parallel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9544903" y="2543175"/>
            <a:ext cx="2399545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Mini format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67825" y="2904827"/>
            <a:ext cx="10856046" cy="48140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857030" y="3024584"/>
            <a:ext cx="402798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/>
                <a:ea typeface="Open Sans"/>
                <a:cs typeface="Open Sans"/>
                <a:hlinkClick r:id="rId5"/>
              </a:rPr>
              <a:t>Citizen CBM-920-40P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659791" y="3024584"/>
            <a:ext cx="2396371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Retail POS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830941" y="3024584"/>
            <a:ext cx="293918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Parallel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9544903" y="3024584"/>
            <a:ext cx="2399545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Compact design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67825" y="3386237"/>
            <a:ext cx="10856046" cy="48140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857030" y="3505994"/>
            <a:ext cx="402798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/>
                <a:ea typeface="Open Sans"/>
                <a:cs typeface="Open Sans"/>
                <a:hlinkClick r:id="rId6"/>
              </a:rPr>
              <a:t>EPSON TMU220IIB ETH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4659791" y="3505994"/>
            <a:ext cx="2396371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Retail &amp; Hospitality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830941" y="3505994"/>
            <a:ext cx="293918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Ethernet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9544903" y="3505994"/>
            <a:ext cx="2399545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 cutter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67825" y="3867646"/>
            <a:ext cx="10856046" cy="48140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857030" y="3987403"/>
            <a:ext cx="402798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/>
                <a:ea typeface="Open Sans"/>
                <a:cs typeface="Open Sans"/>
                <a:hlinkClick r:id="rId7"/>
              </a:rPr>
              <a:t>Bixolon SRP275III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659791" y="3987403"/>
            <a:ext cx="2396371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Busy Retail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6830941" y="3987403"/>
            <a:ext cx="293918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Ser, USB, Eth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9544903" y="3987403"/>
            <a:ext cx="2399545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 cutter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667825" y="4349055"/>
            <a:ext cx="10856046" cy="48140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857030" y="4468813"/>
            <a:ext cx="402798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/>
                <a:ea typeface="Open Sans"/>
                <a:cs typeface="Open Sans"/>
                <a:hlinkClick r:id="rId8"/>
              </a:rPr>
              <a:t>SP742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4659791" y="4468813"/>
            <a:ext cx="2396371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 Counters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6830941" y="4468813"/>
            <a:ext cx="293918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Parallel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9544903" y="4468813"/>
            <a:ext cx="2399545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Internal PSU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667825" y="4830465"/>
            <a:ext cx="10856046" cy="48140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857030" y="4950222"/>
            <a:ext cx="402798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/>
                <a:ea typeface="Open Sans"/>
                <a:cs typeface="Open Sans"/>
                <a:hlinkClick r:id="rId9"/>
              </a:rPr>
              <a:t>EPSON TM-U220IIB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4659791" y="4950222"/>
            <a:ext cx="2396371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Restaurants, Retail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6830941" y="4950222"/>
            <a:ext cx="293918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Serial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9544903" y="4950222"/>
            <a:ext cx="2399545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Auto-cutter, PSU</a:t>
            </a:r>
            <a:endParaRPr lang="en-US" sz="1150" dirty="0"/>
          </a:p>
        </p:txBody>
      </p:sp>
      <p:sp>
        <p:nvSpPr>
          <p:cNvPr id="44" name="Shape 42"/>
          <p:cNvSpPr/>
          <p:nvPr/>
        </p:nvSpPr>
        <p:spPr>
          <a:xfrm>
            <a:off x="667825" y="5311874"/>
            <a:ext cx="10856046" cy="48140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857030" y="5431631"/>
            <a:ext cx="402798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/>
                <a:ea typeface="Open Sans"/>
                <a:cs typeface="Open Sans"/>
                <a:hlinkClick r:id="rId10"/>
              </a:rPr>
              <a:t>SP298</a:t>
            </a:r>
            <a:endParaRPr lang="en-US" sz="1150" dirty="0"/>
          </a:p>
        </p:txBody>
      </p:sp>
      <p:sp>
        <p:nvSpPr>
          <p:cNvPr id="46" name="Text 44"/>
          <p:cNvSpPr/>
          <p:nvPr/>
        </p:nvSpPr>
        <p:spPr>
          <a:xfrm>
            <a:off x="4659791" y="5431631"/>
            <a:ext cx="2396371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Specialised POS</a:t>
            </a:r>
            <a:endParaRPr lang="en-US" sz="1150" dirty="0"/>
          </a:p>
        </p:txBody>
      </p:sp>
      <p:sp>
        <p:nvSpPr>
          <p:cNvPr id="47" name="Text 45"/>
          <p:cNvSpPr/>
          <p:nvPr/>
        </p:nvSpPr>
        <p:spPr>
          <a:xfrm>
            <a:off x="6830941" y="5431631"/>
            <a:ext cx="293918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Serial</a:t>
            </a:r>
            <a:endParaRPr lang="en-US" sz="1150" dirty="0"/>
          </a:p>
        </p:txBody>
      </p:sp>
      <p:sp>
        <p:nvSpPr>
          <p:cNvPr id="48" name="Text 46"/>
          <p:cNvSpPr/>
          <p:nvPr/>
        </p:nvSpPr>
        <p:spPr>
          <a:xfrm>
            <a:off x="9544903" y="5431631"/>
            <a:ext cx="2399545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42-column</a:t>
            </a:r>
            <a:endParaRPr lang="en-US" sz="1150" dirty="0"/>
          </a:p>
        </p:txBody>
      </p:sp>
      <p:sp>
        <p:nvSpPr>
          <p:cNvPr id="49" name="Text 47"/>
          <p:cNvSpPr/>
          <p:nvPr/>
        </p:nvSpPr>
        <p:spPr>
          <a:xfrm>
            <a:off x="661475" y="6012259"/>
            <a:ext cx="11478330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 models available through </a:t>
            </a:r>
            <a:r>
              <a:rPr lang="en-US" sz="11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POS Central Australia</a:t>
            </a: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150" dirty="0"/>
          </a:p>
        </p:txBody>
      </p:sp>
      <p:pic>
        <p:nvPicPr>
          <p:cNvPr id="51" name="Picture 50" descr="A green logo with a power button&#10;&#10;AI-generated content may be incorrect.">
            <a:extLst>
              <a:ext uri="{FF2B5EF4-FFF2-40B4-BE49-F238E27FC236}">
                <a16:creationId xmlns:a16="http://schemas.microsoft.com/office/drawing/2014/main" id="{75C1A62F-CCE3-5241-ED4B-B73BAB5E32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06785" y="6284912"/>
            <a:ext cx="1032510" cy="5772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5463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Why Australian Businesses Still Use Impact / Dot Matrix Printers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202855"/>
            <a:ext cx="3916860" cy="391695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86421" y="2521744"/>
            <a:ext cx="6450050" cy="1984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Impact / Dot Matrix Receipt Printers remain relevant across Australia because many businesses need reliable printing for demanding POS, hospitality and specialised operational environments.</a:t>
            </a:r>
            <a:endParaRPr lang="en-US" sz="14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From bustling Melbourne cafés to Queensland commercial kitchens and Sydney retail floors — impact printers deliver consistent performance where it counts.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086421" y="4718943"/>
            <a:ext cx="6450050" cy="1039416"/>
          </a:xfrm>
          <a:prstGeom prst="roundRect">
            <a:avLst>
              <a:gd name="adj" fmla="val 2728"/>
            </a:avLst>
          </a:prstGeom>
          <a:solidFill>
            <a:srgbClr val="D7D6F5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5428" y="5012035"/>
            <a:ext cx="236234" cy="1890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700669" y="4936232"/>
            <a:ext cx="564679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Trusted across Australia for dependable, long-term POS printing.</a:t>
            </a:r>
            <a:endParaRPr lang="en-US" sz="1450" dirty="0"/>
          </a:p>
        </p:txBody>
      </p:sp>
      <p:pic>
        <p:nvPicPr>
          <p:cNvPr id="9" name="Picture 8" descr="A green logo with a power button&#10;&#10;AI-generated content may be incorrect.">
            <a:extLst>
              <a:ext uri="{FF2B5EF4-FFF2-40B4-BE49-F238E27FC236}">
                <a16:creationId xmlns:a16="http://schemas.microsoft.com/office/drawing/2014/main" id="{DD64D582-1AB7-989D-DC72-E83EF7E458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6785" y="6284912"/>
            <a:ext cx="1032510" cy="5772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5233360" y="664170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Find the Right Impact Printer for Your Business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5233360" y="2128937"/>
            <a:ext cx="6296860" cy="7256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Looking for a reliable dot matrix receipt printer for your Australian business? POS Central Australia offers a range of impact printers for retail, hospitality, restaurants, kitchens and POS applications.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5233360" y="3067248"/>
            <a:ext cx="3053877" cy="1223466"/>
          </a:xfrm>
          <a:prstGeom prst="roundRect">
            <a:avLst>
              <a:gd name="adj" fmla="val 2317"/>
            </a:avLst>
          </a:prstGeom>
          <a:solidFill>
            <a:srgbClr val="EAE8F3"/>
          </a:solidFill>
          <a:ln/>
        </p:spPr>
      </p:sp>
      <p:sp>
        <p:nvSpPr>
          <p:cNvPr id="7" name="Text 4"/>
          <p:cNvSpPr/>
          <p:nvPr/>
        </p:nvSpPr>
        <p:spPr>
          <a:xfrm>
            <a:off x="5422367" y="3256260"/>
            <a:ext cx="2675863" cy="845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1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📍</a:t>
            </a: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Location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Level 26, 44 Market St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Sydney, NSW 2000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8476244" y="3067248"/>
            <a:ext cx="3053976" cy="1223466"/>
          </a:xfrm>
          <a:prstGeom prst="roundRect">
            <a:avLst>
              <a:gd name="adj" fmla="val 2317"/>
            </a:avLst>
          </a:prstGeom>
          <a:solidFill>
            <a:srgbClr val="EAE8F3"/>
          </a:solidFill>
          <a:ln/>
        </p:spPr>
      </p:sp>
      <p:sp>
        <p:nvSpPr>
          <p:cNvPr id="9" name="Text 6"/>
          <p:cNvSpPr/>
          <p:nvPr/>
        </p:nvSpPr>
        <p:spPr>
          <a:xfrm>
            <a:off x="8665251" y="3256260"/>
            <a:ext cx="2675962" cy="603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1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📞</a:t>
            </a: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Phone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+61 489 087 085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233360" y="4479727"/>
            <a:ext cx="6296860" cy="981571"/>
          </a:xfrm>
          <a:prstGeom prst="roundRect">
            <a:avLst>
              <a:gd name="adj" fmla="val 2889"/>
            </a:avLst>
          </a:prstGeom>
          <a:solidFill>
            <a:srgbClr val="EAE8F3"/>
          </a:solidFill>
          <a:ln/>
        </p:spPr>
      </p:sp>
      <p:sp>
        <p:nvSpPr>
          <p:cNvPr id="11" name="Text 8"/>
          <p:cNvSpPr/>
          <p:nvPr/>
        </p:nvSpPr>
        <p:spPr>
          <a:xfrm>
            <a:off x="5422367" y="4668738"/>
            <a:ext cx="5918846" cy="603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1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✉</a:t>
            </a: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Email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sales@poscentral.com.au</a:t>
            </a:r>
            <a:endParaRPr lang="en-US" sz="1150" dirty="0"/>
          </a:p>
        </p:txBody>
      </p:sp>
      <p:pic>
        <p:nvPicPr>
          <p:cNvPr id="12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360" y="5673923"/>
            <a:ext cx="3360753" cy="519807"/>
          </a:xfrm>
          <a:prstGeom prst="rect">
            <a:avLst/>
          </a:prstGeom>
        </p:spPr>
      </p:pic>
      <p:pic>
        <p:nvPicPr>
          <p:cNvPr id="13" name="Image 2" descr="preencoded.png">
            <a:hlinkClick r:id="rId3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8567" y="5673923"/>
            <a:ext cx="2028973" cy="519807"/>
          </a:xfrm>
          <a:prstGeom prst="rect">
            <a:avLst/>
          </a:prstGeom>
        </p:spPr>
      </p:pic>
      <p:pic>
        <p:nvPicPr>
          <p:cNvPr id="15" name="Picture 14" descr="A green logo with a power button&#10;&#10;AI-generated content may be incorrect.">
            <a:extLst>
              <a:ext uri="{FF2B5EF4-FFF2-40B4-BE49-F238E27FC236}">
                <a16:creationId xmlns:a16="http://schemas.microsoft.com/office/drawing/2014/main" id="{C8FD7B09-036B-99F7-A57C-FF94573206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06785" y="6284912"/>
            <a:ext cx="1032510" cy="5772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C6F094-3D3F-254C-8440-4611972304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7" y="0"/>
            <a:ext cx="4579387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36</cp:revision>
  <dcterms:created xsi:type="dcterms:W3CDTF">2026-08-24T04:07:04Z</dcterms:created>
  <dcterms:modified xsi:type="dcterms:W3CDTF">2026-08-24T04:23:09Z</dcterms:modified>
</cp:coreProperties>
</file>