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1695" cy="6858000"/>
  <p:notesSz cx="6858000" cy="12191695"/>
  <p:embeddedFontLst>
    <p:embeddedFont>
      <p:font typeface="Heebo Light"/>
      <p:regular r:id="rId201314"/>
    </p:embeddedFont>
    <p:embeddedFont>
      <p:font typeface="Heebo SemiBold"/>
      <p:regular r:id="rId201315"/>
    </p:embeddedFont>
    <p:embeddedFont>
      <p:font typeface="Heebo Bold"/>
      <p:regular r:id="rId201316"/>
    </p:embeddedFont>
    <p:embeddedFont>
      <p:font typeface="Inter Tight"/>
      <p:regular r:id="rId201317"/>
    </p:embeddedFont>
    <p:embeddedFont>
      <p:font typeface="Inter Tight Bold"/>
      <p:regular r:id="rId20131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POS system is more than the screen at checkout. Its usefulness comes from the software and hardware working together, with sales information feeding the operational tasks the business needs to manage.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categories can overlap. A touchscreen terminal may also be an all-in-one or Android-based device. Compare the complete setup, software support and physical workflow, rather than choosing on the category name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preencoded.png">
            <a:hlinkClick r:id="rId3" tooltip=""/>
          </p:cNvPr>
          <p:cNvPicPr>
            <a:picLocks noChangeAspect="1"/>
          </p:cNvPicPr>
          <p:nvPr/>
        </p:nvPicPr>
        <p:blipFill>
          <a:blip r:embed="rId2"/>
          <a:stretch>
            <a:fillRect/>
          </a:stretch>
        </p:blipFill>
        <p:spPr>
          <a:xfrm>
            <a:off x="11076875" y="65589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bg>
      <p:bgPr>
        <a:solidFill>
          <a:srgbClr val="FFFFFF"/>
        </a:solidFill>
      </p:bgPr>
    </p:bg>
    <p:spTree>
      <p:nvGrpSpPr>
        <p:cNvPr id="1" name=""/>
        <p:cNvGrpSpPr/>
        <p:nvPr/>
      </p:nvGrpSpPr>
      <p:grpSpPr>
        <a:xfrm>
          <a:off x="0" y="0"/>
          <a:ext cx="0" cy="0"/>
          <a:chOff x="0" y="0"/>
          <a:chExt cx="0" cy="0"/>
        </a:xfrm>
      </p:grpSpPr>
      <p:pic>
        <p:nvPicPr>
          <p:cNvPr id="2" name="Image 0" descr="preencoded.png">
            <a:hlinkClick r:id="rId2" tooltip=""/>
          </p:cNvPr>
          <p:cNvPicPr>
            <a:picLocks noChangeAspect="1"/>
          </p:cNvPicPr>
          <p:nvPr/>
        </p:nvPicPr>
        <p:blipFill>
          <a:blip r:embed="rId1"/>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www.poscentral.com.au/pos-systems.html" TargetMode="External"/><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www.poscentral.com.au/pos-systems/all-in-one.html" TargetMode="External"/><Relationship Id="rId4" Type="http://schemas.openxmlformats.org/officeDocument/2006/relationships/hyperlink" Target="https://www.poscentral.com.au/pos-systems/retailpos-systems.html" TargetMode="External"/><Relationship Id="rId6" Type="http://schemas.openxmlformats.org/officeDocument/2006/relationships/hyperlink" Target="https://www.poscentral.com.au/pos-systems/touch-pos-terminals.html" TargetMode="External"/><Relationship Id="rId8" Type="http://schemas.openxmlformats.org/officeDocument/2006/relationships/hyperlink" Target="https://www.poscentral.com.au/pos-systems/android-pos-terminals.html" TargetMode="External"/><Relationship Id="rId10" Type="http://schemas.openxmlformats.org/officeDocument/2006/relationships/hyperlink" Target="https://www.poscentral.com.au/pos-systems/portable-data-terminals.html" TargetMode="External"/><Relationship Id="rId12" Type="http://schemas.openxmlformats.org/officeDocument/2006/relationships/hyperlink" Target="https://www.poscentral.com.au/pos-systems/kiosks.html" TargetMode="External"/><Relationship Id="rId14" Type="http://schemas.openxmlformats.org/officeDocument/2006/relationships/hyperlink" Target="https://www.poscentral.com.au/pos-systems/commercial-tablets.html" TargetMode="External"/><Relationship Id="rId1" Type="http://schemas.openxmlformats.org/officeDocument/2006/relationships/image" Target="../media/image-3-1.png"/><Relationship Id="rId3" Type="http://schemas.openxmlformats.org/officeDocument/2006/relationships/image" Target="../media/image-3-2.png"/><Relationship Id="rId5" Type="http://schemas.openxmlformats.org/officeDocument/2006/relationships/image" Target="../media/image-3-3.png"/><Relationship Id="rId7" Type="http://schemas.openxmlformats.org/officeDocument/2006/relationships/image" Target="../media/image-3-4.png"/><Relationship Id="rId9" Type="http://schemas.openxmlformats.org/officeDocument/2006/relationships/image" Target="../media/image-3-5.png"/><Relationship Id="rId11" Type="http://schemas.openxmlformats.org/officeDocument/2006/relationships/image" Target="../media/image-3-6.png"/><Relationship Id="rId13" Type="http://schemas.openxmlformats.org/officeDocument/2006/relationships/image" Target="../media/image-3-7.png"/><Relationship Id="rId15" Type="http://schemas.openxmlformats.org/officeDocument/2006/relationships/slideLayout" Target="../slideLayouts/slideLayout3.xml"/><Relationship Id="rId1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poscentral.com.au/" TargetMode="External"/><Relationship Id="rId2" Type="http://schemas.openxmlformats.org/officeDocument/2006/relationships/hyperlink" Target="mailto:sales@poscentral.com.au" TargetMode="External"/><Relationship Id="rId3" Type="http://schemas.openxmlformats.org/officeDocument/2006/relationships/image" Target="../media/image-7-1.jpe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285743" y="525363"/>
            <a:ext cx="6222844" cy="3299222"/>
          </a:xfrm>
          <a:prstGeom prst="roundRect">
            <a:avLst>
              <a:gd name="adj" fmla="val 11086"/>
            </a:avLst>
          </a:prstGeom>
          <a:solidFill>
            <a:srgbClr val="F2F2F2"/>
          </a:solidFill>
          <a:ln/>
        </p:spPr>
      </p:sp>
      <p:sp>
        <p:nvSpPr>
          <p:cNvPr id="3" name="Text 1"/>
          <p:cNvSpPr/>
          <p:nvPr/>
        </p:nvSpPr>
        <p:spPr>
          <a:xfrm>
            <a:off x="641334" y="880963"/>
            <a:ext cx="6121247" cy="213320"/>
          </a:xfrm>
          <a:prstGeom prst="rect">
            <a:avLst/>
          </a:prstGeom>
          <a:noFill/>
          <a:ln/>
        </p:spPr>
        <p:txBody>
          <a:bodyPr wrap="none" lIns="0" tIns="0" rIns="0" bIns="0" rtlCol="0" anchor="t"/>
          <a:lstStyle/>
          <a:p>
            <a:pPr algn="l" indent="0" marL="0">
              <a:lnSpc>
                <a:spcPct val="117000"/>
              </a:lnSpc>
              <a:buNone/>
            </a:pPr>
            <a:r>
              <a:rPr lang="en-US" sz="1200" spc="36" kern="100" dirty="0">
                <a:solidFill>
                  <a:srgbClr val="6C6C6C"/>
                </a:solidFill>
                <a:latin typeface="Heebo Light" pitchFamily="34" charset="0"/>
                <a:ea typeface="Heebo Light" pitchFamily="34" charset="-122"/>
                <a:cs typeface="Heebo Light" pitchFamily="34" charset="-120"/>
              </a:rPr>
              <a:t>Point of sale systems</a:t>
            </a:r>
            <a:endParaRPr lang="en-US" sz="1200" dirty="0"/>
          </a:p>
        </p:txBody>
      </p:sp>
      <p:sp>
        <p:nvSpPr>
          <p:cNvPr id="4" name="Text 2"/>
          <p:cNvSpPr/>
          <p:nvPr/>
        </p:nvSpPr>
        <p:spPr>
          <a:xfrm>
            <a:off x="641334" y="1037134"/>
            <a:ext cx="5511662" cy="1325761"/>
          </a:xfrm>
          <a:prstGeom prst="rect">
            <a:avLst/>
          </a:prstGeom>
          <a:noFill/>
          <a:ln/>
        </p:spPr>
        <p:txBody>
          <a:bodyPr wrap="square" lIns="0" tIns="114297" rIns="0" bIns="114297" rtlCol="0" anchor="t">
            <a:normAutofit/>
          </a:bodyPr>
          <a:lstStyle/>
          <a:p>
            <a:pPr algn="l" indent="0" marL="0">
              <a:lnSpc>
                <a:spcPct val="100000"/>
              </a:lnSpc>
              <a:buNone/>
            </a:pPr>
            <a:r>
              <a:rPr lang="en-US" sz="3600" dirty="0">
                <a:solidFill>
                  <a:srgbClr val="6C6C6C"/>
                </a:solidFill>
                <a:latin typeface="Inter Tight" pitchFamily="34" charset="0"/>
                <a:ea typeface="Inter Tight" pitchFamily="34" charset="-122"/>
                <a:cs typeface="Inter Tight" pitchFamily="34" charset="-120"/>
              </a:rPr>
              <a:t>What Is a </a:t>
            </a:r>
            <a:pPr algn="l" indent="0" marL="0">
              <a:lnSpc>
                <a:spcPct val="100000"/>
              </a:lnSpc>
              <a:buNone/>
            </a:pPr>
            <a:r>
              <a:rPr lang="en-US" sz="3600" b="1" u="sng" dirty="0">
                <a:solidFill>
                  <a:srgbClr val="444445"/>
                </a:solidFill>
                <a:latin typeface="Inter Tight Bold" pitchFamily="34" charset="0"/>
                <a:ea typeface="Inter Tight Bold" pitchFamily="34" charset="-122"/>
                <a:cs typeface="Inter Tight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POS System</a:t>
            </a:r>
            <a:pPr algn="l" indent="0" marL="0">
              <a:lnSpc>
                <a:spcPct val="100000"/>
              </a:lnSpc>
              <a:buNone/>
            </a:pPr>
            <a:r>
              <a:rPr lang="en-US" sz="3600" dirty="0">
                <a:solidFill>
                  <a:srgbClr val="6C6C6C"/>
                </a:solidFill>
                <a:latin typeface="Inter Tight" pitchFamily="34" charset="0"/>
                <a:ea typeface="Inter Tight" pitchFamily="34" charset="-122"/>
                <a:cs typeface="Inter Tight" pitchFamily="34" charset="-120"/>
              </a:rPr>
              <a:t> and Why Does It Matter?</a:t>
            </a:r>
            <a:endParaRPr lang="en-US" sz="3600" dirty="0"/>
          </a:p>
        </p:txBody>
      </p:sp>
      <p:sp>
        <p:nvSpPr>
          <p:cNvPr id="5" name="Text 3"/>
          <p:cNvSpPr/>
          <p:nvPr/>
        </p:nvSpPr>
        <p:spPr>
          <a:xfrm>
            <a:off x="641334" y="2385120"/>
            <a:ext cx="5511662" cy="1083866"/>
          </a:xfrm>
          <a:prstGeom prst="rect">
            <a:avLst/>
          </a:prstGeom>
          <a:noFill/>
          <a:ln/>
        </p:spPr>
        <p:txBody>
          <a:bodyPr wrap="square" lIns="0" tIns="0" rIns="0" bIns="0" rtlCol="0" anchor="t">
            <a:normAutofit/>
          </a:bodyPr>
          <a:lstStyle/>
          <a:p>
            <a:pPr algn="l" indent="0" marL="0">
              <a:lnSpc>
                <a:spcPct val="112000"/>
              </a:lnSpc>
              <a:spcAft>
                <a:spcPts val="950"/>
              </a:spcAft>
              <a:buNone/>
            </a:pPr>
            <a:r>
              <a:rPr lang="en-US" sz="1400" dirty="0">
                <a:solidFill>
                  <a:srgbClr val="6C6C6C"/>
                </a:solidFill>
                <a:latin typeface="Heebo Light" pitchFamily="34" charset="0"/>
                <a:ea typeface="Heebo Light" pitchFamily="34" charset="-122"/>
                <a:cs typeface="Heebo Light" pitchFamily="34" charset="-120"/>
              </a:rPr>
              <a:t>A point of sale (POS) system combines software and connected hardware to process sales and support everyday operations.</a:t>
            </a:r>
            <a:endParaRPr lang="en-US" sz="1400" dirty="0"/>
          </a:p>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It links checkout with inventory and customer service, helping businesses keep daily activity connected as they grow.</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09585" y="609600"/>
            <a:ext cx="11582110" cy="213320"/>
          </a:xfrm>
          <a:prstGeom prst="rect">
            <a:avLst/>
          </a:prstGeom>
          <a:noFill/>
          <a:ln/>
        </p:spPr>
        <p:txBody>
          <a:bodyPr wrap="none" lIns="0" tIns="0" rIns="0" bIns="0" rtlCol="0" anchor="t"/>
          <a:lstStyle/>
          <a:p>
            <a:pPr algn="l" indent="0" marL="0">
              <a:lnSpc>
                <a:spcPct val="117000"/>
              </a:lnSpc>
              <a:buNone/>
            </a:pPr>
            <a:r>
              <a:rPr lang="en-US" sz="1200" spc="36" kern="100" dirty="0">
                <a:solidFill>
                  <a:srgbClr val="6C6C6C"/>
                </a:solidFill>
                <a:latin typeface="Heebo Light" pitchFamily="34" charset="0"/>
                <a:ea typeface="Heebo Light" pitchFamily="34" charset="-122"/>
                <a:cs typeface="Heebo Light" pitchFamily="34" charset="-120"/>
              </a:rPr>
              <a:t>The connected setup</a:t>
            </a:r>
            <a:endParaRPr lang="en-US" sz="1200" dirty="0"/>
          </a:p>
        </p:txBody>
      </p:sp>
      <p:sp>
        <p:nvSpPr>
          <p:cNvPr id="3" name="Text 1"/>
          <p:cNvSpPr/>
          <p:nvPr/>
        </p:nvSpPr>
        <p:spPr>
          <a:xfrm>
            <a:off x="609585" y="765770"/>
            <a:ext cx="10972526" cy="777180"/>
          </a:xfrm>
          <a:prstGeom prst="rect">
            <a:avLst/>
          </a:prstGeom>
          <a:noFill/>
          <a:ln/>
        </p:spPr>
        <p:txBody>
          <a:bodyPr wrap="none" lIns="0" tIns="114297" rIns="0" bIns="114297" rtlCol="0" anchor="t"/>
          <a:lstStyle/>
          <a:p>
            <a:pPr algn="l" indent="0" marL="0">
              <a:lnSpc>
                <a:spcPct val="100000"/>
              </a:lnSpc>
              <a:buNone/>
            </a:pPr>
            <a:r>
              <a:rPr lang="en-US" sz="3600" dirty="0">
                <a:solidFill>
                  <a:srgbClr val="562142"/>
                </a:solidFill>
                <a:latin typeface="Inter Tight" pitchFamily="34" charset="0"/>
                <a:ea typeface="Inter Tight" pitchFamily="34" charset="-122"/>
                <a:cs typeface="Inter Tight" pitchFamily="34" charset="-120"/>
              </a:rPr>
              <a:t>Which Components Make Up a POS System?</a:t>
            </a:r>
            <a:endParaRPr lang="en-US" sz="3600" dirty="0"/>
          </a:p>
        </p:txBody>
      </p:sp>
      <p:sp>
        <p:nvSpPr>
          <p:cNvPr id="4" name="Text 2"/>
          <p:cNvSpPr/>
          <p:nvPr/>
        </p:nvSpPr>
        <p:spPr>
          <a:xfrm>
            <a:off x="609585" y="1565176"/>
            <a:ext cx="11582110"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Configure the hardware around your workflow, rather than a one-size-fits-all kit.</a:t>
            </a:r>
            <a:endParaRPr lang="en-US" sz="1400" dirty="0"/>
          </a:p>
        </p:txBody>
      </p:sp>
      <p:pic>
        <p:nvPicPr>
          <p:cNvPr id="5" name="Image 0" descr="preencoded.png">    </p:cNvPr>
          <p:cNvPicPr>
            <a:picLocks noChangeAspect="1"/>
          </p:cNvPicPr>
          <p:nvPr/>
        </p:nvPicPr>
        <p:blipFill>
          <a:blip r:embed="rId1"/>
          <a:stretch>
            <a:fillRect/>
          </a:stretch>
        </p:blipFill>
        <p:spPr>
          <a:xfrm>
            <a:off x="609585" y="1946176"/>
            <a:ext cx="6998914" cy="3936901"/>
          </a:xfrm>
          <a:prstGeom prst="rect">
            <a:avLst/>
          </a:prstGeom>
        </p:spPr>
      </p:pic>
      <p:sp>
        <p:nvSpPr>
          <p:cNvPr id="6" name="Text 3"/>
          <p:cNvSpPr/>
          <p:nvPr/>
        </p:nvSpPr>
        <p:spPr>
          <a:xfrm>
            <a:off x="609585" y="6008390"/>
            <a:ext cx="11582110"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Connections and supported peripherals depend on the chosen terminal and POS software.</a:t>
            </a:r>
            <a:endParaRPr lang="en-US" sz="1400" dirty="0"/>
          </a:p>
        </p:txBody>
      </p:sp>
      <p:sp>
        <p:nvSpPr>
          <p:cNvPr id="7" name="Text 4"/>
          <p:cNvSpPr/>
          <p:nvPr/>
        </p:nvSpPr>
        <p:spPr>
          <a:xfrm>
            <a:off x="11944547" y="6469261"/>
            <a:ext cx="247148" cy="167878"/>
          </a:xfrm>
          <a:prstGeom prst="rect">
            <a:avLst/>
          </a:prstGeom>
          <a:noFill/>
          <a:ln/>
        </p:spPr>
        <p:txBody>
          <a:bodyPr wrap="none" lIns="0" tIns="0" rIns="0" bIns="0" rtlCol="0" anchor="ctr"/>
          <a:lstStyle/>
          <a:p>
            <a:pPr algn="l" indent="0" marL="0">
              <a:lnSpc>
                <a:spcPct val="112000"/>
              </a:lnSpc>
              <a:buNone/>
            </a:pPr>
            <a:r>
              <a:rPr lang="en-US" sz="1000" dirty="0">
                <a:solidFill>
                  <a:srgbClr val="6C6C6C"/>
                </a:solidFill>
                <a:latin typeface="Heebo Light" pitchFamily="34" charset="0"/>
                <a:ea typeface="Heebo Light" pitchFamily="34" charset="-122"/>
                <a:cs typeface="Heebo Light"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09585" y="495300"/>
            <a:ext cx="10972526" cy="1325761"/>
          </a:xfrm>
          <a:prstGeom prst="rect">
            <a:avLst/>
          </a:prstGeom>
          <a:noFill/>
          <a:ln/>
        </p:spPr>
        <p:txBody>
          <a:bodyPr wrap="square" lIns="0" tIns="114297" rIns="0" bIns="114297" rtlCol="0" anchor="t">
            <a:normAutofit/>
          </a:bodyPr>
          <a:lstStyle/>
          <a:p>
            <a:pPr algn="l" indent="0" marL="0">
              <a:lnSpc>
                <a:spcPct val="100000"/>
              </a:lnSpc>
              <a:buNone/>
            </a:pPr>
            <a:r>
              <a:rPr lang="en-US" sz="3600" dirty="0">
                <a:solidFill>
                  <a:srgbClr val="562142"/>
                </a:solidFill>
                <a:latin typeface="Inter Tight" pitchFamily="34" charset="0"/>
                <a:ea typeface="Inter Tight" pitchFamily="34" charset="-122"/>
                <a:cs typeface="Inter Tight" pitchFamily="34" charset="-120"/>
              </a:rPr>
              <a:t>Which POS System Fits Different Business Environments?</a:t>
            </a:r>
            <a:endParaRPr lang="en-US" sz="3600" dirty="0"/>
          </a:p>
        </p:txBody>
      </p:sp>
      <p:sp>
        <p:nvSpPr>
          <p:cNvPr id="3" name="Shape 1"/>
          <p:cNvSpPr/>
          <p:nvPr/>
        </p:nvSpPr>
        <p:spPr>
          <a:xfrm>
            <a:off x="609585" y="1843286"/>
            <a:ext cx="2628834" cy="2442468"/>
          </a:xfrm>
          <a:prstGeom prst="roundRect">
            <a:avLst>
              <a:gd name="adj" fmla="val 6551"/>
            </a:avLst>
          </a:prstGeom>
          <a:solidFill>
            <a:srgbClr val="EEEEF2"/>
          </a:solidFill>
          <a:ln/>
        </p:spPr>
      </p:sp>
      <p:pic>
        <p:nvPicPr>
          <p:cNvPr id="4" name="Image 0" descr="preencoded.png">    </p:cNvPr>
          <p:cNvPicPr>
            <a:picLocks noChangeAspect="1"/>
          </p:cNvPicPr>
          <p:nvPr/>
        </p:nvPicPr>
        <p:blipFill>
          <a:blip r:embed="rId1"/>
          <a:stretch>
            <a:fillRect/>
          </a:stretch>
        </p:blipFill>
        <p:spPr>
          <a:xfrm>
            <a:off x="761981" y="1995686"/>
            <a:ext cx="1693225" cy="952401"/>
          </a:xfrm>
          <a:prstGeom prst="rect">
            <a:avLst/>
          </a:prstGeom>
        </p:spPr>
      </p:pic>
      <p:sp>
        <p:nvSpPr>
          <p:cNvPr id="5" name="Text 2"/>
          <p:cNvSpPr/>
          <p:nvPr/>
        </p:nvSpPr>
        <p:spPr>
          <a:xfrm>
            <a:off x="761981" y="3017937"/>
            <a:ext cx="2324042" cy="388541"/>
          </a:xfrm>
          <a:prstGeom prst="rect">
            <a:avLst/>
          </a:prstGeom>
          <a:noFill/>
          <a:ln/>
        </p:spPr>
        <p:txBody>
          <a:bodyPr wrap="none" lIns="0" tIns="57149" rIns="0" bIns="57149" rtlCol="0" anchor="t"/>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All-in-One POS</a:t>
            </a:r>
            <a:endParaRPr lang="en-US" sz="1800" dirty="0"/>
          </a:p>
        </p:txBody>
      </p:sp>
      <p:sp>
        <p:nvSpPr>
          <p:cNvPr id="6" name="Text 3"/>
          <p:cNvSpPr/>
          <p:nvPr/>
        </p:nvSpPr>
        <p:spPr>
          <a:xfrm>
            <a:off x="761981" y="3447752"/>
            <a:ext cx="2324042"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Core components in one streamlined workstation.</a:t>
            </a:r>
            <a:endParaRPr lang="en-US" sz="1200" dirty="0"/>
          </a:p>
        </p:txBody>
      </p:sp>
      <p:sp>
        <p:nvSpPr>
          <p:cNvPr id="7" name="Shape 4"/>
          <p:cNvSpPr/>
          <p:nvPr/>
        </p:nvSpPr>
        <p:spPr>
          <a:xfrm>
            <a:off x="3390815" y="1843286"/>
            <a:ext cx="2628834" cy="2442468"/>
          </a:xfrm>
          <a:prstGeom prst="roundRect">
            <a:avLst>
              <a:gd name="adj" fmla="val 6551"/>
            </a:avLst>
          </a:prstGeom>
          <a:solidFill>
            <a:srgbClr val="EEEEF2"/>
          </a:solidFill>
          <a:ln/>
        </p:spPr>
      </p:sp>
      <p:pic>
        <p:nvPicPr>
          <p:cNvPr id="8" name="Image 1" descr="preencoded.png">    </p:cNvPr>
          <p:cNvPicPr>
            <a:picLocks noChangeAspect="1"/>
          </p:cNvPicPr>
          <p:nvPr/>
        </p:nvPicPr>
        <p:blipFill>
          <a:blip r:embed="rId3"/>
          <a:stretch>
            <a:fillRect/>
          </a:stretch>
        </p:blipFill>
        <p:spPr>
          <a:xfrm>
            <a:off x="3543211" y="1995686"/>
            <a:ext cx="1693225" cy="952401"/>
          </a:xfrm>
          <a:prstGeom prst="rect">
            <a:avLst/>
          </a:prstGeom>
        </p:spPr>
      </p:pic>
      <p:sp>
        <p:nvSpPr>
          <p:cNvPr id="9" name="Text 5"/>
          <p:cNvSpPr/>
          <p:nvPr/>
        </p:nvSpPr>
        <p:spPr>
          <a:xfrm>
            <a:off x="3543211" y="3017937"/>
            <a:ext cx="2324042" cy="388541"/>
          </a:xfrm>
          <a:prstGeom prst="rect">
            <a:avLst/>
          </a:prstGeom>
          <a:noFill/>
          <a:ln/>
        </p:spPr>
        <p:txBody>
          <a:bodyPr wrap="none" lIns="0" tIns="57149" rIns="0" bIns="57149" rtlCol="0" anchor="t"/>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Retail POS Terminals</a:t>
            </a:r>
            <a:endParaRPr lang="en-US" sz="1800" dirty="0"/>
          </a:p>
        </p:txBody>
      </p:sp>
      <p:sp>
        <p:nvSpPr>
          <p:cNvPr id="10" name="Text 6"/>
          <p:cNvSpPr/>
          <p:nvPr/>
        </p:nvSpPr>
        <p:spPr>
          <a:xfrm>
            <a:off x="3543211" y="3447752"/>
            <a:ext cx="2324042"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A fixed checkout for everyday shop-floor sales.</a:t>
            </a:r>
            <a:endParaRPr lang="en-US" sz="1200" dirty="0"/>
          </a:p>
        </p:txBody>
      </p:sp>
      <p:sp>
        <p:nvSpPr>
          <p:cNvPr id="11" name="Shape 7"/>
          <p:cNvSpPr/>
          <p:nvPr/>
        </p:nvSpPr>
        <p:spPr>
          <a:xfrm>
            <a:off x="6172046" y="1843286"/>
            <a:ext cx="2628834" cy="2442468"/>
          </a:xfrm>
          <a:prstGeom prst="roundRect">
            <a:avLst>
              <a:gd name="adj" fmla="val 6551"/>
            </a:avLst>
          </a:prstGeom>
          <a:solidFill>
            <a:srgbClr val="EEEEF2"/>
          </a:solidFill>
          <a:ln/>
        </p:spPr>
      </p:sp>
      <p:pic>
        <p:nvPicPr>
          <p:cNvPr id="12" name="Image 2" descr="preencoded.png">    </p:cNvPr>
          <p:cNvPicPr>
            <a:picLocks noChangeAspect="1"/>
          </p:cNvPicPr>
          <p:nvPr/>
        </p:nvPicPr>
        <p:blipFill>
          <a:blip r:embed="rId5"/>
          <a:stretch>
            <a:fillRect/>
          </a:stretch>
        </p:blipFill>
        <p:spPr>
          <a:xfrm>
            <a:off x="6324442" y="1995686"/>
            <a:ext cx="1693225" cy="952401"/>
          </a:xfrm>
          <a:prstGeom prst="rect">
            <a:avLst/>
          </a:prstGeom>
        </p:spPr>
      </p:pic>
      <p:sp>
        <p:nvSpPr>
          <p:cNvPr id="13" name="Text 8"/>
          <p:cNvSpPr/>
          <p:nvPr/>
        </p:nvSpPr>
        <p:spPr>
          <a:xfrm>
            <a:off x="6324442" y="3017937"/>
            <a:ext cx="2324042" cy="388541"/>
          </a:xfrm>
          <a:prstGeom prst="rect">
            <a:avLst/>
          </a:prstGeom>
          <a:noFill/>
          <a:ln/>
        </p:spPr>
        <p:txBody>
          <a:bodyPr wrap="none" lIns="0" tIns="57149" rIns="0" bIns="57149" rtlCol="0" anchor="t"/>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6" invalidUrl="" action="" tgtFrame="" tooltip="" history="1" highlightClick="0" endSnd="0">
                  <a:extLst>
                    <a:ext uri="{A12FA001-AC4F-418D-AE19-62706E023703}">
                      <ahyp:hlinkClr xmlns:ahyp="http://schemas.microsoft.com/office/drawing/2018/hyperlinkcolor" val="tx"/>
                    </a:ext>
                  </a:extLst>
                </a:hlinkClick>
              </a:rPr>
              <a:t>Touch POS Systems</a:t>
            </a:r>
            <a:endParaRPr lang="en-US" sz="1800" dirty="0"/>
          </a:p>
        </p:txBody>
      </p:sp>
      <p:sp>
        <p:nvSpPr>
          <p:cNvPr id="14" name="Text 9"/>
          <p:cNvSpPr/>
          <p:nvPr/>
        </p:nvSpPr>
        <p:spPr>
          <a:xfrm>
            <a:off x="6324442" y="3447752"/>
            <a:ext cx="2324042"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Touchscreen interaction for transaction entry.</a:t>
            </a:r>
            <a:endParaRPr lang="en-US" sz="1200" dirty="0"/>
          </a:p>
        </p:txBody>
      </p:sp>
      <p:sp>
        <p:nvSpPr>
          <p:cNvPr id="15" name="Shape 10"/>
          <p:cNvSpPr/>
          <p:nvPr/>
        </p:nvSpPr>
        <p:spPr>
          <a:xfrm>
            <a:off x="8953276" y="1843286"/>
            <a:ext cx="2628834" cy="2442468"/>
          </a:xfrm>
          <a:prstGeom prst="roundRect">
            <a:avLst>
              <a:gd name="adj" fmla="val 6551"/>
            </a:avLst>
          </a:prstGeom>
          <a:solidFill>
            <a:srgbClr val="EEEEF2"/>
          </a:solidFill>
          <a:ln/>
        </p:spPr>
      </p:sp>
      <p:pic>
        <p:nvPicPr>
          <p:cNvPr id="16" name="Image 3" descr="preencoded.png">    </p:cNvPr>
          <p:cNvPicPr>
            <a:picLocks noChangeAspect="1"/>
          </p:cNvPicPr>
          <p:nvPr/>
        </p:nvPicPr>
        <p:blipFill>
          <a:blip r:embed="rId7"/>
          <a:stretch>
            <a:fillRect/>
          </a:stretch>
        </p:blipFill>
        <p:spPr>
          <a:xfrm>
            <a:off x="9105672" y="1995686"/>
            <a:ext cx="1693225" cy="952401"/>
          </a:xfrm>
          <a:prstGeom prst="rect">
            <a:avLst/>
          </a:prstGeom>
        </p:spPr>
      </p:pic>
      <p:sp>
        <p:nvSpPr>
          <p:cNvPr id="17" name="Text 11"/>
          <p:cNvSpPr/>
          <p:nvPr/>
        </p:nvSpPr>
        <p:spPr>
          <a:xfrm>
            <a:off x="9105672" y="3017937"/>
            <a:ext cx="2324042" cy="662781"/>
          </a:xfrm>
          <a:prstGeom prst="rect">
            <a:avLst/>
          </a:prstGeom>
          <a:noFill/>
          <a:ln/>
        </p:spPr>
        <p:txBody>
          <a:bodyPr wrap="square" lIns="0" tIns="57149" rIns="0" bIns="57149" rtlCol="0" anchor="t">
            <a:normAutofit/>
          </a:bodyPr>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Android POS Terminals</a:t>
            </a:r>
            <a:endParaRPr lang="en-US" sz="1800" dirty="0"/>
          </a:p>
        </p:txBody>
      </p:sp>
      <p:sp>
        <p:nvSpPr>
          <p:cNvPr id="18" name="Text 12"/>
          <p:cNvSpPr/>
          <p:nvPr/>
        </p:nvSpPr>
        <p:spPr>
          <a:xfrm>
            <a:off x="9105672" y="3721993"/>
            <a:ext cx="2324042"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A platform for compatible business apps.</a:t>
            </a:r>
            <a:endParaRPr lang="en-US" sz="1200" dirty="0"/>
          </a:p>
        </p:txBody>
      </p:sp>
      <p:sp>
        <p:nvSpPr>
          <p:cNvPr id="19" name="Shape 13"/>
          <p:cNvSpPr/>
          <p:nvPr/>
        </p:nvSpPr>
        <p:spPr>
          <a:xfrm>
            <a:off x="609585" y="4438154"/>
            <a:ext cx="3555911" cy="2442468"/>
          </a:xfrm>
          <a:prstGeom prst="roundRect">
            <a:avLst>
              <a:gd name="adj" fmla="val 6551"/>
            </a:avLst>
          </a:prstGeom>
          <a:solidFill>
            <a:srgbClr val="EEEEF2"/>
          </a:solidFill>
          <a:ln/>
        </p:spPr>
      </p:sp>
      <p:pic>
        <p:nvPicPr>
          <p:cNvPr id="20" name="Image 4" descr="preencoded.png">    </p:cNvPr>
          <p:cNvPicPr>
            <a:picLocks noChangeAspect="1"/>
          </p:cNvPicPr>
          <p:nvPr/>
        </p:nvPicPr>
        <p:blipFill>
          <a:blip r:embed="rId9"/>
          <a:stretch>
            <a:fillRect/>
          </a:stretch>
        </p:blipFill>
        <p:spPr>
          <a:xfrm>
            <a:off x="761981" y="4590554"/>
            <a:ext cx="1693225" cy="952401"/>
          </a:xfrm>
          <a:prstGeom prst="rect">
            <a:avLst/>
          </a:prstGeom>
        </p:spPr>
      </p:pic>
      <p:sp>
        <p:nvSpPr>
          <p:cNvPr id="21" name="Text 14"/>
          <p:cNvSpPr/>
          <p:nvPr/>
        </p:nvSpPr>
        <p:spPr>
          <a:xfrm>
            <a:off x="761981" y="5612805"/>
            <a:ext cx="3251119" cy="662781"/>
          </a:xfrm>
          <a:prstGeom prst="rect">
            <a:avLst/>
          </a:prstGeom>
          <a:noFill/>
          <a:ln/>
        </p:spPr>
        <p:txBody>
          <a:bodyPr wrap="square" lIns="0" tIns="57149" rIns="0" bIns="57149" rtlCol="0" anchor="t">
            <a:normAutofit/>
          </a:bodyPr>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Portable POS / Mobile Terminals</a:t>
            </a:r>
            <a:endParaRPr lang="en-US" sz="1800" dirty="0"/>
          </a:p>
        </p:txBody>
      </p:sp>
      <p:sp>
        <p:nvSpPr>
          <p:cNvPr id="22" name="Text 15"/>
          <p:cNvSpPr/>
          <p:nvPr/>
        </p:nvSpPr>
        <p:spPr>
          <a:xfrm>
            <a:off x="761981" y="6316861"/>
            <a:ext cx="3403515"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Take transactions away from a fixed counter.</a:t>
            </a:r>
            <a:endParaRPr lang="en-US" sz="1200" dirty="0"/>
          </a:p>
        </p:txBody>
      </p:sp>
      <p:sp>
        <p:nvSpPr>
          <p:cNvPr id="23" name="Shape 16"/>
          <p:cNvSpPr/>
          <p:nvPr/>
        </p:nvSpPr>
        <p:spPr>
          <a:xfrm>
            <a:off x="4317892" y="4438154"/>
            <a:ext cx="3555911" cy="2442468"/>
          </a:xfrm>
          <a:prstGeom prst="roundRect">
            <a:avLst>
              <a:gd name="adj" fmla="val 6551"/>
            </a:avLst>
          </a:prstGeom>
          <a:solidFill>
            <a:srgbClr val="EEEEF2"/>
          </a:solidFill>
          <a:ln/>
        </p:spPr>
      </p:sp>
      <p:pic>
        <p:nvPicPr>
          <p:cNvPr id="24" name="Image 5" descr="preencoded.png">    </p:cNvPr>
          <p:cNvPicPr>
            <a:picLocks noChangeAspect="1"/>
          </p:cNvPicPr>
          <p:nvPr/>
        </p:nvPicPr>
        <p:blipFill>
          <a:blip r:embed="rId11"/>
          <a:stretch>
            <a:fillRect/>
          </a:stretch>
        </p:blipFill>
        <p:spPr>
          <a:xfrm>
            <a:off x="4470288" y="4590554"/>
            <a:ext cx="1693225" cy="952401"/>
          </a:xfrm>
          <a:prstGeom prst="rect">
            <a:avLst/>
          </a:prstGeom>
        </p:spPr>
      </p:pic>
      <p:sp>
        <p:nvSpPr>
          <p:cNvPr id="25" name="Text 17"/>
          <p:cNvSpPr/>
          <p:nvPr/>
        </p:nvSpPr>
        <p:spPr>
          <a:xfrm>
            <a:off x="4470288" y="5612805"/>
            <a:ext cx="3251119" cy="388541"/>
          </a:xfrm>
          <a:prstGeom prst="rect">
            <a:avLst/>
          </a:prstGeom>
          <a:noFill/>
          <a:ln/>
        </p:spPr>
        <p:txBody>
          <a:bodyPr wrap="none" lIns="0" tIns="57149" rIns="0" bIns="57149" rtlCol="0" anchor="t"/>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12" invalidUrl="" action="" tgtFrame="" tooltip="" history="1" highlightClick="0" endSnd="0">
                  <a:extLst>
                    <a:ext uri="{A12FA001-AC4F-418D-AE19-62706E023703}">
                      <ahyp:hlinkClr xmlns:ahyp="http://schemas.microsoft.com/office/drawing/2018/hyperlinkcolor" val="tx"/>
                    </a:ext>
                  </a:extLst>
                </a:hlinkClick>
              </a:rPr>
              <a:t>POS Kiosks</a:t>
            </a:r>
            <a:endParaRPr lang="en-US" sz="1800" dirty="0"/>
          </a:p>
        </p:txBody>
      </p:sp>
      <p:sp>
        <p:nvSpPr>
          <p:cNvPr id="26" name="Text 18"/>
          <p:cNvSpPr/>
          <p:nvPr/>
        </p:nvSpPr>
        <p:spPr>
          <a:xfrm>
            <a:off x="4470288" y="6042620"/>
            <a:ext cx="3251119"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Customer-facing ordering or self-service checkout.</a:t>
            </a:r>
            <a:endParaRPr lang="en-US" sz="1200" dirty="0"/>
          </a:p>
        </p:txBody>
      </p:sp>
      <p:sp>
        <p:nvSpPr>
          <p:cNvPr id="27" name="Shape 19"/>
          <p:cNvSpPr/>
          <p:nvPr/>
        </p:nvSpPr>
        <p:spPr>
          <a:xfrm>
            <a:off x="8026199" y="4438154"/>
            <a:ext cx="3555911" cy="2442468"/>
          </a:xfrm>
          <a:prstGeom prst="roundRect">
            <a:avLst>
              <a:gd name="adj" fmla="val 6551"/>
            </a:avLst>
          </a:prstGeom>
          <a:solidFill>
            <a:srgbClr val="EEEEF2"/>
          </a:solidFill>
          <a:ln/>
        </p:spPr>
      </p:sp>
      <p:pic>
        <p:nvPicPr>
          <p:cNvPr id="28" name="Image 6" descr="preencoded.png">    </p:cNvPr>
          <p:cNvPicPr>
            <a:picLocks noChangeAspect="1"/>
          </p:cNvPicPr>
          <p:nvPr/>
        </p:nvPicPr>
        <p:blipFill>
          <a:blip r:embed="rId13"/>
          <a:stretch>
            <a:fillRect/>
          </a:stretch>
        </p:blipFill>
        <p:spPr>
          <a:xfrm>
            <a:off x="8178595" y="4590554"/>
            <a:ext cx="1693225" cy="952401"/>
          </a:xfrm>
          <a:prstGeom prst="rect">
            <a:avLst/>
          </a:prstGeom>
        </p:spPr>
      </p:pic>
      <p:sp>
        <p:nvSpPr>
          <p:cNvPr id="29" name="Text 20"/>
          <p:cNvSpPr/>
          <p:nvPr/>
        </p:nvSpPr>
        <p:spPr>
          <a:xfrm>
            <a:off x="8178595" y="5612805"/>
            <a:ext cx="3251119" cy="388541"/>
          </a:xfrm>
          <a:prstGeom prst="rect">
            <a:avLst/>
          </a:prstGeom>
          <a:noFill/>
          <a:ln/>
        </p:spPr>
        <p:txBody>
          <a:bodyPr wrap="none" lIns="0" tIns="57149" rIns="0" bIns="57149" rtlCol="0" anchor="t"/>
          <a:lstStyle/>
          <a:p>
            <a:pPr algn="l" indent="0" marL="0">
              <a:lnSpc>
                <a:spcPct val="100000"/>
              </a:lnSpc>
              <a:buNone/>
            </a:pPr>
            <a:r>
              <a:rPr lang="en-US" sz="1800" b="1" u="sng" dirty="0">
                <a:solidFill>
                  <a:srgbClr val="444445"/>
                </a:solidFill>
                <a:latin typeface="Inter Tight Bold" pitchFamily="34" charset="0"/>
                <a:ea typeface="Inter Tight Bold" pitchFamily="34" charset="-122"/>
                <a:cs typeface="Inter Tight 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Tablet-Based POS</a:t>
            </a:r>
            <a:endParaRPr lang="en-US" sz="1800" dirty="0"/>
          </a:p>
        </p:txBody>
      </p:sp>
      <p:sp>
        <p:nvSpPr>
          <p:cNvPr id="30" name="Text 21"/>
          <p:cNvSpPr/>
          <p:nvPr/>
        </p:nvSpPr>
        <p:spPr>
          <a:xfrm>
            <a:off x="8178595" y="6042620"/>
            <a:ext cx="3403515"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A compact setup with flexible placement.</a:t>
            </a:r>
            <a:endParaRPr lang="en-US" sz="1200" dirty="0"/>
          </a:p>
        </p:txBody>
      </p:sp>
      <p:sp>
        <p:nvSpPr>
          <p:cNvPr id="31" name="Text 22"/>
          <p:cNvSpPr/>
          <p:nvPr/>
        </p:nvSpPr>
        <p:spPr>
          <a:xfrm>
            <a:off x="11944547" y="6469261"/>
            <a:ext cx="247148" cy="167878"/>
          </a:xfrm>
          <a:prstGeom prst="rect">
            <a:avLst/>
          </a:prstGeom>
          <a:noFill/>
          <a:ln/>
        </p:spPr>
        <p:txBody>
          <a:bodyPr wrap="none" lIns="0" tIns="0" rIns="0" bIns="0" rtlCol="0" anchor="ctr"/>
          <a:lstStyle/>
          <a:p>
            <a:pPr algn="l" indent="0" marL="0">
              <a:lnSpc>
                <a:spcPct val="112000"/>
              </a:lnSpc>
              <a:buNone/>
            </a:pPr>
            <a:r>
              <a:rPr lang="en-US" sz="1000" dirty="0">
                <a:solidFill>
                  <a:srgbClr val="6C6C6C"/>
                </a:solidFill>
                <a:latin typeface="Heebo Light" pitchFamily="34" charset="0"/>
                <a:ea typeface="Heebo Light" pitchFamily="34" charset="-122"/>
                <a:cs typeface="Heebo Light"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09585" y="609600"/>
            <a:ext cx="11582110" cy="213320"/>
          </a:xfrm>
          <a:prstGeom prst="rect">
            <a:avLst/>
          </a:prstGeom>
          <a:noFill/>
          <a:ln/>
        </p:spPr>
        <p:txBody>
          <a:bodyPr wrap="none" lIns="0" tIns="0" rIns="0" bIns="0" rtlCol="0" anchor="t"/>
          <a:lstStyle/>
          <a:p>
            <a:pPr algn="l" indent="0" marL="0">
              <a:lnSpc>
                <a:spcPct val="117000"/>
              </a:lnSpc>
              <a:buNone/>
            </a:pPr>
            <a:r>
              <a:rPr lang="en-US" sz="1200" spc="36" kern="100" dirty="0">
                <a:solidFill>
                  <a:srgbClr val="6C6C6C"/>
                </a:solidFill>
                <a:latin typeface="Heebo Light" pitchFamily="34" charset="0"/>
                <a:ea typeface="Heebo Light" pitchFamily="34" charset="-122"/>
                <a:cs typeface="Heebo Light" pitchFamily="34" charset="-120"/>
              </a:rPr>
              <a:t>From sale to stock record</a:t>
            </a:r>
            <a:endParaRPr lang="en-US" sz="1200" dirty="0"/>
          </a:p>
        </p:txBody>
      </p:sp>
      <p:sp>
        <p:nvSpPr>
          <p:cNvPr id="3" name="Text 1"/>
          <p:cNvSpPr/>
          <p:nvPr/>
        </p:nvSpPr>
        <p:spPr>
          <a:xfrm>
            <a:off x="609585" y="765770"/>
            <a:ext cx="10972526" cy="777180"/>
          </a:xfrm>
          <a:prstGeom prst="rect">
            <a:avLst/>
          </a:prstGeom>
          <a:noFill/>
          <a:ln/>
        </p:spPr>
        <p:txBody>
          <a:bodyPr wrap="none" lIns="0" tIns="114297" rIns="0" bIns="114297" rtlCol="0" anchor="t"/>
          <a:lstStyle/>
          <a:p>
            <a:pPr algn="l" indent="0" marL="0">
              <a:lnSpc>
                <a:spcPct val="100000"/>
              </a:lnSpc>
              <a:buNone/>
            </a:pPr>
            <a:r>
              <a:rPr lang="en-US" sz="3600" dirty="0">
                <a:solidFill>
                  <a:srgbClr val="562142"/>
                </a:solidFill>
                <a:latin typeface="Inter Tight" pitchFamily="34" charset="0"/>
                <a:ea typeface="Inter Tight" pitchFamily="34" charset="-122"/>
                <a:cs typeface="Inter Tight" pitchFamily="34" charset="-120"/>
              </a:rPr>
              <a:t>How Can a POS System Improve Everyday Operations?</a:t>
            </a:r>
            <a:endParaRPr lang="en-US" sz="3600" dirty="0"/>
          </a:p>
        </p:txBody>
      </p:sp>
      <p:sp>
        <p:nvSpPr>
          <p:cNvPr id="4" name="Text 2"/>
          <p:cNvSpPr/>
          <p:nvPr/>
        </p:nvSpPr>
        <p:spPr>
          <a:xfrm>
            <a:off x="609585" y="1565176"/>
            <a:ext cx="11582110"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Connected hardware and compatible software can turn separate tasks into a coordinated checkout workflow.</a:t>
            </a:r>
            <a:endParaRPr lang="en-US" sz="1400" dirty="0"/>
          </a:p>
        </p:txBody>
      </p:sp>
      <p:sp>
        <p:nvSpPr>
          <p:cNvPr id="5" name="Text 3"/>
          <p:cNvSpPr/>
          <p:nvPr/>
        </p:nvSpPr>
        <p:spPr>
          <a:xfrm>
            <a:off x="609585" y="2750542"/>
            <a:ext cx="812284" cy="177800"/>
          </a:xfrm>
          <a:prstGeom prst="rect">
            <a:avLst/>
          </a:prstGeom>
          <a:noFill/>
          <a:ln/>
        </p:spPr>
        <p:txBody>
          <a:bodyPr wrap="none" lIns="0" tIns="0" rIns="0" bIns="0" rtlCol="0" anchor="t"/>
          <a:lstStyle/>
          <a:p>
            <a:pPr algn="l" indent="0" marL="0">
              <a:lnSpc>
                <a:spcPct val="83000"/>
              </a:lnSpc>
              <a:buNone/>
            </a:pPr>
            <a:r>
              <a:rPr lang="en-US" sz="1400" dirty="0">
                <a:solidFill>
                  <a:srgbClr val="1D1D1F"/>
                </a:solidFill>
                <a:latin typeface="Heebo SemiBold" pitchFamily="34" charset="0"/>
                <a:ea typeface="Heebo SemiBold" pitchFamily="34" charset="-122"/>
                <a:cs typeface="Heebo SemiBold" pitchFamily="34" charset="-120"/>
              </a:rPr>
              <a:t>01</a:t>
            </a:r>
            <a:endParaRPr lang="en-US" sz="1400" dirty="0"/>
          </a:p>
        </p:txBody>
      </p:sp>
      <p:sp>
        <p:nvSpPr>
          <p:cNvPr id="6" name="Shape 4"/>
          <p:cNvSpPr/>
          <p:nvPr/>
        </p:nvSpPr>
        <p:spPr>
          <a:xfrm>
            <a:off x="609585" y="2999482"/>
            <a:ext cx="1701757" cy="19050"/>
          </a:xfrm>
          <a:prstGeom prst="rect">
            <a:avLst/>
          </a:prstGeom>
          <a:solidFill>
            <a:srgbClr val="1D1D1F"/>
          </a:solidFill>
          <a:ln/>
        </p:spPr>
      </p:sp>
      <p:sp>
        <p:nvSpPr>
          <p:cNvPr id="7" name="Text 5"/>
          <p:cNvSpPr/>
          <p:nvPr/>
        </p:nvSpPr>
        <p:spPr>
          <a:xfrm>
            <a:off x="609585" y="3068042"/>
            <a:ext cx="1701757"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Product</a:t>
            </a:r>
            <a:endParaRPr lang="en-US" sz="1800" dirty="0"/>
          </a:p>
        </p:txBody>
      </p:sp>
      <p:sp>
        <p:nvSpPr>
          <p:cNvPr id="8" name="Text 6"/>
          <p:cNvSpPr/>
          <p:nvPr/>
        </p:nvSpPr>
        <p:spPr>
          <a:xfrm>
            <a:off x="609585" y="3497858"/>
            <a:ext cx="170175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Select the item.</a:t>
            </a:r>
            <a:endParaRPr lang="en-US" sz="1200" dirty="0"/>
          </a:p>
        </p:txBody>
      </p:sp>
      <p:sp>
        <p:nvSpPr>
          <p:cNvPr id="9" name="Text 7"/>
          <p:cNvSpPr/>
          <p:nvPr/>
        </p:nvSpPr>
        <p:spPr>
          <a:xfrm>
            <a:off x="2463738" y="2750542"/>
            <a:ext cx="812284" cy="177800"/>
          </a:xfrm>
          <a:prstGeom prst="rect">
            <a:avLst/>
          </a:prstGeom>
          <a:noFill/>
          <a:ln/>
        </p:spPr>
        <p:txBody>
          <a:bodyPr wrap="none" lIns="0" tIns="0" rIns="0" bIns="0" rtlCol="0" anchor="t"/>
          <a:lstStyle/>
          <a:p>
            <a:pPr algn="l" indent="0" marL="0">
              <a:lnSpc>
                <a:spcPct val="83000"/>
              </a:lnSpc>
              <a:buNone/>
            </a:pPr>
            <a:r>
              <a:rPr lang="en-US" sz="1400" dirty="0">
                <a:solidFill>
                  <a:srgbClr val="1D1D1F"/>
                </a:solidFill>
                <a:latin typeface="Heebo SemiBold" pitchFamily="34" charset="0"/>
                <a:ea typeface="Heebo SemiBold" pitchFamily="34" charset="-122"/>
                <a:cs typeface="Heebo SemiBold" pitchFamily="34" charset="-120"/>
              </a:rPr>
              <a:t>02</a:t>
            </a:r>
            <a:endParaRPr lang="en-US" sz="1400" dirty="0"/>
          </a:p>
        </p:txBody>
      </p:sp>
      <p:sp>
        <p:nvSpPr>
          <p:cNvPr id="10" name="Shape 8"/>
          <p:cNvSpPr/>
          <p:nvPr/>
        </p:nvSpPr>
        <p:spPr>
          <a:xfrm>
            <a:off x="2463738" y="2999482"/>
            <a:ext cx="1701757" cy="19050"/>
          </a:xfrm>
          <a:prstGeom prst="rect">
            <a:avLst/>
          </a:prstGeom>
          <a:solidFill>
            <a:srgbClr val="1D1D1F"/>
          </a:solidFill>
          <a:ln/>
        </p:spPr>
      </p:sp>
      <p:sp>
        <p:nvSpPr>
          <p:cNvPr id="11" name="Text 9"/>
          <p:cNvSpPr/>
          <p:nvPr/>
        </p:nvSpPr>
        <p:spPr>
          <a:xfrm>
            <a:off x="2463738" y="3068042"/>
            <a:ext cx="1701757"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Barcode Scan</a:t>
            </a:r>
            <a:endParaRPr lang="en-US" sz="1800" dirty="0"/>
          </a:p>
        </p:txBody>
      </p:sp>
      <p:sp>
        <p:nvSpPr>
          <p:cNvPr id="12" name="Text 10"/>
          <p:cNvSpPr/>
          <p:nvPr/>
        </p:nvSpPr>
        <p:spPr>
          <a:xfrm>
            <a:off x="2463738" y="3497858"/>
            <a:ext cx="170175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Identify the product.</a:t>
            </a:r>
            <a:endParaRPr lang="en-US" sz="1200" dirty="0"/>
          </a:p>
        </p:txBody>
      </p:sp>
      <p:sp>
        <p:nvSpPr>
          <p:cNvPr id="13" name="Text 11"/>
          <p:cNvSpPr/>
          <p:nvPr/>
        </p:nvSpPr>
        <p:spPr>
          <a:xfrm>
            <a:off x="4317892" y="2750542"/>
            <a:ext cx="812284" cy="177800"/>
          </a:xfrm>
          <a:prstGeom prst="rect">
            <a:avLst/>
          </a:prstGeom>
          <a:noFill/>
          <a:ln/>
        </p:spPr>
        <p:txBody>
          <a:bodyPr wrap="none" lIns="0" tIns="0" rIns="0" bIns="0" rtlCol="0" anchor="t"/>
          <a:lstStyle/>
          <a:p>
            <a:pPr algn="l" indent="0" marL="0">
              <a:lnSpc>
                <a:spcPct val="83000"/>
              </a:lnSpc>
              <a:buNone/>
            </a:pPr>
            <a:r>
              <a:rPr lang="en-US" sz="1400" dirty="0">
                <a:solidFill>
                  <a:srgbClr val="1D1D1F"/>
                </a:solidFill>
                <a:latin typeface="Heebo SemiBold" pitchFamily="34" charset="0"/>
                <a:ea typeface="Heebo SemiBold" pitchFamily="34" charset="-122"/>
                <a:cs typeface="Heebo SemiBold" pitchFamily="34" charset="-120"/>
              </a:rPr>
              <a:t>03</a:t>
            </a:r>
            <a:endParaRPr lang="en-US" sz="1400" dirty="0"/>
          </a:p>
        </p:txBody>
      </p:sp>
      <p:sp>
        <p:nvSpPr>
          <p:cNvPr id="14" name="Shape 12"/>
          <p:cNvSpPr/>
          <p:nvPr/>
        </p:nvSpPr>
        <p:spPr>
          <a:xfrm>
            <a:off x="4317892" y="2999482"/>
            <a:ext cx="1701757" cy="19050"/>
          </a:xfrm>
          <a:prstGeom prst="rect">
            <a:avLst/>
          </a:prstGeom>
          <a:solidFill>
            <a:srgbClr val="1D1D1F"/>
          </a:solidFill>
          <a:ln/>
        </p:spPr>
      </p:sp>
      <p:sp>
        <p:nvSpPr>
          <p:cNvPr id="15" name="Text 13"/>
          <p:cNvSpPr/>
          <p:nvPr/>
        </p:nvSpPr>
        <p:spPr>
          <a:xfrm>
            <a:off x="4317892" y="3068042"/>
            <a:ext cx="1701757"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POS Transaction</a:t>
            </a:r>
            <a:endParaRPr lang="en-US" sz="1800" dirty="0"/>
          </a:p>
        </p:txBody>
      </p:sp>
      <p:sp>
        <p:nvSpPr>
          <p:cNvPr id="16" name="Text 14"/>
          <p:cNvSpPr/>
          <p:nvPr/>
        </p:nvSpPr>
        <p:spPr>
          <a:xfrm>
            <a:off x="4317892" y="3497858"/>
            <a:ext cx="170175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Record the sale.</a:t>
            </a:r>
            <a:endParaRPr lang="en-US" sz="1200" dirty="0"/>
          </a:p>
        </p:txBody>
      </p:sp>
      <p:sp>
        <p:nvSpPr>
          <p:cNvPr id="17" name="Text 15"/>
          <p:cNvSpPr/>
          <p:nvPr/>
        </p:nvSpPr>
        <p:spPr>
          <a:xfrm>
            <a:off x="6172046" y="2750542"/>
            <a:ext cx="812284" cy="177800"/>
          </a:xfrm>
          <a:prstGeom prst="rect">
            <a:avLst/>
          </a:prstGeom>
          <a:noFill/>
          <a:ln/>
        </p:spPr>
        <p:txBody>
          <a:bodyPr wrap="none" lIns="0" tIns="0" rIns="0" bIns="0" rtlCol="0" anchor="t"/>
          <a:lstStyle/>
          <a:p>
            <a:pPr algn="l" indent="0" marL="0">
              <a:lnSpc>
                <a:spcPct val="83000"/>
              </a:lnSpc>
              <a:buNone/>
            </a:pPr>
            <a:r>
              <a:rPr lang="en-US" sz="1400" dirty="0">
                <a:solidFill>
                  <a:srgbClr val="1D1D1F"/>
                </a:solidFill>
                <a:latin typeface="Heebo SemiBold" pitchFamily="34" charset="0"/>
                <a:ea typeface="Heebo SemiBold" pitchFamily="34" charset="-122"/>
                <a:cs typeface="Heebo SemiBold" pitchFamily="34" charset="-120"/>
              </a:rPr>
              <a:t>04</a:t>
            </a:r>
            <a:endParaRPr lang="en-US" sz="1400" dirty="0"/>
          </a:p>
        </p:txBody>
      </p:sp>
      <p:sp>
        <p:nvSpPr>
          <p:cNvPr id="18" name="Shape 16"/>
          <p:cNvSpPr/>
          <p:nvPr/>
        </p:nvSpPr>
        <p:spPr>
          <a:xfrm>
            <a:off x="6172046" y="2999482"/>
            <a:ext cx="1701757" cy="19050"/>
          </a:xfrm>
          <a:prstGeom prst="rect">
            <a:avLst/>
          </a:prstGeom>
          <a:solidFill>
            <a:srgbClr val="1D1D1F"/>
          </a:solidFill>
          <a:ln/>
        </p:spPr>
      </p:sp>
      <p:sp>
        <p:nvSpPr>
          <p:cNvPr id="19" name="Text 17"/>
          <p:cNvSpPr/>
          <p:nvPr/>
        </p:nvSpPr>
        <p:spPr>
          <a:xfrm>
            <a:off x="6172046" y="3068042"/>
            <a:ext cx="1701757"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Payment</a:t>
            </a:r>
            <a:endParaRPr lang="en-US" sz="1800" dirty="0"/>
          </a:p>
        </p:txBody>
      </p:sp>
      <p:sp>
        <p:nvSpPr>
          <p:cNvPr id="20" name="Text 18"/>
          <p:cNvSpPr/>
          <p:nvPr/>
        </p:nvSpPr>
        <p:spPr>
          <a:xfrm>
            <a:off x="6172046" y="3497858"/>
            <a:ext cx="170175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Complete payment.</a:t>
            </a:r>
            <a:endParaRPr lang="en-US" sz="1200" dirty="0"/>
          </a:p>
        </p:txBody>
      </p:sp>
      <p:sp>
        <p:nvSpPr>
          <p:cNvPr id="21" name="Text 19"/>
          <p:cNvSpPr/>
          <p:nvPr/>
        </p:nvSpPr>
        <p:spPr>
          <a:xfrm>
            <a:off x="8026199" y="2750542"/>
            <a:ext cx="812284" cy="177800"/>
          </a:xfrm>
          <a:prstGeom prst="rect">
            <a:avLst/>
          </a:prstGeom>
          <a:noFill/>
          <a:ln/>
        </p:spPr>
        <p:txBody>
          <a:bodyPr wrap="none" lIns="0" tIns="0" rIns="0" bIns="0" rtlCol="0" anchor="t"/>
          <a:lstStyle/>
          <a:p>
            <a:pPr algn="l" indent="0" marL="0">
              <a:lnSpc>
                <a:spcPct val="83000"/>
              </a:lnSpc>
              <a:buNone/>
            </a:pPr>
            <a:r>
              <a:rPr lang="en-US" sz="1400" dirty="0">
                <a:solidFill>
                  <a:srgbClr val="1D1D1F"/>
                </a:solidFill>
                <a:latin typeface="Heebo SemiBold" pitchFamily="34" charset="0"/>
                <a:ea typeface="Heebo SemiBold" pitchFamily="34" charset="-122"/>
                <a:cs typeface="Heebo SemiBold" pitchFamily="34" charset="-120"/>
              </a:rPr>
              <a:t>05</a:t>
            </a:r>
            <a:endParaRPr lang="en-US" sz="1400" dirty="0"/>
          </a:p>
        </p:txBody>
      </p:sp>
      <p:sp>
        <p:nvSpPr>
          <p:cNvPr id="22" name="Shape 20"/>
          <p:cNvSpPr/>
          <p:nvPr/>
        </p:nvSpPr>
        <p:spPr>
          <a:xfrm>
            <a:off x="8026199" y="2999482"/>
            <a:ext cx="1701757" cy="19050"/>
          </a:xfrm>
          <a:prstGeom prst="rect">
            <a:avLst/>
          </a:prstGeom>
          <a:solidFill>
            <a:srgbClr val="1D1D1F"/>
          </a:solidFill>
          <a:ln/>
        </p:spPr>
      </p:sp>
      <p:sp>
        <p:nvSpPr>
          <p:cNvPr id="23" name="Text 21"/>
          <p:cNvSpPr/>
          <p:nvPr/>
        </p:nvSpPr>
        <p:spPr>
          <a:xfrm>
            <a:off x="8026199" y="3068042"/>
            <a:ext cx="1701757"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Receipt</a:t>
            </a:r>
            <a:endParaRPr lang="en-US" sz="1800" dirty="0"/>
          </a:p>
        </p:txBody>
      </p:sp>
      <p:sp>
        <p:nvSpPr>
          <p:cNvPr id="24" name="Text 22"/>
          <p:cNvSpPr/>
          <p:nvPr/>
        </p:nvSpPr>
        <p:spPr>
          <a:xfrm>
            <a:off x="8026199" y="3497858"/>
            <a:ext cx="170175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Provide a record.</a:t>
            </a:r>
            <a:endParaRPr lang="en-US" sz="1200" dirty="0"/>
          </a:p>
        </p:txBody>
      </p:sp>
      <p:sp>
        <p:nvSpPr>
          <p:cNvPr id="25" name="Text 23"/>
          <p:cNvSpPr/>
          <p:nvPr/>
        </p:nvSpPr>
        <p:spPr>
          <a:xfrm>
            <a:off x="9880353" y="2750542"/>
            <a:ext cx="812284" cy="177800"/>
          </a:xfrm>
          <a:prstGeom prst="rect">
            <a:avLst/>
          </a:prstGeom>
          <a:noFill/>
          <a:ln/>
        </p:spPr>
        <p:txBody>
          <a:bodyPr wrap="none" lIns="0" tIns="0" rIns="0" bIns="0" rtlCol="0" anchor="t"/>
          <a:lstStyle/>
          <a:p>
            <a:pPr algn="l" indent="0" marL="0">
              <a:lnSpc>
                <a:spcPct val="83000"/>
              </a:lnSpc>
              <a:buNone/>
            </a:pPr>
            <a:r>
              <a:rPr lang="en-US" sz="1400" dirty="0">
                <a:solidFill>
                  <a:srgbClr val="1D1D1F"/>
                </a:solidFill>
                <a:latin typeface="Heebo SemiBold" pitchFamily="34" charset="0"/>
                <a:ea typeface="Heebo SemiBold" pitchFamily="34" charset="-122"/>
                <a:cs typeface="Heebo SemiBold" pitchFamily="34" charset="-120"/>
              </a:rPr>
              <a:t>06</a:t>
            </a:r>
            <a:endParaRPr lang="en-US" sz="1400" dirty="0"/>
          </a:p>
        </p:txBody>
      </p:sp>
      <p:sp>
        <p:nvSpPr>
          <p:cNvPr id="26" name="Shape 24"/>
          <p:cNvSpPr/>
          <p:nvPr/>
        </p:nvSpPr>
        <p:spPr>
          <a:xfrm>
            <a:off x="9880353" y="2999482"/>
            <a:ext cx="1701757" cy="19050"/>
          </a:xfrm>
          <a:prstGeom prst="rect">
            <a:avLst/>
          </a:prstGeom>
          <a:solidFill>
            <a:srgbClr val="1D1D1F"/>
          </a:solidFill>
          <a:ln/>
        </p:spPr>
      </p:sp>
      <p:sp>
        <p:nvSpPr>
          <p:cNvPr id="27" name="Text 25"/>
          <p:cNvSpPr/>
          <p:nvPr/>
        </p:nvSpPr>
        <p:spPr>
          <a:xfrm>
            <a:off x="9880353" y="3068042"/>
            <a:ext cx="1701757"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Inventory Update</a:t>
            </a:r>
            <a:endParaRPr lang="en-US" sz="1800" dirty="0"/>
          </a:p>
        </p:txBody>
      </p:sp>
      <p:sp>
        <p:nvSpPr>
          <p:cNvPr id="28" name="Text 26"/>
          <p:cNvSpPr/>
          <p:nvPr/>
        </p:nvSpPr>
        <p:spPr>
          <a:xfrm>
            <a:off x="9880353" y="3497858"/>
            <a:ext cx="170175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Adjust stock in software.</a:t>
            </a:r>
            <a:endParaRPr lang="en-US" sz="1200" dirty="0"/>
          </a:p>
        </p:txBody>
      </p:sp>
      <p:sp>
        <p:nvSpPr>
          <p:cNvPr id="29" name="Shape 27"/>
          <p:cNvSpPr/>
          <p:nvPr/>
        </p:nvSpPr>
        <p:spPr>
          <a:xfrm>
            <a:off x="609585" y="4643338"/>
            <a:ext cx="3555911" cy="1241227"/>
          </a:xfrm>
          <a:prstGeom prst="roundRect">
            <a:avLst>
              <a:gd name="adj" fmla="val 12892"/>
            </a:avLst>
          </a:prstGeom>
          <a:solidFill>
            <a:srgbClr val="EEEEF2"/>
          </a:solidFill>
          <a:ln/>
        </p:spPr>
      </p:sp>
      <p:sp>
        <p:nvSpPr>
          <p:cNvPr id="30" name="Text 28"/>
          <p:cNvSpPr/>
          <p:nvPr/>
        </p:nvSpPr>
        <p:spPr>
          <a:xfrm>
            <a:off x="838179" y="4814788"/>
            <a:ext cx="3098722"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Organised checkout</a:t>
            </a:r>
            <a:endParaRPr lang="en-US" sz="1800" dirty="0"/>
          </a:p>
        </p:txBody>
      </p:sp>
      <p:sp>
        <p:nvSpPr>
          <p:cNvPr id="31" name="Text 29"/>
          <p:cNvSpPr/>
          <p:nvPr/>
        </p:nvSpPr>
        <p:spPr>
          <a:xfrm>
            <a:off x="838179" y="5244604"/>
            <a:ext cx="3098722"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Less manual entry and smoother staff workflows.</a:t>
            </a:r>
            <a:endParaRPr lang="en-US" sz="1200" dirty="0"/>
          </a:p>
        </p:txBody>
      </p:sp>
      <p:sp>
        <p:nvSpPr>
          <p:cNvPr id="32" name="Shape 30"/>
          <p:cNvSpPr/>
          <p:nvPr/>
        </p:nvSpPr>
        <p:spPr>
          <a:xfrm>
            <a:off x="4317892" y="4643338"/>
            <a:ext cx="3555911" cy="1241227"/>
          </a:xfrm>
          <a:prstGeom prst="roundRect">
            <a:avLst>
              <a:gd name="adj" fmla="val 12892"/>
            </a:avLst>
          </a:prstGeom>
          <a:solidFill>
            <a:srgbClr val="EEEEF2"/>
          </a:solidFill>
          <a:ln/>
        </p:spPr>
      </p:sp>
      <p:sp>
        <p:nvSpPr>
          <p:cNvPr id="33" name="Text 31"/>
          <p:cNvSpPr/>
          <p:nvPr/>
        </p:nvSpPr>
        <p:spPr>
          <a:xfrm>
            <a:off x="4546486" y="4814788"/>
            <a:ext cx="3098722"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Operational visibility</a:t>
            </a:r>
            <a:endParaRPr lang="en-US" sz="1800" dirty="0"/>
          </a:p>
        </p:txBody>
      </p:sp>
      <p:sp>
        <p:nvSpPr>
          <p:cNvPr id="34" name="Text 32"/>
          <p:cNvSpPr/>
          <p:nvPr/>
        </p:nvSpPr>
        <p:spPr>
          <a:xfrm>
            <a:off x="4546486" y="5244604"/>
            <a:ext cx="3327317"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Sales information and stock records in reach.</a:t>
            </a:r>
            <a:endParaRPr lang="en-US" sz="1200" dirty="0"/>
          </a:p>
        </p:txBody>
      </p:sp>
      <p:sp>
        <p:nvSpPr>
          <p:cNvPr id="35" name="Shape 33"/>
          <p:cNvSpPr/>
          <p:nvPr/>
        </p:nvSpPr>
        <p:spPr>
          <a:xfrm>
            <a:off x="8026199" y="4643338"/>
            <a:ext cx="3555911" cy="1241227"/>
          </a:xfrm>
          <a:prstGeom prst="roundRect">
            <a:avLst>
              <a:gd name="adj" fmla="val 12892"/>
            </a:avLst>
          </a:prstGeom>
          <a:solidFill>
            <a:srgbClr val="EEEEF2"/>
          </a:solidFill>
          <a:ln/>
        </p:spPr>
      </p:sp>
      <p:sp>
        <p:nvSpPr>
          <p:cNvPr id="36" name="Text 34"/>
          <p:cNvSpPr/>
          <p:nvPr/>
        </p:nvSpPr>
        <p:spPr>
          <a:xfrm>
            <a:off x="8254793" y="4814788"/>
            <a:ext cx="3098722"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Room to grow</a:t>
            </a:r>
            <a:endParaRPr lang="en-US" sz="1800" dirty="0"/>
          </a:p>
        </p:txBody>
      </p:sp>
      <p:sp>
        <p:nvSpPr>
          <p:cNvPr id="37" name="Text 35"/>
          <p:cNvSpPr/>
          <p:nvPr/>
        </p:nvSpPr>
        <p:spPr>
          <a:xfrm>
            <a:off x="8254793" y="5244604"/>
            <a:ext cx="3098722"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Coordinate equipment as business needs expand.</a:t>
            </a:r>
            <a:endParaRPr lang="en-US" sz="1200" dirty="0"/>
          </a:p>
        </p:txBody>
      </p:sp>
      <p:sp>
        <p:nvSpPr>
          <p:cNvPr id="38" name="Text 36"/>
          <p:cNvSpPr/>
          <p:nvPr/>
        </p:nvSpPr>
        <p:spPr>
          <a:xfrm>
            <a:off x="609585" y="6008390"/>
            <a:ext cx="11582110"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Automatic updates depend on software features, integrations and configuration.</a:t>
            </a:r>
            <a:endParaRPr lang="en-US" sz="1400" dirty="0"/>
          </a:p>
        </p:txBody>
      </p:sp>
      <p:sp>
        <p:nvSpPr>
          <p:cNvPr id="39" name="Text 37"/>
          <p:cNvSpPr/>
          <p:nvPr/>
        </p:nvSpPr>
        <p:spPr>
          <a:xfrm>
            <a:off x="11944547" y="6469261"/>
            <a:ext cx="247148" cy="167878"/>
          </a:xfrm>
          <a:prstGeom prst="rect">
            <a:avLst/>
          </a:prstGeom>
          <a:noFill/>
          <a:ln/>
        </p:spPr>
        <p:txBody>
          <a:bodyPr wrap="none" lIns="0" tIns="0" rIns="0" bIns="0" rtlCol="0" anchor="ctr"/>
          <a:lstStyle/>
          <a:p>
            <a:pPr algn="l" indent="0" marL="0">
              <a:lnSpc>
                <a:spcPct val="112000"/>
              </a:lnSpc>
              <a:buNone/>
            </a:pPr>
            <a:r>
              <a:rPr lang="en-US" sz="1000" dirty="0">
                <a:solidFill>
                  <a:srgbClr val="6C6C6C"/>
                </a:solidFill>
                <a:latin typeface="Heebo Light" pitchFamily="34" charset="0"/>
                <a:ea typeface="Heebo Light" pitchFamily="34" charset="-122"/>
                <a:cs typeface="Heebo Ligh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09585" y="672207"/>
            <a:ext cx="11582110" cy="213320"/>
          </a:xfrm>
          <a:prstGeom prst="rect">
            <a:avLst/>
          </a:prstGeom>
          <a:noFill/>
          <a:ln/>
        </p:spPr>
        <p:txBody>
          <a:bodyPr wrap="none" lIns="0" tIns="0" rIns="0" bIns="0" rtlCol="0" anchor="t"/>
          <a:lstStyle/>
          <a:p>
            <a:pPr algn="l" indent="0" marL="0">
              <a:lnSpc>
                <a:spcPct val="117000"/>
              </a:lnSpc>
              <a:buNone/>
            </a:pPr>
            <a:r>
              <a:rPr lang="en-US" sz="1200" spc="36" kern="100" dirty="0">
                <a:solidFill>
                  <a:srgbClr val="6C6C6C"/>
                </a:solidFill>
                <a:latin typeface="Heebo Light" pitchFamily="34" charset="0"/>
                <a:ea typeface="Heebo Light" pitchFamily="34" charset="-122"/>
                <a:cs typeface="Heebo Light" pitchFamily="34" charset="-120"/>
              </a:rPr>
              <a:t>Start with the operating environment</a:t>
            </a:r>
            <a:endParaRPr lang="en-US" sz="1200" dirty="0"/>
          </a:p>
        </p:txBody>
      </p:sp>
      <p:sp>
        <p:nvSpPr>
          <p:cNvPr id="3" name="Text 1"/>
          <p:cNvSpPr/>
          <p:nvPr/>
        </p:nvSpPr>
        <p:spPr>
          <a:xfrm>
            <a:off x="609585" y="828377"/>
            <a:ext cx="10972526" cy="777180"/>
          </a:xfrm>
          <a:prstGeom prst="rect">
            <a:avLst/>
          </a:prstGeom>
          <a:noFill/>
          <a:ln/>
        </p:spPr>
        <p:txBody>
          <a:bodyPr wrap="none" lIns="0" tIns="114297" rIns="0" bIns="114297" rtlCol="0" anchor="t"/>
          <a:lstStyle/>
          <a:p>
            <a:pPr algn="l" indent="0" marL="0">
              <a:lnSpc>
                <a:spcPct val="100000"/>
              </a:lnSpc>
              <a:buNone/>
            </a:pPr>
            <a:r>
              <a:rPr lang="en-US" sz="3600" dirty="0">
                <a:solidFill>
                  <a:srgbClr val="562142"/>
                </a:solidFill>
                <a:latin typeface="Inter Tight" pitchFamily="34" charset="0"/>
                <a:ea typeface="Inter Tight" pitchFamily="34" charset="-122"/>
                <a:cs typeface="Inter Tight" pitchFamily="34" charset="-120"/>
              </a:rPr>
              <a:t>How Do POS Requirements Change by Business Type?</a:t>
            </a:r>
            <a:endParaRPr lang="en-US" sz="3600" dirty="0"/>
          </a:p>
        </p:txBody>
      </p:sp>
      <p:sp>
        <p:nvSpPr>
          <p:cNvPr id="4" name="Shape 2"/>
          <p:cNvSpPr/>
          <p:nvPr/>
        </p:nvSpPr>
        <p:spPr>
          <a:xfrm>
            <a:off x="609585" y="1627783"/>
            <a:ext cx="3581310" cy="2279352"/>
          </a:xfrm>
          <a:prstGeom prst="roundRect">
            <a:avLst>
              <a:gd name="adj" fmla="val 7020"/>
            </a:avLst>
          </a:prstGeom>
          <a:solidFill>
            <a:srgbClr val="EEEEF2"/>
          </a:solidFill>
          <a:ln/>
        </p:spPr>
      </p:sp>
      <p:pic>
        <p:nvPicPr>
          <p:cNvPr id="5" name="Image 0" descr="preencoded.png">    </p:cNvPr>
          <p:cNvPicPr>
            <a:picLocks noChangeAspect="1"/>
          </p:cNvPicPr>
          <p:nvPr/>
        </p:nvPicPr>
        <p:blipFill>
          <a:blip r:embed="rId1"/>
          <a:stretch>
            <a:fillRect/>
          </a:stretch>
        </p:blipFill>
        <p:spPr>
          <a:xfrm>
            <a:off x="761981" y="1780183"/>
            <a:ext cx="1896420" cy="1066701"/>
          </a:xfrm>
          <a:prstGeom prst="rect">
            <a:avLst/>
          </a:prstGeom>
        </p:spPr>
      </p:pic>
      <p:sp>
        <p:nvSpPr>
          <p:cNvPr id="6" name="Text 3"/>
          <p:cNvSpPr/>
          <p:nvPr/>
        </p:nvSpPr>
        <p:spPr>
          <a:xfrm>
            <a:off x="761981" y="2913559"/>
            <a:ext cx="3276518"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Retail Store</a:t>
            </a:r>
            <a:endParaRPr lang="en-US" sz="1800" dirty="0"/>
          </a:p>
        </p:txBody>
      </p:sp>
      <p:sp>
        <p:nvSpPr>
          <p:cNvPr id="7" name="Text 4"/>
          <p:cNvSpPr/>
          <p:nvPr/>
        </p:nvSpPr>
        <p:spPr>
          <a:xfrm>
            <a:off x="761981" y="3343374"/>
            <a:ext cx="3276518"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Retail POS systems need checkout, scanning and inventory workflows.</a:t>
            </a:r>
            <a:endParaRPr lang="en-US" sz="1200" dirty="0"/>
          </a:p>
        </p:txBody>
      </p:sp>
      <p:sp>
        <p:nvSpPr>
          <p:cNvPr id="8" name="Shape 5"/>
          <p:cNvSpPr/>
          <p:nvPr/>
        </p:nvSpPr>
        <p:spPr>
          <a:xfrm>
            <a:off x="4343291" y="1627783"/>
            <a:ext cx="3505112" cy="2279352"/>
          </a:xfrm>
          <a:prstGeom prst="roundRect">
            <a:avLst>
              <a:gd name="adj" fmla="val 7020"/>
            </a:avLst>
          </a:prstGeom>
          <a:solidFill>
            <a:srgbClr val="EEEEF2"/>
          </a:solidFill>
          <a:ln/>
        </p:spPr>
      </p:sp>
      <p:pic>
        <p:nvPicPr>
          <p:cNvPr id="9" name="Image 1" descr="preencoded.png">    </p:cNvPr>
          <p:cNvPicPr>
            <a:picLocks noChangeAspect="1"/>
          </p:cNvPicPr>
          <p:nvPr/>
        </p:nvPicPr>
        <p:blipFill>
          <a:blip r:embed="rId2"/>
          <a:stretch>
            <a:fillRect/>
          </a:stretch>
        </p:blipFill>
        <p:spPr>
          <a:xfrm>
            <a:off x="4495688" y="1780183"/>
            <a:ext cx="1896420" cy="1066701"/>
          </a:xfrm>
          <a:prstGeom prst="rect">
            <a:avLst/>
          </a:prstGeom>
        </p:spPr>
      </p:pic>
      <p:sp>
        <p:nvSpPr>
          <p:cNvPr id="10" name="Text 6"/>
          <p:cNvSpPr/>
          <p:nvPr/>
        </p:nvSpPr>
        <p:spPr>
          <a:xfrm>
            <a:off x="4495688" y="2913559"/>
            <a:ext cx="3200320"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Grocery / Convenience</a:t>
            </a:r>
            <a:endParaRPr lang="en-US" sz="1800" dirty="0"/>
          </a:p>
        </p:txBody>
      </p:sp>
      <p:sp>
        <p:nvSpPr>
          <p:cNvPr id="11" name="Text 7"/>
          <p:cNvSpPr/>
          <p:nvPr/>
        </p:nvSpPr>
        <p:spPr>
          <a:xfrm>
            <a:off x="4495688" y="3343374"/>
            <a:ext cx="3200320"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Scanning, weighing and transaction processing need to work together.</a:t>
            </a:r>
            <a:endParaRPr lang="en-US" sz="1200" dirty="0"/>
          </a:p>
        </p:txBody>
      </p:sp>
      <p:sp>
        <p:nvSpPr>
          <p:cNvPr id="12" name="Shape 8"/>
          <p:cNvSpPr/>
          <p:nvPr/>
        </p:nvSpPr>
        <p:spPr>
          <a:xfrm>
            <a:off x="8000800" y="1627783"/>
            <a:ext cx="3581310" cy="2279352"/>
          </a:xfrm>
          <a:prstGeom prst="roundRect">
            <a:avLst>
              <a:gd name="adj" fmla="val 7020"/>
            </a:avLst>
          </a:prstGeom>
          <a:solidFill>
            <a:srgbClr val="EEEEF2"/>
          </a:solidFill>
          <a:ln/>
        </p:spPr>
      </p:sp>
      <p:pic>
        <p:nvPicPr>
          <p:cNvPr id="13" name="Image 2" descr="preencoded.png">    </p:cNvPr>
          <p:cNvPicPr>
            <a:picLocks noChangeAspect="1"/>
          </p:cNvPicPr>
          <p:nvPr/>
        </p:nvPicPr>
        <p:blipFill>
          <a:blip r:embed="rId3"/>
          <a:stretch>
            <a:fillRect/>
          </a:stretch>
        </p:blipFill>
        <p:spPr>
          <a:xfrm>
            <a:off x="8153196" y="1780183"/>
            <a:ext cx="1896420" cy="1066701"/>
          </a:xfrm>
          <a:prstGeom prst="rect">
            <a:avLst/>
          </a:prstGeom>
        </p:spPr>
      </p:pic>
      <p:sp>
        <p:nvSpPr>
          <p:cNvPr id="14" name="Text 9"/>
          <p:cNvSpPr/>
          <p:nvPr/>
        </p:nvSpPr>
        <p:spPr>
          <a:xfrm>
            <a:off x="8153196" y="2913559"/>
            <a:ext cx="3276518"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Hospitality</a:t>
            </a:r>
            <a:endParaRPr lang="en-US" sz="1800" dirty="0"/>
          </a:p>
        </p:txBody>
      </p:sp>
      <p:sp>
        <p:nvSpPr>
          <p:cNvPr id="15" name="Text 10"/>
          <p:cNvSpPr/>
          <p:nvPr/>
        </p:nvSpPr>
        <p:spPr>
          <a:xfrm>
            <a:off x="8153196" y="3343374"/>
            <a:ext cx="3276518"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Keep the transaction setup compact and easy to reach.</a:t>
            </a:r>
            <a:endParaRPr lang="en-US" sz="1200" dirty="0"/>
          </a:p>
        </p:txBody>
      </p:sp>
      <p:sp>
        <p:nvSpPr>
          <p:cNvPr id="16" name="Shape 11"/>
          <p:cNvSpPr/>
          <p:nvPr/>
        </p:nvSpPr>
        <p:spPr>
          <a:xfrm>
            <a:off x="609585" y="4059535"/>
            <a:ext cx="3581310" cy="2279352"/>
          </a:xfrm>
          <a:prstGeom prst="roundRect">
            <a:avLst>
              <a:gd name="adj" fmla="val 7020"/>
            </a:avLst>
          </a:prstGeom>
          <a:solidFill>
            <a:srgbClr val="EEEEF2"/>
          </a:solidFill>
          <a:ln/>
        </p:spPr>
      </p:sp>
      <p:pic>
        <p:nvPicPr>
          <p:cNvPr id="17" name="Image 3" descr="preencoded.png">    </p:cNvPr>
          <p:cNvPicPr>
            <a:picLocks noChangeAspect="1"/>
          </p:cNvPicPr>
          <p:nvPr/>
        </p:nvPicPr>
        <p:blipFill>
          <a:blip r:embed="rId4"/>
          <a:stretch>
            <a:fillRect/>
          </a:stretch>
        </p:blipFill>
        <p:spPr>
          <a:xfrm>
            <a:off x="761981" y="4211935"/>
            <a:ext cx="1896420" cy="1066701"/>
          </a:xfrm>
          <a:prstGeom prst="rect">
            <a:avLst/>
          </a:prstGeom>
        </p:spPr>
      </p:pic>
      <p:sp>
        <p:nvSpPr>
          <p:cNvPr id="18" name="Text 12"/>
          <p:cNvSpPr/>
          <p:nvPr/>
        </p:nvSpPr>
        <p:spPr>
          <a:xfrm>
            <a:off x="761981" y="5345311"/>
            <a:ext cx="3276518"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Specialty Retail</a:t>
            </a:r>
            <a:endParaRPr lang="en-US" sz="1800" dirty="0"/>
          </a:p>
        </p:txBody>
      </p:sp>
      <p:sp>
        <p:nvSpPr>
          <p:cNvPr id="19" name="Text 13"/>
          <p:cNvSpPr/>
          <p:nvPr/>
        </p:nvSpPr>
        <p:spPr>
          <a:xfrm>
            <a:off x="761981" y="5775127"/>
            <a:ext cx="3276518"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Access product information and choose suitable peripherals.</a:t>
            </a:r>
            <a:endParaRPr lang="en-US" sz="1200" dirty="0"/>
          </a:p>
        </p:txBody>
      </p:sp>
      <p:sp>
        <p:nvSpPr>
          <p:cNvPr id="20" name="Shape 14"/>
          <p:cNvSpPr/>
          <p:nvPr/>
        </p:nvSpPr>
        <p:spPr>
          <a:xfrm>
            <a:off x="4343291" y="4059535"/>
            <a:ext cx="3505112" cy="2279352"/>
          </a:xfrm>
          <a:prstGeom prst="roundRect">
            <a:avLst>
              <a:gd name="adj" fmla="val 7020"/>
            </a:avLst>
          </a:prstGeom>
          <a:solidFill>
            <a:srgbClr val="EEEEF2"/>
          </a:solidFill>
          <a:ln/>
        </p:spPr>
      </p:sp>
      <p:pic>
        <p:nvPicPr>
          <p:cNvPr id="21" name="Image 4" descr="preencoded.png">    </p:cNvPr>
          <p:cNvPicPr>
            <a:picLocks noChangeAspect="1"/>
          </p:cNvPicPr>
          <p:nvPr/>
        </p:nvPicPr>
        <p:blipFill>
          <a:blip r:embed="rId5"/>
          <a:stretch>
            <a:fillRect/>
          </a:stretch>
        </p:blipFill>
        <p:spPr>
          <a:xfrm>
            <a:off x="4495688" y="4211935"/>
            <a:ext cx="1896420" cy="1066701"/>
          </a:xfrm>
          <a:prstGeom prst="rect">
            <a:avLst/>
          </a:prstGeom>
        </p:spPr>
      </p:pic>
      <p:sp>
        <p:nvSpPr>
          <p:cNvPr id="22" name="Text 15"/>
          <p:cNvSpPr/>
          <p:nvPr/>
        </p:nvSpPr>
        <p:spPr>
          <a:xfrm>
            <a:off x="4495688" y="5345311"/>
            <a:ext cx="3200320"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Multi-Location Business</a:t>
            </a:r>
            <a:endParaRPr lang="en-US" sz="1800" dirty="0"/>
          </a:p>
        </p:txBody>
      </p:sp>
      <p:sp>
        <p:nvSpPr>
          <p:cNvPr id="23" name="Text 16"/>
          <p:cNvSpPr/>
          <p:nvPr/>
        </p:nvSpPr>
        <p:spPr>
          <a:xfrm>
            <a:off x="4495688" y="5775127"/>
            <a:ext cx="3200320"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Check support for centralised operational visibility.</a:t>
            </a:r>
            <a:endParaRPr lang="en-US" sz="1200" dirty="0"/>
          </a:p>
        </p:txBody>
      </p:sp>
      <p:sp>
        <p:nvSpPr>
          <p:cNvPr id="24" name="Shape 17"/>
          <p:cNvSpPr/>
          <p:nvPr/>
        </p:nvSpPr>
        <p:spPr>
          <a:xfrm>
            <a:off x="8000800" y="4059535"/>
            <a:ext cx="3581310" cy="2279352"/>
          </a:xfrm>
          <a:prstGeom prst="roundRect">
            <a:avLst>
              <a:gd name="adj" fmla="val 7020"/>
            </a:avLst>
          </a:prstGeom>
          <a:solidFill>
            <a:srgbClr val="EEEEF2"/>
          </a:solidFill>
          <a:ln/>
        </p:spPr>
      </p:sp>
      <p:pic>
        <p:nvPicPr>
          <p:cNvPr id="25" name="Image 5" descr="preencoded.png">    </p:cNvPr>
          <p:cNvPicPr>
            <a:picLocks noChangeAspect="1"/>
          </p:cNvPicPr>
          <p:nvPr/>
        </p:nvPicPr>
        <p:blipFill>
          <a:blip r:embed="rId6"/>
          <a:stretch>
            <a:fillRect/>
          </a:stretch>
        </p:blipFill>
        <p:spPr>
          <a:xfrm>
            <a:off x="8153196" y="4211935"/>
            <a:ext cx="1896420" cy="1066701"/>
          </a:xfrm>
          <a:prstGeom prst="rect">
            <a:avLst/>
          </a:prstGeom>
        </p:spPr>
      </p:pic>
      <p:sp>
        <p:nvSpPr>
          <p:cNvPr id="26" name="Text 18"/>
          <p:cNvSpPr/>
          <p:nvPr/>
        </p:nvSpPr>
        <p:spPr>
          <a:xfrm>
            <a:off x="8153196" y="5345311"/>
            <a:ext cx="3276518"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Self-Service Environment</a:t>
            </a:r>
            <a:endParaRPr lang="en-US" sz="1800" dirty="0"/>
          </a:p>
        </p:txBody>
      </p:sp>
      <p:sp>
        <p:nvSpPr>
          <p:cNvPr id="27" name="Text 19"/>
          <p:cNvSpPr/>
          <p:nvPr/>
        </p:nvSpPr>
        <p:spPr>
          <a:xfrm>
            <a:off x="8153196" y="5775127"/>
            <a:ext cx="3276518"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Make the customer-facing interface clear and accessible.</a:t>
            </a:r>
            <a:endParaRPr lang="en-US" sz="1200" dirty="0"/>
          </a:p>
        </p:txBody>
      </p:sp>
      <p:sp>
        <p:nvSpPr>
          <p:cNvPr id="28" name="Text 20"/>
          <p:cNvSpPr/>
          <p:nvPr/>
        </p:nvSpPr>
        <p:spPr>
          <a:xfrm>
            <a:off x="609585" y="6462713"/>
            <a:ext cx="11582110"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The right POS setup starts with the way the business operates.</a:t>
            </a:r>
            <a:endParaRPr lang="en-US" sz="1200" dirty="0"/>
          </a:p>
        </p:txBody>
      </p:sp>
      <p:sp>
        <p:nvSpPr>
          <p:cNvPr id="29" name="Text 21"/>
          <p:cNvSpPr/>
          <p:nvPr/>
        </p:nvSpPr>
        <p:spPr>
          <a:xfrm>
            <a:off x="11944547" y="6469261"/>
            <a:ext cx="247148" cy="167878"/>
          </a:xfrm>
          <a:prstGeom prst="rect">
            <a:avLst/>
          </a:prstGeom>
          <a:noFill/>
          <a:ln/>
        </p:spPr>
        <p:txBody>
          <a:bodyPr wrap="none" lIns="0" tIns="0" rIns="0" bIns="0" rtlCol="0" anchor="ctr"/>
          <a:lstStyle/>
          <a:p>
            <a:pPr algn="l" indent="0" marL="0">
              <a:lnSpc>
                <a:spcPct val="112000"/>
              </a:lnSpc>
              <a:buNone/>
            </a:pPr>
            <a:r>
              <a:rPr lang="en-US" sz="1000" dirty="0">
                <a:solidFill>
                  <a:srgbClr val="6C6C6C"/>
                </a:solidFill>
                <a:latin typeface="Heebo Light" pitchFamily="34" charset="0"/>
                <a:ea typeface="Heebo Light" pitchFamily="34" charset="-122"/>
                <a:cs typeface="Heebo Light"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09585" y="609600"/>
            <a:ext cx="11582110" cy="213320"/>
          </a:xfrm>
          <a:prstGeom prst="rect">
            <a:avLst/>
          </a:prstGeom>
          <a:noFill/>
          <a:ln/>
        </p:spPr>
        <p:txBody>
          <a:bodyPr wrap="none" lIns="0" tIns="0" rIns="0" bIns="0" rtlCol="0" anchor="t"/>
          <a:lstStyle/>
          <a:p>
            <a:pPr algn="l" indent="0" marL="0">
              <a:lnSpc>
                <a:spcPct val="117000"/>
              </a:lnSpc>
              <a:buNone/>
            </a:pPr>
            <a:r>
              <a:rPr lang="en-US" sz="1200" spc="36" kern="100" dirty="0">
                <a:solidFill>
                  <a:srgbClr val="6C6C6C"/>
                </a:solidFill>
                <a:latin typeface="Heebo Light" pitchFamily="34" charset="0"/>
                <a:ea typeface="Heebo Light" pitchFamily="34" charset="-122"/>
                <a:cs typeface="Heebo Light" pitchFamily="34" charset="-120"/>
              </a:rPr>
              <a:t>A POS selection checklist</a:t>
            </a:r>
            <a:endParaRPr lang="en-US" sz="1200" dirty="0"/>
          </a:p>
        </p:txBody>
      </p:sp>
      <p:sp>
        <p:nvSpPr>
          <p:cNvPr id="3" name="Text 1"/>
          <p:cNvSpPr/>
          <p:nvPr/>
        </p:nvSpPr>
        <p:spPr>
          <a:xfrm>
            <a:off x="609585" y="765770"/>
            <a:ext cx="10972526" cy="1325761"/>
          </a:xfrm>
          <a:prstGeom prst="rect">
            <a:avLst/>
          </a:prstGeom>
          <a:noFill/>
          <a:ln/>
        </p:spPr>
        <p:txBody>
          <a:bodyPr wrap="square" lIns="0" tIns="114297" rIns="0" bIns="114297" rtlCol="0" anchor="t">
            <a:normAutofit/>
          </a:bodyPr>
          <a:lstStyle/>
          <a:p>
            <a:pPr algn="l" indent="0" marL="0">
              <a:lnSpc>
                <a:spcPct val="100000"/>
              </a:lnSpc>
              <a:buNone/>
            </a:pPr>
            <a:r>
              <a:rPr lang="en-US" sz="3600" dirty="0">
                <a:solidFill>
                  <a:srgbClr val="562142"/>
                </a:solidFill>
                <a:latin typeface="Inter Tight" pitchFamily="34" charset="0"/>
                <a:ea typeface="Inter Tight" pitchFamily="34" charset="-122"/>
                <a:cs typeface="Inter Tight" pitchFamily="34" charset="-120"/>
              </a:rPr>
              <a:t>What Should You Check Before Selecting a POS System?</a:t>
            </a:r>
            <a:endParaRPr lang="en-US" sz="3600" dirty="0"/>
          </a:p>
        </p:txBody>
      </p:sp>
      <p:sp>
        <p:nvSpPr>
          <p:cNvPr id="4" name="Shape 2"/>
          <p:cNvSpPr/>
          <p:nvPr/>
        </p:nvSpPr>
        <p:spPr>
          <a:xfrm>
            <a:off x="609585" y="2113756"/>
            <a:ext cx="5410065" cy="815876"/>
          </a:xfrm>
          <a:prstGeom prst="roundRect">
            <a:avLst>
              <a:gd name="adj" fmla="val 19613"/>
            </a:avLst>
          </a:prstGeom>
          <a:solidFill>
            <a:srgbClr val="EEEEF2"/>
          </a:solidFill>
          <a:ln/>
        </p:spPr>
      </p:sp>
      <p:sp>
        <p:nvSpPr>
          <p:cNvPr id="5" name="Shape 3"/>
          <p:cNvSpPr/>
          <p:nvPr/>
        </p:nvSpPr>
        <p:spPr>
          <a:xfrm>
            <a:off x="711182" y="2224881"/>
            <a:ext cx="337931" cy="311150"/>
          </a:xfrm>
          <a:prstGeom prst="roundRect">
            <a:avLst>
              <a:gd name="adj" fmla="val 17142"/>
            </a:avLst>
          </a:prstGeom>
          <a:solidFill>
            <a:srgbClr val="EEEEF2"/>
          </a:solidFill>
          <a:ln w="6350">
            <a:solidFill>
              <a:srgbClr val="D4D4D8"/>
            </a:solidFill>
            <a:prstDash val="solid"/>
          </a:ln>
        </p:spPr>
      </p:sp>
      <p:sp>
        <p:nvSpPr>
          <p:cNvPr id="6" name="Text 4"/>
          <p:cNvSpPr/>
          <p:nvPr/>
        </p:nvSpPr>
        <p:spPr>
          <a:xfrm>
            <a:off x="806430" y="2291556"/>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7" name="Text 5"/>
          <p:cNvSpPr/>
          <p:nvPr/>
        </p:nvSpPr>
        <p:spPr>
          <a:xfrm>
            <a:off x="1226908" y="2158206"/>
            <a:ext cx="469114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Business size</a:t>
            </a:r>
            <a:endParaRPr lang="en-US" sz="1800" dirty="0"/>
          </a:p>
        </p:txBody>
      </p:sp>
      <p:sp>
        <p:nvSpPr>
          <p:cNvPr id="8" name="Text 6"/>
          <p:cNvSpPr/>
          <p:nvPr/>
        </p:nvSpPr>
        <p:spPr>
          <a:xfrm>
            <a:off x="1226908" y="2588022"/>
            <a:ext cx="4792741"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Will the setup support today’s operations and future growth?</a:t>
            </a:r>
            <a:endParaRPr lang="en-US" sz="1400" dirty="0"/>
          </a:p>
        </p:txBody>
      </p:sp>
      <p:sp>
        <p:nvSpPr>
          <p:cNvPr id="9" name="Shape 7"/>
          <p:cNvSpPr/>
          <p:nvPr/>
        </p:nvSpPr>
        <p:spPr>
          <a:xfrm>
            <a:off x="6172046" y="2113756"/>
            <a:ext cx="5410065" cy="815876"/>
          </a:xfrm>
          <a:prstGeom prst="roundRect">
            <a:avLst>
              <a:gd name="adj" fmla="val 19613"/>
            </a:avLst>
          </a:prstGeom>
          <a:solidFill>
            <a:srgbClr val="EEEEF2"/>
          </a:solidFill>
          <a:ln/>
        </p:spPr>
      </p:sp>
      <p:sp>
        <p:nvSpPr>
          <p:cNvPr id="10" name="Shape 8"/>
          <p:cNvSpPr/>
          <p:nvPr/>
        </p:nvSpPr>
        <p:spPr>
          <a:xfrm>
            <a:off x="6273643" y="2224881"/>
            <a:ext cx="337931" cy="311150"/>
          </a:xfrm>
          <a:prstGeom prst="roundRect">
            <a:avLst>
              <a:gd name="adj" fmla="val 17142"/>
            </a:avLst>
          </a:prstGeom>
          <a:solidFill>
            <a:srgbClr val="EEEEF2"/>
          </a:solidFill>
          <a:ln w="6350">
            <a:solidFill>
              <a:srgbClr val="D4D4D8"/>
            </a:solidFill>
            <a:prstDash val="solid"/>
          </a:ln>
        </p:spPr>
      </p:sp>
      <p:sp>
        <p:nvSpPr>
          <p:cNvPr id="11" name="Text 9"/>
          <p:cNvSpPr/>
          <p:nvPr/>
        </p:nvSpPr>
        <p:spPr>
          <a:xfrm>
            <a:off x="6368891" y="2291556"/>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12" name="Text 10"/>
          <p:cNvSpPr/>
          <p:nvPr/>
        </p:nvSpPr>
        <p:spPr>
          <a:xfrm>
            <a:off x="6789369" y="2158206"/>
            <a:ext cx="469114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Checkout environment</a:t>
            </a:r>
            <a:endParaRPr lang="en-US" sz="1800" dirty="0"/>
          </a:p>
        </p:txBody>
      </p:sp>
      <p:sp>
        <p:nvSpPr>
          <p:cNvPr id="13" name="Text 11"/>
          <p:cNvSpPr/>
          <p:nvPr/>
        </p:nvSpPr>
        <p:spPr>
          <a:xfrm>
            <a:off x="6789369" y="2588022"/>
            <a:ext cx="4792741"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Does the hardware fit the counter space and workflow?</a:t>
            </a:r>
            <a:endParaRPr lang="en-US" sz="1400" dirty="0"/>
          </a:p>
        </p:txBody>
      </p:sp>
      <p:sp>
        <p:nvSpPr>
          <p:cNvPr id="14" name="Shape 12"/>
          <p:cNvSpPr/>
          <p:nvPr/>
        </p:nvSpPr>
        <p:spPr>
          <a:xfrm>
            <a:off x="609585" y="3082032"/>
            <a:ext cx="5410065" cy="1055886"/>
          </a:xfrm>
          <a:prstGeom prst="roundRect">
            <a:avLst>
              <a:gd name="adj" fmla="val 15155"/>
            </a:avLst>
          </a:prstGeom>
          <a:solidFill>
            <a:srgbClr val="EEEEF2"/>
          </a:solidFill>
          <a:ln/>
        </p:spPr>
      </p:sp>
      <p:sp>
        <p:nvSpPr>
          <p:cNvPr id="15" name="Shape 13"/>
          <p:cNvSpPr/>
          <p:nvPr/>
        </p:nvSpPr>
        <p:spPr>
          <a:xfrm>
            <a:off x="711182" y="3193157"/>
            <a:ext cx="337931" cy="311150"/>
          </a:xfrm>
          <a:prstGeom prst="roundRect">
            <a:avLst>
              <a:gd name="adj" fmla="val 17142"/>
            </a:avLst>
          </a:prstGeom>
          <a:solidFill>
            <a:srgbClr val="EEEEF2"/>
          </a:solidFill>
          <a:ln w="6350">
            <a:solidFill>
              <a:srgbClr val="D4D4D8"/>
            </a:solidFill>
            <a:prstDash val="solid"/>
          </a:ln>
        </p:spPr>
      </p:sp>
      <p:sp>
        <p:nvSpPr>
          <p:cNvPr id="16" name="Text 14"/>
          <p:cNvSpPr/>
          <p:nvPr/>
        </p:nvSpPr>
        <p:spPr>
          <a:xfrm>
            <a:off x="806430" y="3259832"/>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17" name="Text 15"/>
          <p:cNvSpPr/>
          <p:nvPr/>
        </p:nvSpPr>
        <p:spPr>
          <a:xfrm>
            <a:off x="1226908" y="3126482"/>
            <a:ext cx="469114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Connectivity</a:t>
            </a:r>
            <a:endParaRPr lang="en-US" sz="1800" dirty="0"/>
          </a:p>
        </p:txBody>
      </p:sp>
      <p:sp>
        <p:nvSpPr>
          <p:cNvPr id="18" name="Text 16"/>
          <p:cNvSpPr/>
          <p:nvPr/>
        </p:nvSpPr>
        <p:spPr>
          <a:xfrm>
            <a:off x="1226908" y="3556298"/>
            <a:ext cx="4691144" cy="480020"/>
          </a:xfrm>
          <a:prstGeom prst="rect">
            <a:avLst/>
          </a:prstGeom>
          <a:noFill/>
          <a:ln/>
        </p:spPr>
        <p:txBody>
          <a:bodyPr wrap="square" lIns="0" tIns="0" rIns="0" bIns="0" rtlCol="0" anchor="t">
            <a:normAutofit/>
          </a:bodyPr>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Check USB, Ethernet, Wi-Fi, Bluetooth and other required interfaces.</a:t>
            </a:r>
            <a:endParaRPr lang="en-US" sz="1400" dirty="0"/>
          </a:p>
        </p:txBody>
      </p:sp>
      <p:sp>
        <p:nvSpPr>
          <p:cNvPr id="19" name="Shape 17"/>
          <p:cNvSpPr/>
          <p:nvPr/>
        </p:nvSpPr>
        <p:spPr>
          <a:xfrm>
            <a:off x="6172046" y="3082032"/>
            <a:ext cx="5410065" cy="1055886"/>
          </a:xfrm>
          <a:prstGeom prst="roundRect">
            <a:avLst>
              <a:gd name="adj" fmla="val 15155"/>
            </a:avLst>
          </a:prstGeom>
          <a:solidFill>
            <a:srgbClr val="EEEEF2"/>
          </a:solidFill>
          <a:ln/>
        </p:spPr>
      </p:sp>
      <p:sp>
        <p:nvSpPr>
          <p:cNvPr id="20" name="Shape 18"/>
          <p:cNvSpPr/>
          <p:nvPr/>
        </p:nvSpPr>
        <p:spPr>
          <a:xfrm>
            <a:off x="6273643" y="3193157"/>
            <a:ext cx="337931" cy="311150"/>
          </a:xfrm>
          <a:prstGeom prst="roundRect">
            <a:avLst>
              <a:gd name="adj" fmla="val 17142"/>
            </a:avLst>
          </a:prstGeom>
          <a:solidFill>
            <a:srgbClr val="EEEEF2"/>
          </a:solidFill>
          <a:ln w="6350">
            <a:solidFill>
              <a:srgbClr val="D4D4D8"/>
            </a:solidFill>
            <a:prstDash val="solid"/>
          </a:ln>
        </p:spPr>
      </p:sp>
      <p:sp>
        <p:nvSpPr>
          <p:cNvPr id="21" name="Text 19"/>
          <p:cNvSpPr/>
          <p:nvPr/>
        </p:nvSpPr>
        <p:spPr>
          <a:xfrm>
            <a:off x="6368891" y="3259832"/>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22" name="Text 20"/>
          <p:cNvSpPr/>
          <p:nvPr/>
        </p:nvSpPr>
        <p:spPr>
          <a:xfrm>
            <a:off x="6789369" y="3126482"/>
            <a:ext cx="469114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Software compatibility</a:t>
            </a:r>
            <a:endParaRPr lang="en-US" sz="1800" dirty="0"/>
          </a:p>
        </p:txBody>
      </p:sp>
      <p:sp>
        <p:nvSpPr>
          <p:cNvPr id="23" name="Text 21"/>
          <p:cNvSpPr/>
          <p:nvPr/>
        </p:nvSpPr>
        <p:spPr>
          <a:xfrm>
            <a:off x="6789369" y="3556298"/>
            <a:ext cx="4792741"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Confirm support for the required POS software and apps.</a:t>
            </a:r>
            <a:endParaRPr lang="en-US" sz="1400" dirty="0"/>
          </a:p>
        </p:txBody>
      </p:sp>
      <p:sp>
        <p:nvSpPr>
          <p:cNvPr id="24" name="Shape 22"/>
          <p:cNvSpPr/>
          <p:nvPr/>
        </p:nvSpPr>
        <p:spPr>
          <a:xfrm>
            <a:off x="609585" y="4290318"/>
            <a:ext cx="5410065" cy="1055886"/>
          </a:xfrm>
          <a:prstGeom prst="roundRect">
            <a:avLst>
              <a:gd name="adj" fmla="val 15155"/>
            </a:avLst>
          </a:prstGeom>
          <a:solidFill>
            <a:srgbClr val="EEEEF2"/>
          </a:solidFill>
          <a:ln/>
        </p:spPr>
      </p:sp>
      <p:sp>
        <p:nvSpPr>
          <p:cNvPr id="25" name="Shape 23"/>
          <p:cNvSpPr/>
          <p:nvPr/>
        </p:nvSpPr>
        <p:spPr>
          <a:xfrm>
            <a:off x="711182" y="4401443"/>
            <a:ext cx="337931" cy="311150"/>
          </a:xfrm>
          <a:prstGeom prst="roundRect">
            <a:avLst>
              <a:gd name="adj" fmla="val 17142"/>
            </a:avLst>
          </a:prstGeom>
          <a:solidFill>
            <a:srgbClr val="EEEEF2"/>
          </a:solidFill>
          <a:ln w="6350">
            <a:solidFill>
              <a:srgbClr val="D4D4D8"/>
            </a:solidFill>
            <a:prstDash val="solid"/>
          </a:ln>
        </p:spPr>
      </p:sp>
      <p:sp>
        <p:nvSpPr>
          <p:cNvPr id="26" name="Text 24"/>
          <p:cNvSpPr/>
          <p:nvPr/>
        </p:nvSpPr>
        <p:spPr>
          <a:xfrm>
            <a:off x="806430" y="4468118"/>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27" name="Text 25"/>
          <p:cNvSpPr/>
          <p:nvPr/>
        </p:nvSpPr>
        <p:spPr>
          <a:xfrm>
            <a:off x="1226908" y="4334768"/>
            <a:ext cx="469114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Peripherals</a:t>
            </a:r>
            <a:endParaRPr lang="en-US" sz="1800" dirty="0"/>
          </a:p>
        </p:txBody>
      </p:sp>
      <p:sp>
        <p:nvSpPr>
          <p:cNvPr id="28" name="Text 26"/>
          <p:cNvSpPr/>
          <p:nvPr/>
        </p:nvSpPr>
        <p:spPr>
          <a:xfrm>
            <a:off x="1226908" y="4764584"/>
            <a:ext cx="4691144" cy="480020"/>
          </a:xfrm>
          <a:prstGeom prst="rect">
            <a:avLst/>
          </a:prstGeom>
          <a:noFill/>
          <a:ln/>
        </p:spPr>
        <p:txBody>
          <a:bodyPr wrap="square" lIns="0" tIns="0" rIns="0" bIns="0" rtlCol="0" anchor="t">
            <a:normAutofit/>
          </a:bodyPr>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Verify scanners, printers, cash drawers, displays and accessories.</a:t>
            </a:r>
            <a:endParaRPr lang="en-US" sz="1400" dirty="0"/>
          </a:p>
        </p:txBody>
      </p:sp>
      <p:sp>
        <p:nvSpPr>
          <p:cNvPr id="29" name="Shape 27"/>
          <p:cNvSpPr/>
          <p:nvPr/>
        </p:nvSpPr>
        <p:spPr>
          <a:xfrm>
            <a:off x="6172046" y="4290318"/>
            <a:ext cx="5410065" cy="1055886"/>
          </a:xfrm>
          <a:prstGeom prst="roundRect">
            <a:avLst>
              <a:gd name="adj" fmla="val 15155"/>
            </a:avLst>
          </a:prstGeom>
          <a:solidFill>
            <a:srgbClr val="EEEEF2"/>
          </a:solidFill>
          <a:ln/>
        </p:spPr>
      </p:sp>
      <p:sp>
        <p:nvSpPr>
          <p:cNvPr id="30" name="Shape 28"/>
          <p:cNvSpPr/>
          <p:nvPr/>
        </p:nvSpPr>
        <p:spPr>
          <a:xfrm>
            <a:off x="6273643" y="4401443"/>
            <a:ext cx="337931" cy="311150"/>
          </a:xfrm>
          <a:prstGeom prst="roundRect">
            <a:avLst>
              <a:gd name="adj" fmla="val 17142"/>
            </a:avLst>
          </a:prstGeom>
          <a:solidFill>
            <a:srgbClr val="EEEEF2"/>
          </a:solidFill>
          <a:ln w="6350">
            <a:solidFill>
              <a:srgbClr val="D4D4D8"/>
            </a:solidFill>
            <a:prstDash val="solid"/>
          </a:ln>
        </p:spPr>
      </p:sp>
      <p:sp>
        <p:nvSpPr>
          <p:cNvPr id="31" name="Text 29"/>
          <p:cNvSpPr/>
          <p:nvPr/>
        </p:nvSpPr>
        <p:spPr>
          <a:xfrm>
            <a:off x="6368891" y="4468118"/>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32" name="Text 30"/>
          <p:cNvSpPr/>
          <p:nvPr/>
        </p:nvSpPr>
        <p:spPr>
          <a:xfrm>
            <a:off x="6789369" y="4334768"/>
            <a:ext cx="469114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Multi-location needs</a:t>
            </a:r>
            <a:endParaRPr lang="en-US" sz="1800" dirty="0"/>
          </a:p>
        </p:txBody>
      </p:sp>
      <p:sp>
        <p:nvSpPr>
          <p:cNvPr id="33" name="Text 31"/>
          <p:cNvSpPr/>
          <p:nvPr/>
        </p:nvSpPr>
        <p:spPr>
          <a:xfrm>
            <a:off x="6789369" y="4764584"/>
            <a:ext cx="4691144" cy="480020"/>
          </a:xfrm>
          <a:prstGeom prst="rect">
            <a:avLst/>
          </a:prstGeom>
          <a:noFill/>
          <a:ln/>
        </p:spPr>
        <p:txBody>
          <a:bodyPr wrap="square" lIns="0" tIns="0" rIns="0" bIns="0" rtlCol="0" anchor="t">
            <a:normAutofit/>
          </a:bodyPr>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Check centralised stock and operational management capabilities.</a:t>
            </a:r>
            <a:endParaRPr lang="en-US" sz="1400" dirty="0"/>
          </a:p>
        </p:txBody>
      </p:sp>
      <p:sp>
        <p:nvSpPr>
          <p:cNvPr id="34" name="Shape 32"/>
          <p:cNvSpPr/>
          <p:nvPr/>
        </p:nvSpPr>
        <p:spPr>
          <a:xfrm>
            <a:off x="609585" y="5498604"/>
            <a:ext cx="10972526" cy="815876"/>
          </a:xfrm>
          <a:prstGeom prst="roundRect">
            <a:avLst>
              <a:gd name="adj" fmla="val 19613"/>
            </a:avLst>
          </a:prstGeom>
          <a:solidFill>
            <a:srgbClr val="EEEEF2"/>
          </a:solidFill>
          <a:ln/>
        </p:spPr>
      </p:sp>
      <p:sp>
        <p:nvSpPr>
          <p:cNvPr id="35" name="Shape 33"/>
          <p:cNvSpPr/>
          <p:nvPr/>
        </p:nvSpPr>
        <p:spPr>
          <a:xfrm>
            <a:off x="711182" y="5609729"/>
            <a:ext cx="337931" cy="311150"/>
          </a:xfrm>
          <a:prstGeom prst="roundRect">
            <a:avLst>
              <a:gd name="adj" fmla="val 17142"/>
            </a:avLst>
          </a:prstGeom>
          <a:solidFill>
            <a:srgbClr val="EEEEF2"/>
          </a:solidFill>
          <a:ln w="6350">
            <a:solidFill>
              <a:srgbClr val="D4D4D8"/>
            </a:solidFill>
            <a:prstDash val="solid"/>
          </a:ln>
        </p:spPr>
      </p:sp>
      <p:sp>
        <p:nvSpPr>
          <p:cNvPr id="36" name="Text 34"/>
          <p:cNvSpPr/>
          <p:nvPr/>
        </p:nvSpPr>
        <p:spPr>
          <a:xfrm>
            <a:off x="806430" y="5676404"/>
            <a:ext cx="757020" cy="177800"/>
          </a:xfrm>
          <a:prstGeom prst="rect">
            <a:avLst/>
          </a:prstGeom>
          <a:noFill/>
          <a:ln/>
        </p:spPr>
        <p:txBody>
          <a:bodyPr wrap="none" lIns="0" tIns="0" rIns="0" bIns="0" rtlCol="0" anchor="t"/>
          <a:lstStyle/>
          <a:p>
            <a:pPr algn="l" indent="0" marL="0">
              <a:lnSpc>
                <a:spcPct val="83000"/>
              </a:lnSpc>
              <a:buNone/>
            </a:pPr>
            <a:r>
              <a:rPr lang="en-US" sz="1400" dirty="0">
                <a:solidFill>
                  <a:srgbClr val="6C6C6C"/>
                </a:solidFill>
                <a:latin typeface="Heebo SemiBold" pitchFamily="34" charset="0"/>
                <a:ea typeface="Heebo SemiBold" pitchFamily="34" charset="-122"/>
                <a:cs typeface="Heebo SemiBold" pitchFamily="34" charset="-120"/>
              </a:rPr>
              <a:t>✓</a:t>
            </a:r>
            <a:endParaRPr lang="en-US" sz="1400" dirty="0"/>
          </a:p>
        </p:txBody>
      </p:sp>
      <p:sp>
        <p:nvSpPr>
          <p:cNvPr id="37" name="Text 35"/>
          <p:cNvSpPr/>
          <p:nvPr/>
        </p:nvSpPr>
        <p:spPr>
          <a:xfrm>
            <a:off x="1226908" y="5543054"/>
            <a:ext cx="10253604" cy="388541"/>
          </a:xfrm>
          <a:prstGeom prst="rect">
            <a:avLst/>
          </a:prstGeom>
          <a:noFill/>
          <a:ln/>
        </p:spPr>
        <p:txBody>
          <a:bodyPr wrap="none" lIns="0" tIns="57149" rIns="0" bIns="57149" rtlCol="0" anchor="t"/>
          <a:lstStyle/>
          <a:p>
            <a:pPr algn="l" indent="0" marL="0">
              <a:lnSpc>
                <a:spcPct val="100000"/>
              </a:lnSpc>
              <a:buNone/>
            </a:pPr>
            <a:r>
              <a:rPr lang="en-US" sz="1800" dirty="0">
                <a:solidFill>
                  <a:srgbClr val="562142"/>
                </a:solidFill>
                <a:latin typeface="Inter Tight" pitchFamily="34" charset="0"/>
                <a:ea typeface="Inter Tight" pitchFamily="34" charset="-122"/>
                <a:cs typeface="Inter Tight" pitchFamily="34" charset="-120"/>
              </a:rPr>
              <a:t>Staff usability</a:t>
            </a:r>
            <a:endParaRPr lang="en-US" sz="1800" dirty="0"/>
          </a:p>
        </p:txBody>
      </p:sp>
      <p:sp>
        <p:nvSpPr>
          <p:cNvPr id="38" name="Text 36"/>
          <p:cNvSpPr/>
          <p:nvPr/>
        </p:nvSpPr>
        <p:spPr>
          <a:xfrm>
            <a:off x="1226908" y="5972870"/>
            <a:ext cx="10355202"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Try the everyday tasks employees will perform throughout a shift.</a:t>
            </a:r>
            <a:endParaRPr lang="en-US" sz="1400" dirty="0"/>
          </a:p>
        </p:txBody>
      </p:sp>
      <p:sp>
        <p:nvSpPr>
          <p:cNvPr id="39" name="Text 37"/>
          <p:cNvSpPr/>
          <p:nvPr/>
        </p:nvSpPr>
        <p:spPr>
          <a:xfrm>
            <a:off x="11944547" y="6469261"/>
            <a:ext cx="247148" cy="167878"/>
          </a:xfrm>
          <a:prstGeom prst="rect">
            <a:avLst/>
          </a:prstGeom>
          <a:noFill/>
          <a:ln/>
        </p:spPr>
        <p:txBody>
          <a:bodyPr wrap="none" lIns="0" tIns="0" rIns="0" bIns="0" rtlCol="0" anchor="ctr"/>
          <a:lstStyle/>
          <a:p>
            <a:pPr algn="l" indent="0" marL="0">
              <a:lnSpc>
                <a:spcPct val="112000"/>
              </a:lnSpc>
              <a:buNone/>
            </a:pPr>
            <a:r>
              <a:rPr lang="en-US" sz="1000" dirty="0">
                <a:solidFill>
                  <a:srgbClr val="6C6C6C"/>
                </a:solidFill>
                <a:latin typeface="Heebo Light" pitchFamily="34" charset="0"/>
                <a:ea typeface="Heebo Light" pitchFamily="34" charset="-122"/>
                <a:cs typeface="Heebo Light"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09585" y="558800"/>
            <a:ext cx="6705432" cy="213320"/>
          </a:xfrm>
          <a:prstGeom prst="rect">
            <a:avLst/>
          </a:prstGeom>
          <a:noFill/>
          <a:ln/>
        </p:spPr>
        <p:txBody>
          <a:bodyPr wrap="none" lIns="0" tIns="0" rIns="0" bIns="0" rtlCol="0" anchor="t"/>
          <a:lstStyle/>
          <a:p>
            <a:pPr algn="l" indent="0" marL="0">
              <a:lnSpc>
                <a:spcPct val="117000"/>
              </a:lnSpc>
              <a:buNone/>
            </a:pPr>
            <a:r>
              <a:rPr lang="en-US" sz="1200" spc="36" kern="100" dirty="0">
                <a:solidFill>
                  <a:srgbClr val="6C6C6C"/>
                </a:solidFill>
                <a:latin typeface="Heebo Light" pitchFamily="34" charset="0"/>
                <a:ea typeface="Heebo Light" pitchFamily="34" charset="-122"/>
                <a:cs typeface="Heebo Light" pitchFamily="34" charset="-120"/>
              </a:rPr>
              <a:t>POS systems Australia</a:t>
            </a:r>
            <a:endParaRPr lang="en-US" sz="1200" dirty="0"/>
          </a:p>
        </p:txBody>
      </p:sp>
      <p:sp>
        <p:nvSpPr>
          <p:cNvPr id="3" name="Text 1"/>
          <p:cNvSpPr/>
          <p:nvPr/>
        </p:nvSpPr>
        <p:spPr>
          <a:xfrm>
            <a:off x="609585" y="714970"/>
            <a:ext cx="6349841" cy="1325761"/>
          </a:xfrm>
          <a:prstGeom prst="rect">
            <a:avLst/>
          </a:prstGeom>
          <a:noFill/>
          <a:ln/>
        </p:spPr>
        <p:txBody>
          <a:bodyPr wrap="square" lIns="0" tIns="114297" rIns="0" bIns="114297" rtlCol="0" anchor="t">
            <a:normAutofit/>
          </a:bodyPr>
          <a:lstStyle/>
          <a:p>
            <a:pPr algn="l" indent="0" marL="0">
              <a:lnSpc>
                <a:spcPct val="100000"/>
              </a:lnSpc>
              <a:buNone/>
            </a:pPr>
            <a:r>
              <a:rPr lang="en-US" sz="3600" dirty="0">
                <a:solidFill>
                  <a:srgbClr val="562142"/>
                </a:solidFill>
                <a:latin typeface="Inter Tight" pitchFamily="34" charset="0"/>
                <a:ea typeface="Inter Tight" pitchFamily="34" charset="-122"/>
                <a:cs typeface="Inter Tight" pitchFamily="34" charset="-120"/>
              </a:rPr>
              <a:t>Ready to Build a POS Setup Around Your Business?</a:t>
            </a:r>
            <a:endParaRPr lang="en-US" sz="3600" dirty="0"/>
          </a:p>
        </p:txBody>
      </p:sp>
      <p:sp>
        <p:nvSpPr>
          <p:cNvPr id="4" name="Text 2"/>
          <p:cNvSpPr/>
          <p:nvPr/>
        </p:nvSpPr>
        <p:spPr>
          <a:xfrm>
            <a:off x="609585" y="2062956"/>
            <a:ext cx="6349841" cy="843855"/>
          </a:xfrm>
          <a:prstGeom prst="rect">
            <a:avLst/>
          </a:prstGeom>
          <a:noFill/>
          <a:ln/>
        </p:spPr>
        <p:txBody>
          <a:bodyPr wrap="square" lIns="0" tIns="0" rIns="0" bIns="0" rtlCol="0" anchor="t">
            <a:normAutofit/>
          </a:bodyPr>
          <a:lstStyle/>
          <a:p>
            <a:pPr algn="l" indent="0" marL="0">
              <a:lnSpc>
                <a:spcPct val="112000"/>
              </a:lnSpc>
              <a:spcAft>
                <a:spcPts val="950"/>
              </a:spcAft>
              <a:buNone/>
            </a:pPr>
            <a:r>
              <a:rPr lang="en-US" sz="1400" dirty="0">
                <a:solidFill>
                  <a:srgbClr val="6C6C6C"/>
                </a:solidFill>
                <a:latin typeface="Heebo Light" pitchFamily="34" charset="0"/>
                <a:ea typeface="Heebo Light" pitchFamily="34" charset="-122"/>
                <a:cs typeface="Heebo Light" pitchFamily="34" charset="-120"/>
              </a:rPr>
              <a:t>Choose a configuration around how you sell, serve customers and manage daily operations, from compact touch terminals to portable devices and kiosks.</a:t>
            </a:r>
            <a:endParaRPr lang="en-US" sz="1400" dirty="0"/>
          </a:p>
        </p:txBody>
      </p:sp>
      <p:sp>
        <p:nvSpPr>
          <p:cNvPr id="5" name="Text 3"/>
          <p:cNvSpPr/>
          <p:nvPr/>
        </p:nvSpPr>
        <p:spPr>
          <a:xfrm>
            <a:off x="609585" y="3514427"/>
            <a:ext cx="6705432" cy="240010"/>
          </a:xfrm>
          <a:prstGeom prst="rect">
            <a:avLst/>
          </a:prstGeom>
          <a:noFill/>
          <a:ln/>
        </p:spPr>
        <p:txBody>
          <a:bodyPr wrap="none" lIns="0" tIns="0" rIns="0" bIns="0" rtlCol="0" anchor="t"/>
          <a:lstStyle/>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A broad range of </a:t>
            </a:r>
            <a:pPr algn="l" indent="0" marL="0">
              <a:lnSpc>
                <a:spcPct val="112000"/>
              </a:lnSpc>
              <a:buNone/>
            </a:pPr>
            <a:r>
              <a:rPr lang="en-US" sz="1400" b="1" u="sng" dirty="0">
                <a:solidFill>
                  <a:srgbClr val="444445"/>
                </a:solidFill>
                <a:latin typeface="Heebo Bold" pitchFamily="34" charset="0"/>
                <a:ea typeface="Heebo Bold" pitchFamily="34" charset="-122"/>
                <a:cs typeface="Heebo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POS hardware</a:t>
            </a:r>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 and related equipment for Australian businesses.</a:t>
            </a:r>
            <a:endParaRPr lang="en-US" sz="1400" dirty="0"/>
          </a:p>
        </p:txBody>
      </p:sp>
      <p:sp>
        <p:nvSpPr>
          <p:cNvPr id="6" name="Text 4"/>
          <p:cNvSpPr/>
          <p:nvPr/>
        </p:nvSpPr>
        <p:spPr>
          <a:xfrm>
            <a:off x="609585" y="3878262"/>
            <a:ext cx="6705432" cy="205680"/>
          </a:xfrm>
          <a:prstGeom prst="rect">
            <a:avLst/>
          </a:prstGeom>
          <a:noFill/>
          <a:ln/>
        </p:spPr>
        <p:txBody>
          <a:bodyPr wrap="none" lIns="0" tIns="0" rIns="0" bIns="0" rtlCol="0" anchor="t"/>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All-in-one POS solutions for retail, hospitality &amp; warehousing in Australia</a:t>
            </a:r>
            <a:endParaRPr lang="en-US" sz="1200" dirty="0"/>
          </a:p>
        </p:txBody>
      </p:sp>
      <p:sp>
        <p:nvSpPr>
          <p:cNvPr id="7" name="Text 5"/>
          <p:cNvSpPr/>
          <p:nvPr/>
        </p:nvSpPr>
        <p:spPr>
          <a:xfrm>
            <a:off x="609585" y="4207768"/>
            <a:ext cx="6349841" cy="1571526"/>
          </a:xfrm>
          <a:prstGeom prst="rect">
            <a:avLst/>
          </a:prstGeom>
          <a:noFill/>
          <a:ln/>
        </p:spPr>
        <p:txBody>
          <a:bodyPr wrap="square" lIns="0" tIns="0" rIns="0" bIns="0" rtlCol="0" anchor="t"/>
          <a:lstStyle/>
          <a:p>
            <a:pPr algn="l" indent="0" marL="0">
              <a:lnSpc>
                <a:spcPct val="112000"/>
              </a:lnSpc>
              <a:spcAft>
                <a:spcPts val="950"/>
              </a:spcAft>
              <a:buNone/>
            </a:pPr>
            <a:r>
              <a:rPr lang="en-US" sz="1400" dirty="0">
                <a:solidFill>
                  <a:srgbClr val="6C6C6C"/>
                </a:solidFill>
                <a:latin typeface="Heebo Light" pitchFamily="34" charset="0"/>
                <a:ea typeface="Heebo Light" pitchFamily="34" charset="-122"/>
                <a:cs typeface="Heebo Light" pitchFamily="34" charset="-120"/>
              </a:rPr>
              <a:t>POS Systems | POS Terminals | POS Hardware</a:t>
            </a:r>
            <a:endParaRPr lang="en-US" sz="1400" dirty="0"/>
          </a:p>
          <a:p>
            <a:pPr algn="l" indent="0" marL="0">
              <a:lnSpc>
                <a:spcPct val="112000"/>
              </a:lnSpc>
              <a:spcAft>
                <a:spcPts val="950"/>
              </a:spcAft>
              <a:buNone/>
            </a:pPr>
            <a:endParaRPr lang="en-US" sz="1400" dirty="0"/>
          </a:p>
          <a:p>
            <a:pPr algn="l" indent="0" marL="0">
              <a:lnSpc>
                <a:spcPct val="112000"/>
              </a:lnSpc>
              <a:spcAft>
                <a:spcPts val="950"/>
              </a:spcAft>
              <a:buNone/>
            </a:pPr>
            <a:endParaRPr lang="en-US" sz="1400" dirty="0"/>
          </a:p>
          <a:p>
            <a:pPr algn="l" indent="0" marL="0">
              <a:lnSpc>
                <a:spcPct val="112000"/>
              </a:lnSpc>
              <a:buNone/>
            </a:pPr>
            <a:r>
              <a:rPr lang="en-US" sz="1400" dirty="0">
                <a:solidFill>
                  <a:srgbClr val="6C6C6C"/>
                </a:solidFill>
                <a:latin typeface="Heebo Light" pitchFamily="34" charset="0"/>
                <a:ea typeface="Heebo Light" pitchFamily="34" charset="-122"/>
                <a:cs typeface="Heebo Light" pitchFamily="34" charset="-120"/>
              </a:rPr>
              <a:t>Level 26, 44 Market St, Sydney, NSW 2000, Australia</a:t>
            </a:r>
            <a:endParaRPr lang="en-US" sz="1400" dirty="0"/>
          </a:p>
        </p:txBody>
      </p:sp>
      <p:sp>
        <p:nvSpPr>
          <p:cNvPr id="8" name="Text 6"/>
          <p:cNvSpPr/>
          <p:nvPr/>
        </p:nvSpPr>
        <p:spPr>
          <a:xfrm>
            <a:off x="609585" y="5903119"/>
            <a:ext cx="6349841" cy="411361"/>
          </a:xfrm>
          <a:prstGeom prst="rect">
            <a:avLst/>
          </a:prstGeom>
          <a:noFill/>
          <a:ln/>
        </p:spPr>
        <p:txBody>
          <a:bodyPr wrap="square" lIns="0" tIns="0" rIns="0" bIns="0" rtlCol="0" anchor="t">
            <a:normAutofit/>
          </a:bodyPr>
          <a:lstStyle/>
          <a:p>
            <a:pPr algn="l" indent="0" marL="0">
              <a:lnSpc>
                <a:spcPct val="113000"/>
              </a:lnSpc>
              <a:buNone/>
            </a:pPr>
            <a:r>
              <a:rPr lang="en-US" sz="1200" dirty="0">
                <a:solidFill>
                  <a:srgbClr val="6C6C6C"/>
                </a:solidFill>
                <a:latin typeface="Heebo Light" pitchFamily="34" charset="0"/>
                <a:ea typeface="Heebo Light" pitchFamily="34" charset="-122"/>
                <a:cs typeface="Heebo Light" pitchFamily="34" charset="-120"/>
              </a:rPr>
              <a:t>+61 489 087 085</a:t>
            </a:r>
            <a:endParaRPr lang="en-US" sz="1200" dirty="0"/>
          </a:p>
          <a:p>
            <a:pPr algn="l" indent="0" marL="0">
              <a:lnSpc>
                <a:spcPct val="113000"/>
              </a:lnSpc>
              <a:buNone/>
            </a:pPr>
            <a:r>
              <a:rPr lang="en-US" sz="1200" b="1" u="sng" dirty="0">
                <a:solidFill>
                  <a:srgbClr val="444445"/>
                </a:solidFill>
                <a:latin typeface="Heebo Bold" pitchFamily="34" charset="0"/>
                <a:ea typeface="Heebo Bold" pitchFamily="34" charset="-122"/>
                <a:cs typeface="Heebo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sales@poscentral.com.au</a:t>
            </a:r>
            <a:endParaRPr lang="en-US" sz="1200" dirty="0"/>
          </a:p>
        </p:txBody>
      </p:sp>
      <p:pic>
        <p:nvPicPr>
          <p:cNvPr id="9" name="Image 0" descr="preencoded.png">    </p:cNvPr>
          <p:cNvPicPr>
            <a:picLocks noChangeAspect="1"/>
          </p:cNvPicPr>
          <p:nvPr/>
        </p:nvPicPr>
        <p:blipFill>
          <a:blip r:embed="rId3"/>
          <a:stretch>
            <a:fillRect/>
          </a:stretch>
        </p:blipFill>
        <p:spPr>
          <a:xfrm>
            <a:off x="7315017" y="0"/>
            <a:ext cx="4876678" cy="687328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44444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2026-10-06T05:53:20Z</dcterms:created>
  <dcterms:modified xsi:type="dcterms:W3CDTF">2026-10-06T05:53:20Z</dcterms:modified>
</cp:coreProperties>
</file>