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2" r:id="rId3"/>
    <p:sldId id="261" r:id="rId4"/>
    <p:sldId id="262" r:id="rId5"/>
    <p:sldId id="260" r:id="rId6"/>
    <p:sldId id="300" r:id="rId7"/>
    <p:sldId id="285" r:id="rId8"/>
    <p:sldId id="263" r:id="rId9"/>
    <p:sldId id="301" r:id="rId10"/>
    <p:sldId id="302" r:id="rId11"/>
    <p:sldId id="303" r:id="rId12"/>
    <p:sldId id="296" r:id="rId13"/>
    <p:sldId id="268" r:id="rId14"/>
    <p:sldId id="316" r:id="rId15"/>
    <p:sldId id="325" r:id="rId16"/>
    <p:sldId id="326" r:id="rId17"/>
    <p:sldId id="327" r:id="rId18"/>
    <p:sldId id="329" r:id="rId19"/>
    <p:sldId id="328" r:id="rId20"/>
    <p:sldId id="320" r:id="rId21"/>
    <p:sldId id="331" r:id="rId22"/>
    <p:sldId id="324" r:id="rId23"/>
    <p:sldId id="264" r:id="rId24"/>
    <p:sldId id="265" r:id="rId25"/>
    <p:sldId id="292" r:id="rId26"/>
    <p:sldId id="314" r:id="rId27"/>
    <p:sldId id="2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99"/>
    <a:srgbClr val="0075B0"/>
    <a:srgbClr val="FC14DB"/>
    <a:srgbClr val="996633"/>
    <a:srgbClr val="004D74"/>
    <a:srgbClr val="9ABFD6"/>
    <a:srgbClr val="A6CEDA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4" autoAdjust="0"/>
    <p:restoredTop sz="99656" autoAdjust="0"/>
  </p:normalViewPr>
  <p:slideViewPr>
    <p:cSldViewPr>
      <p:cViewPr varScale="1">
        <p:scale>
          <a:sx n="104" d="100"/>
          <a:sy n="104" d="100"/>
        </p:scale>
        <p:origin x="-1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0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BE2FF3-BA9C-464E-887F-FB0C3A780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136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5CDB3E-8B44-4510-9691-BA40340C1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833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4F36CE-4544-47B1-83E8-9C58A2209C2E}" type="slidenum">
              <a:rPr lang="ru-RU" smtClean="0"/>
              <a:pPr eaLnBrk="1" hangingPunct="1"/>
              <a:t>1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91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D72560-48F1-461B-9BB9-9F65F0DDD3EC}" type="slidenum">
              <a:rPr lang="ru-RU" smtClean="0"/>
              <a:pPr eaLnBrk="1" hangingPunct="1"/>
              <a:t>2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567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0E657B-F9FB-49DE-9AFB-3E0FBA6F1101}" type="slidenum">
              <a:rPr lang="ru-RU" smtClean="0"/>
              <a:pPr eaLnBrk="1" hangingPunct="1"/>
              <a:t>23</a:t>
            </a:fld>
            <a:endParaRPr 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b="1"/>
              <a:t>Козья шерсть</a:t>
            </a:r>
            <a:r>
              <a:rPr lang="ru-RU"/>
              <a:t> используется редко, так как достаточно груба и далека по своим свойствам от овечьей. Шерстинки козьей шерсти обладают особой колючестью и жесткостью. Обычный свитер или шарф из козьей шерсти будет вызывать у человека явственное ощущение, что ему кто-то насыпал иголок за шиворот. Обычно с козьей шерстью поступают, как и с шерстью грубошерстных пород овец, — делают из нее войлок. </a:t>
            </a:r>
            <a:br>
              <a:rPr lang="ru-RU"/>
            </a:b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80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3C2B-BD05-4559-B099-9E29F62D9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16604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887D-3A32-4940-97C4-FDDFBC4F9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934847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549275"/>
            <a:ext cx="2057400" cy="56054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549275"/>
            <a:ext cx="6019800" cy="5605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F8554-BE75-408C-9187-F2AB03242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7112765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75E9D-62FF-46B3-AADE-F323F5308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0126878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2B9C5-F260-4D6B-B1B3-61DE52AE8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895006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3" y="3967163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346C-D43F-4EDF-8698-7C011A646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222935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CF5BF-EB93-45E9-AC15-3BD2772CE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6671152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29126-F335-416C-B83E-A2F551136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746153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73A73-0EAD-41CD-9C35-F0FBFA441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66096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6DD-86E2-4750-926E-0EAC48CD7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16901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825B-C75D-4BF6-9395-0C60BA71E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8105679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D866-0246-43B3-9116-B3A465107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189231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80699-4AF2-4904-9FE3-3C5AA6786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462252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D841-FCC3-40CA-BCD9-EC13F26B0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702129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56FA-88EF-4A8D-9F18-EF668FA9C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8388832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30AA-15DB-4673-B0E8-AB2CA9968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153834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90591-FE56-4BD6-A018-E09C4421C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323542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138E-3461-4218-9A55-6C9CEF249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1629685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572250"/>
            <a:ext cx="61198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Всероссийский конкурс презентаций «ТопСлайд»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8E4086-FAA1-44A9-AEE3-4F6AED1B4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козлик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013325"/>
            <a:ext cx="8159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704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22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slide" Target="slide23.xml"/><Relationship Id="rId18" Type="http://schemas.openxmlformats.org/officeDocument/2006/relationships/image" Target="../media/image57.jpeg"/><Relationship Id="rId3" Type="http://schemas.openxmlformats.org/officeDocument/2006/relationships/image" Target="../media/image46.jpeg"/><Relationship Id="rId21" Type="http://schemas.openxmlformats.org/officeDocument/2006/relationships/slide" Target="slide22.xml"/><Relationship Id="rId7" Type="http://schemas.openxmlformats.org/officeDocument/2006/relationships/image" Target="../media/image49.jpeg"/><Relationship Id="rId12" Type="http://schemas.openxmlformats.org/officeDocument/2006/relationships/image" Target="../media/image53.jpeg"/><Relationship Id="rId17" Type="http://schemas.openxmlformats.org/officeDocument/2006/relationships/slide" Target="slide25.xml"/><Relationship Id="rId25" Type="http://schemas.openxmlformats.org/officeDocument/2006/relationships/hyperlink" Target="http://club.osinka.ru/topic-10205?p=5414962" TargetMode="External"/><Relationship Id="rId2" Type="http://schemas.openxmlformats.org/officeDocument/2006/relationships/image" Target="../media/image45.jpeg"/><Relationship Id="rId16" Type="http://schemas.openxmlformats.org/officeDocument/2006/relationships/image" Target="../media/image56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11" Type="http://schemas.openxmlformats.org/officeDocument/2006/relationships/slide" Target="slide20.xml"/><Relationship Id="rId24" Type="http://schemas.openxmlformats.org/officeDocument/2006/relationships/image" Target="../media/image61.jpeg"/><Relationship Id="rId5" Type="http://schemas.openxmlformats.org/officeDocument/2006/relationships/image" Target="../media/image48.jpeg"/><Relationship Id="rId15" Type="http://schemas.openxmlformats.org/officeDocument/2006/relationships/image" Target="../media/image55.jpeg"/><Relationship Id="rId23" Type="http://schemas.openxmlformats.org/officeDocument/2006/relationships/image" Target="../media/image60.jpeg"/><Relationship Id="rId10" Type="http://schemas.openxmlformats.org/officeDocument/2006/relationships/image" Target="../media/image52.jpeg"/><Relationship Id="rId19" Type="http://schemas.openxmlformats.org/officeDocument/2006/relationships/slide" Target="slide26.xml"/><Relationship Id="rId4" Type="http://schemas.openxmlformats.org/officeDocument/2006/relationships/image" Target="../media/image47.jpeg"/><Relationship Id="rId9" Type="http://schemas.openxmlformats.org/officeDocument/2006/relationships/image" Target="../media/image51.jpeg"/><Relationship Id="rId14" Type="http://schemas.openxmlformats.org/officeDocument/2006/relationships/image" Target="../media/image54.jpeg"/><Relationship Id="rId22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9;&#1072;&#1084;&#1072;&#1090;\Desktop\&#1054;&#1088;&#1077;&#1085;&#1073;&#1091;&#1088;&#1075;&#1089;&#1082;&#1080;&#1081;%20&#1087;&#1091;&#1093;&#1086;&#1074;&#1099;&#1081;%20&#1087;&#1083;&#1072;&#1090;&#1086;&#1082;\&#1040;&#1074;&#1093;&#1072;&#1076;&#1077;&#1077;&#1074;&#1072;&#1056;&#1048;-1-&#1054;&#1088;&#1077;&#1085;&#1073;&#1091;&#1088;&#1075;&#1089;&#1082;&#1080;&#1081;-&#1087;&#1091;&#1093;&#1086;&#1074;&#1099;&#1081;%20&#1087;&#1083;&#1072;&#1090;&#1086;&#1082;.wma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59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bg1"/>
                </a:solidFill>
              </a:rPr>
              <a:t>Всероссийский конкурс презентаций «ТопСлайд»</a:t>
            </a:r>
          </a:p>
        </p:txBody>
      </p:sp>
      <p:pic>
        <p:nvPicPr>
          <p:cNvPr id="4099" name="Picture 7" descr="0_1fd86_a083e8d6_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солистка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98"/>
          <a:stretch>
            <a:fillRect/>
          </a:stretch>
        </p:blipFill>
        <p:spPr bwMode="auto">
          <a:xfrm>
            <a:off x="7102475" y="2276475"/>
            <a:ext cx="20415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9" name="Group 22"/>
            <p:cNvGrpSpPr>
              <a:grpSpLocks/>
            </p:cNvGrpSpPr>
            <p:nvPr/>
          </p:nvGrpSpPr>
          <p:grpSpPr bwMode="auto">
            <a:xfrm>
              <a:off x="0" y="0"/>
              <a:ext cx="5760" cy="408"/>
              <a:chOff x="-885" y="0"/>
              <a:chExt cx="7463" cy="572"/>
            </a:xfrm>
          </p:grpSpPr>
          <p:pic>
            <p:nvPicPr>
              <p:cNvPr id="4114" name="Picture 23" descr="5e5000daf15d7f686bc380a829e1d46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78481"/>
              <a:stretch>
                <a:fillRect/>
              </a:stretch>
            </p:blipFill>
            <p:spPr bwMode="auto">
              <a:xfrm>
                <a:off x="-885" y="0"/>
                <a:ext cx="2700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5" name="Picture 24" descr="5e5000daf15d7f686bc380a829e1d46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666" b="78481"/>
              <a:stretch>
                <a:fillRect/>
              </a:stretch>
            </p:blipFill>
            <p:spPr bwMode="auto">
              <a:xfrm>
                <a:off x="1565" y="0"/>
                <a:ext cx="2655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25" descr="5e5000daf15d7f686bc380a829e1d46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666" b="78481"/>
              <a:stretch>
                <a:fillRect/>
              </a:stretch>
            </p:blipFill>
            <p:spPr bwMode="auto">
              <a:xfrm>
                <a:off x="3923" y="0"/>
                <a:ext cx="2655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0" name="Group 26"/>
            <p:cNvGrpSpPr>
              <a:grpSpLocks/>
            </p:cNvGrpSpPr>
            <p:nvPr/>
          </p:nvGrpSpPr>
          <p:grpSpPr bwMode="auto">
            <a:xfrm flipV="1">
              <a:off x="0" y="3912"/>
              <a:ext cx="5760" cy="408"/>
              <a:chOff x="-885" y="0"/>
              <a:chExt cx="7463" cy="572"/>
            </a:xfrm>
          </p:grpSpPr>
          <p:pic>
            <p:nvPicPr>
              <p:cNvPr id="4111" name="Picture 27" descr="5e5000daf15d7f686bc380a829e1d46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78481"/>
              <a:stretch>
                <a:fillRect/>
              </a:stretch>
            </p:blipFill>
            <p:spPr bwMode="auto">
              <a:xfrm>
                <a:off x="-885" y="0"/>
                <a:ext cx="2700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2" name="Picture 28" descr="5e5000daf15d7f686bc380a829e1d46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666" b="78481"/>
              <a:stretch>
                <a:fillRect/>
              </a:stretch>
            </p:blipFill>
            <p:spPr bwMode="auto">
              <a:xfrm>
                <a:off x="1565" y="0"/>
                <a:ext cx="2655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3" name="Picture 29" descr="5e5000daf15d7f686bc380a829e1d46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666" b="78481"/>
              <a:stretch>
                <a:fillRect/>
              </a:stretch>
            </p:blipFill>
            <p:spPr bwMode="auto">
              <a:xfrm>
                <a:off x="3923" y="0"/>
                <a:ext cx="2655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10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213099"/>
            <a:ext cx="4751387" cy="129602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endParaRPr lang="ru-RU" sz="1400" dirty="0" smtClean="0"/>
          </a:p>
          <a:p>
            <a:pPr algn="r" eaLnBrk="1" hangingPunct="1">
              <a:lnSpc>
                <a:spcPct val="90000"/>
              </a:lnSpc>
            </a:pPr>
            <a:endParaRPr lang="ru-RU" sz="1400" dirty="0"/>
          </a:p>
          <a:p>
            <a:pPr algn="r" eaLnBrk="1" hangingPunct="1">
              <a:lnSpc>
                <a:spcPct val="90000"/>
              </a:lnSpc>
            </a:pPr>
            <a:endParaRPr lang="ru-RU" sz="1400" dirty="0" smtClean="0"/>
          </a:p>
          <a:p>
            <a:pPr algn="r" eaLnBrk="1" hangingPunct="1">
              <a:lnSpc>
                <a:spcPct val="90000"/>
              </a:lnSpc>
            </a:pPr>
            <a:endParaRPr lang="ru-RU" sz="1400" dirty="0"/>
          </a:p>
          <a:p>
            <a:pPr algn="r" eaLnBrk="1" hangingPunct="1">
              <a:lnSpc>
                <a:spcPct val="90000"/>
              </a:lnSpc>
            </a:pPr>
            <a:endParaRPr lang="ru-RU" sz="1400" dirty="0" smtClean="0"/>
          </a:p>
          <a:p>
            <a:pPr algn="r" eaLnBrk="1" hangingPunct="1">
              <a:lnSpc>
                <a:spcPct val="90000"/>
              </a:lnSpc>
            </a:pPr>
            <a:endParaRPr lang="ru-RU" sz="1400" dirty="0"/>
          </a:p>
          <a:p>
            <a:pPr algn="r" eaLnBrk="1" hangingPunct="1">
              <a:lnSpc>
                <a:spcPct val="90000"/>
              </a:lnSpc>
            </a:pPr>
            <a:endParaRPr lang="ru-RU" sz="1400" dirty="0" smtClean="0"/>
          </a:p>
          <a:p>
            <a:pPr algn="r" eaLnBrk="1" hangingPunct="1">
              <a:lnSpc>
                <a:spcPct val="90000"/>
              </a:lnSpc>
            </a:pPr>
            <a:endParaRPr lang="ru-RU" sz="1400" dirty="0"/>
          </a:p>
          <a:p>
            <a:pPr algn="r" eaLnBrk="1" hangingPunct="1">
              <a:lnSpc>
                <a:spcPct val="90000"/>
              </a:lnSpc>
            </a:pPr>
            <a:endParaRPr lang="ru-RU" sz="1400" dirty="0" smtClean="0"/>
          </a:p>
          <a:p>
            <a:pPr algn="r" eaLnBrk="1" hangingPunct="1">
              <a:lnSpc>
                <a:spcPct val="90000"/>
              </a:lnSpc>
            </a:pPr>
            <a:r>
              <a:rPr lang="ru-RU" sz="1400" dirty="0" err="1" smtClean="0"/>
              <a:t>Бурдачёва</a:t>
            </a:r>
            <a:r>
              <a:rPr lang="ru-RU" sz="1400" dirty="0" smtClean="0"/>
              <a:t> М.А воспитатель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1400" dirty="0" smtClean="0"/>
              <a:t>Ефанова С.А. учитель-логопед</a:t>
            </a:r>
            <a:endParaRPr lang="ru-RU" sz="1400" dirty="0"/>
          </a:p>
          <a:p>
            <a:pPr algn="r" eaLnBrk="1" hangingPunct="1">
              <a:lnSpc>
                <a:spcPct val="90000"/>
              </a:lnSpc>
            </a:pPr>
            <a:endParaRPr lang="ru-RU" sz="1400" dirty="0"/>
          </a:p>
        </p:txBody>
      </p:sp>
      <p:grpSp>
        <p:nvGrpSpPr>
          <p:cNvPr id="2078" name="Group 30"/>
          <p:cNvGrpSpPr>
            <a:grpSpLocks/>
          </p:cNvGrpSpPr>
          <p:nvPr/>
        </p:nvGrpSpPr>
        <p:grpSpPr bwMode="auto">
          <a:xfrm>
            <a:off x="1403350" y="1268413"/>
            <a:ext cx="6335713" cy="1314450"/>
            <a:chOff x="1020" y="1344"/>
            <a:chExt cx="3991" cy="828"/>
          </a:xfrm>
        </p:grpSpPr>
        <p:sp>
          <p:nvSpPr>
            <p:cNvPr id="4107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020" y="1344"/>
              <a:ext cx="3991" cy="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University Roman LET"/>
                </a:rPr>
                <a:t>Оренбургский</a:t>
              </a:r>
            </a:p>
          </p:txBody>
        </p:sp>
        <p:sp>
          <p:nvSpPr>
            <p:cNvPr id="410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020" y="1797"/>
              <a:ext cx="3991" cy="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University Roman LET"/>
                </a:rPr>
                <a:t>пуховый платок</a:t>
              </a:r>
            </a:p>
          </p:txBody>
        </p:sp>
      </p:grpSp>
      <p:pic>
        <p:nvPicPr>
          <p:cNvPr id="4104" name="Picture 36" descr="козли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6715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orenbur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33825"/>
            <a:ext cx="10302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2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060575"/>
            <a:ext cx="2674937" cy="3597275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200" b="0" i="1"/>
              <a:t>Платок, шаль, паутинка и палантин </a:t>
            </a:r>
            <a:r>
              <a:rPr lang="ru-RU" sz="440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1800"/>
          </a:p>
          <a:p>
            <a:pPr eaLnBrk="1" hangingPunct="1"/>
            <a:r>
              <a:rPr lang="ru-RU" sz="1800" b="1"/>
              <a:t>Паутинка</a:t>
            </a:r>
            <a:r>
              <a:rPr lang="ru-RU" sz="1800"/>
              <a:t> – это пуховое изделие квадратной формы, тонкой, почти прозрачной ажурной вязки. Паутинка шикарнее и красивее, чем платок, но менее теплая. </a:t>
            </a:r>
            <a:r>
              <a:rPr lang="ru-RU" sz="1800" b="1"/>
              <a:t>«Паутинку» легко можно уложить в скорлупу гусиного яйца или пропустить через </a:t>
            </a:r>
            <a:r>
              <a:rPr lang="ru-RU" sz="1800" b="1">
                <a:hlinkClick r:id="rId3" action="ppaction://hlinksldjump"/>
              </a:rPr>
              <a:t>обручальное кольцо</a:t>
            </a:r>
            <a:r>
              <a:rPr lang="ru-RU" sz="1800">
                <a:hlinkClick r:id="rId3" action="ppaction://hlinksldjump"/>
              </a:rPr>
              <a:t> </a:t>
            </a:r>
            <a:r>
              <a:rPr lang="ru-RU" sz="1800"/>
              <a:t>Отличный подарок. Хочешь удивить близкого вам человека? Подари ему паутинку. </a:t>
            </a:r>
            <a:br>
              <a:rPr lang="ru-RU" sz="1800"/>
            </a:br>
            <a:endParaRPr lang="ru-RU" sz="1800"/>
          </a:p>
        </p:txBody>
      </p:sp>
      <p:pic>
        <p:nvPicPr>
          <p:cNvPr id="94217" name="Picture 9" descr="4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60575"/>
            <a:ext cx="2581275" cy="3600450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2" descr="0508_e662_4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0277">
            <a:off x="0" y="1052513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6" name="Picture 18" descr="normal_1С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5003800" y="2060575"/>
            <a:ext cx="2681288" cy="3598863"/>
          </a:xfrm>
          <a:prstGeom prst="rect">
            <a:avLst/>
          </a:prstGeom>
          <a:noFill/>
          <a:ln w="38100">
            <a:solidFill>
              <a:srgbClr val="0075B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0a2f800cec7a730458037733063eb12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44675"/>
            <a:ext cx="2844800" cy="3816350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200" b="0" i="1"/>
              <a:t>Платок, шаль, паутинка и палантин </a:t>
            </a:r>
            <a:r>
              <a:rPr lang="ru-RU" sz="4400"/>
              <a:t>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000"/>
          </a:p>
          <a:p>
            <a:pPr eaLnBrk="1" hangingPunct="1"/>
            <a:r>
              <a:rPr lang="ru-RU" sz="2000" b="1"/>
              <a:t>Палантин</a:t>
            </a:r>
            <a:r>
              <a:rPr lang="ru-RU" sz="2000"/>
              <a:t> – это тонкое пуховое изделие ажурной вязки, имеющее прямоугольную форму в виде шарфа с различными узорами. Можно носить как шарф или изящную накидку на плечи. </a:t>
            </a:r>
            <a:r>
              <a:rPr lang="ru-RU" sz="1800"/>
              <a:t> </a:t>
            </a:r>
          </a:p>
        </p:txBody>
      </p:sp>
      <p:pic>
        <p:nvPicPr>
          <p:cNvPr id="95242" name="Picture 10" descr="Выставка «Оренбургский пуховый платок» в Государственном художественном музее Алтайского края, Барнау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2973388" cy="3960813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1" name="Picture 9" descr="Выставка «Оренбургский пуховый платок» в Государственном художественном музее Алтайского края, Барнау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2882900" cy="3889375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5" descr="козли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37063"/>
            <a:ext cx="125888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508_e662_4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0277">
            <a:off x="0" y="1052513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863600"/>
          </a:xfrm>
        </p:spPr>
        <p:txBody>
          <a:bodyPr/>
          <a:lstStyle/>
          <a:p>
            <a:pPr eaLnBrk="1" hangingPunct="1"/>
            <a:r>
              <a:rPr lang="ru-RU"/>
              <a:t>Цветной пуховый платок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19475" y="1628775"/>
            <a:ext cx="5400675" cy="2087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/>
              <a:t>Цветные оренбургские платки – это веяние 21 века, появилось оно по причине того, что цветные шали очень распространены на Западе, и описываются во многих иностранных журналах. Теперь эта мода в какой-то мере дошла и до России.</a:t>
            </a:r>
          </a:p>
        </p:txBody>
      </p:sp>
      <p:pic>
        <p:nvPicPr>
          <p:cNvPr id="14340" name="Picture 5" descr="p038_1-color-300x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2857500" cy="1905000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430213" y="3860800"/>
            <a:ext cx="87137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У ряда оренбургских рукодельниц отношение к цветным пуховым платкам неоднозначное. “Цветных коз в Оренбуржье не бывает”, – так они обычно говорят. Но тем не менее, есть и такие мастерицы, которые вяжут качественные пуховые платки, используя предварительно окрашенную козью пряжу. Это только ручная </a:t>
            </a:r>
          </a:p>
          <a:p>
            <a:r>
              <a:rPr lang="ru-RU" sz="2000"/>
              <a:t>работа. Цветные пуховые платки, так же как и традиционные – эластичные, лёгкие, нежные, пушистые и главное, теплые. </a:t>
            </a:r>
          </a:p>
        </p:txBody>
      </p:sp>
      <p:pic>
        <p:nvPicPr>
          <p:cNvPr id="77833" name="Picture 9" descr="5_5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2808287" cy="2105025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4" name="Picture 10" descr="img_12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80"/>
          <a:stretch>
            <a:fillRect/>
          </a:stretch>
        </p:blipFill>
        <p:spPr bwMode="auto">
          <a:xfrm>
            <a:off x="539750" y="1700213"/>
            <a:ext cx="1511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3662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eaLnBrk="1" hangingPunct="1">
              <a:lnSpc>
                <a:spcPct val="80000"/>
              </a:lnSpc>
            </a:pPr>
            <a:r>
              <a:rPr lang="ru-RU" sz="1800" dirty="0"/>
              <a:t>Цвет оренбургского пуха черный, серый и все его оттенки. </a:t>
            </a:r>
            <a:br>
              <a:rPr lang="ru-RU" sz="1800" dirty="0"/>
            </a:br>
            <a:r>
              <a:rPr lang="ru-RU" sz="1800" dirty="0"/>
              <a:t>Белые пуховые оренбургские козы - это новый тип коз оренбургской породы, который создан в совхозе "</a:t>
            </a:r>
            <a:r>
              <a:rPr lang="ru-RU" sz="1800" dirty="0" err="1"/>
              <a:t>Губерлинский</a:t>
            </a:r>
            <a:r>
              <a:rPr lang="ru-RU" sz="1800" dirty="0"/>
              <a:t>" Оренбургской области. Пух белого цвета, </a:t>
            </a:r>
            <a:r>
              <a:rPr lang="ru-RU" sz="1800" dirty="0" smtClean="0"/>
              <a:t>тонкий.</a:t>
            </a:r>
            <a:endParaRPr lang="ru-RU" sz="1800" dirty="0"/>
          </a:p>
          <a:p>
            <a:pPr eaLnBrk="1" hangingPunct="1">
              <a:lnSpc>
                <a:spcPct val="80000"/>
              </a:lnSpc>
            </a:pPr>
            <a:r>
              <a:rPr lang="ru-RU" sz="1800" b="1" dirty="0"/>
              <a:t>Оренбургский пух самый тонкий в мире пух </a:t>
            </a:r>
            <a:endParaRPr lang="ru-RU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Чем тоньше пух, </a:t>
            </a:r>
            <a:r>
              <a:rPr lang="ru-RU" sz="1800" dirty="0"/>
              <a:t>тем </a:t>
            </a:r>
            <a:r>
              <a:rPr lang="ru-RU" sz="1800" dirty="0" smtClean="0"/>
              <a:t>он </a:t>
            </a:r>
            <a:r>
              <a:rPr lang="ru-RU" sz="1800" dirty="0"/>
              <a:t>нежнее, мягче, а изделие из такого пуха теплее.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Связанный </a:t>
            </a:r>
            <a:r>
              <a:rPr lang="ru-RU" sz="1800" dirty="0"/>
              <a:t>из оренбургского пуха платок имеет невысокий, </a:t>
            </a:r>
            <a:r>
              <a:rPr lang="ru-RU" sz="1800" dirty="0" smtClean="0"/>
              <a:t>подъём </a:t>
            </a:r>
            <a:r>
              <a:rPr lang="ru-RU" sz="1800" dirty="0"/>
              <a:t>пуха над вязаным </a:t>
            </a:r>
            <a:r>
              <a:rPr lang="ru-RU" sz="1800" dirty="0" smtClean="0"/>
              <a:t>полотном), гораздо </a:t>
            </a:r>
            <a:r>
              <a:rPr lang="ru-RU" sz="1800" dirty="0"/>
              <a:t>более плотный, чем из любого другого пуха. Такой платок - нежный, лёгкий, воздушный и очень тёплый. Есть ещё одно замечательное свойство - пух на изделии не скатывается в комочки.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9460" name="Picture 4" descr="sch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229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2"/>
          <p:cNvSpPr>
            <a:spLocks noChangeShapeType="1"/>
          </p:cNvSpPr>
          <p:nvPr/>
        </p:nvSpPr>
        <p:spPr bwMode="auto">
          <a:xfrm>
            <a:off x="1116013" y="4076700"/>
            <a:ext cx="0" cy="4318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3" name="Line 34"/>
          <p:cNvSpPr>
            <a:spLocks noChangeShapeType="1"/>
          </p:cNvSpPr>
          <p:nvPr/>
        </p:nvSpPr>
        <p:spPr bwMode="auto">
          <a:xfrm flipH="1">
            <a:off x="1619250" y="3933825"/>
            <a:ext cx="1512888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484" name="Picture 16" descr="9a5472bee8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21"/>
          <a:stretch>
            <a:fillRect/>
          </a:stretch>
        </p:blipFill>
        <p:spPr bwMode="auto">
          <a:xfrm>
            <a:off x="1835150" y="2205038"/>
            <a:ext cx="1081088" cy="1309687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19138"/>
          </a:xfrm>
        </p:spPr>
        <p:txBody>
          <a:bodyPr/>
          <a:lstStyle/>
          <a:p>
            <a:pPr eaLnBrk="1" hangingPunct="1"/>
            <a:r>
              <a:rPr lang="ru-RU"/>
              <a:t>Процесс изготовления платка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7596188" y="2708275"/>
            <a:ext cx="0" cy="433388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051050" y="1989138"/>
            <a:ext cx="1008063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6372225" y="1989138"/>
            <a:ext cx="504825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787900" y="1989138"/>
            <a:ext cx="503238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6084888" y="4076700"/>
            <a:ext cx="792162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H="1">
            <a:off x="5219700" y="4508500"/>
            <a:ext cx="0" cy="360363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492" name="Group 20"/>
          <p:cNvGrpSpPr>
            <a:grpSpLocks/>
          </p:cNvGrpSpPr>
          <p:nvPr/>
        </p:nvGrpSpPr>
        <p:grpSpPr bwMode="auto">
          <a:xfrm>
            <a:off x="250825" y="1341438"/>
            <a:ext cx="1836738" cy="1428750"/>
            <a:chOff x="249" y="845"/>
            <a:chExt cx="1157" cy="900"/>
          </a:xfrm>
        </p:grpSpPr>
        <p:pic>
          <p:nvPicPr>
            <p:cNvPr id="20516" name="Picture 14" descr="16146087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45"/>
              <a:ext cx="1157" cy="900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17" name="Text Box 15"/>
            <p:cNvSpPr txBox="1">
              <a:spLocks noChangeArrowheads="1"/>
            </p:cNvSpPr>
            <p:nvPr/>
          </p:nvSpPr>
          <p:spPr bwMode="auto">
            <a:xfrm>
              <a:off x="295" y="1525"/>
              <a:ext cx="771" cy="154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000" b="1" dirty="0">
                  <a:solidFill>
                    <a:schemeClr val="bg1"/>
                  </a:solidFill>
                </a:rPr>
                <a:t>Разведение коз</a:t>
              </a:r>
            </a:p>
          </p:txBody>
        </p:sp>
      </p:grpSp>
      <p:pic>
        <p:nvPicPr>
          <p:cNvPr id="20493" name="Picture 22" descr="3 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260"/>
          <a:stretch>
            <a:fillRect/>
          </a:stretch>
        </p:blipFill>
        <p:spPr bwMode="auto">
          <a:xfrm>
            <a:off x="7956550" y="1844675"/>
            <a:ext cx="1023938" cy="1152525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23" descr="1b98868be97ctстир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26"/>
          <a:stretch>
            <a:fillRect/>
          </a:stretch>
        </p:blipFill>
        <p:spPr bwMode="auto">
          <a:xfrm>
            <a:off x="5292725" y="1268413"/>
            <a:ext cx="1079500" cy="1439862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24" descr="60246c244d5c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268413"/>
            <a:ext cx="1268413" cy="1439862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96" name="Group 26"/>
          <p:cNvGrpSpPr>
            <a:grpSpLocks/>
          </p:cNvGrpSpPr>
          <p:nvPr/>
        </p:nvGrpSpPr>
        <p:grpSpPr bwMode="auto">
          <a:xfrm>
            <a:off x="3059113" y="1341438"/>
            <a:ext cx="1727200" cy="1425575"/>
            <a:chOff x="1927" y="845"/>
            <a:chExt cx="1088" cy="898"/>
          </a:xfrm>
        </p:grpSpPr>
        <p:grpSp>
          <p:nvGrpSpPr>
            <p:cNvPr id="20512" name="Group 17"/>
            <p:cNvGrpSpPr>
              <a:grpSpLocks/>
            </p:cNvGrpSpPr>
            <p:nvPr/>
          </p:nvGrpSpPr>
          <p:grpSpPr bwMode="auto">
            <a:xfrm>
              <a:off x="1927" y="845"/>
              <a:ext cx="1088" cy="898"/>
              <a:chOff x="930" y="1035"/>
              <a:chExt cx="1088" cy="898"/>
            </a:xfrm>
          </p:grpSpPr>
          <p:pic>
            <p:nvPicPr>
              <p:cNvPr id="20514" name="Picture 18" descr="6a29b314017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9448" b="5511"/>
              <a:stretch>
                <a:fillRect/>
              </a:stretch>
            </p:blipFill>
            <p:spPr bwMode="auto">
              <a:xfrm>
                <a:off x="930" y="1035"/>
                <a:ext cx="1088" cy="898"/>
              </a:xfrm>
              <a:prstGeom prst="rect">
                <a:avLst/>
              </a:prstGeom>
              <a:noFill/>
              <a:ln w="25400">
                <a:solidFill>
                  <a:srgbClr val="0075B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515" name="Text Box 19"/>
              <p:cNvSpPr txBox="1">
                <a:spLocks noChangeArrowheads="1"/>
              </p:cNvSpPr>
              <p:nvPr/>
            </p:nvSpPr>
            <p:spPr bwMode="auto">
              <a:xfrm>
                <a:off x="975" y="1752"/>
                <a:ext cx="587" cy="154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000" b="1">
                    <a:solidFill>
                      <a:schemeClr val="bg1"/>
                    </a:solidFill>
                  </a:rPr>
                  <a:t>Ческа  козы</a:t>
                </a:r>
              </a:p>
            </p:txBody>
          </p:sp>
        </p:grpSp>
        <p:pic>
          <p:nvPicPr>
            <p:cNvPr id="20513" name="Picture 25" descr="1275615661_ch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7929" b="24799"/>
            <a:stretch>
              <a:fillRect/>
            </a:stretch>
          </p:blipFill>
          <p:spPr bwMode="auto">
            <a:xfrm>
              <a:off x="2608" y="1552"/>
              <a:ext cx="363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7" name="Picture 31" descr="1269405413_82553832_6----12694054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47" t="22646" r="14937" b="6447"/>
          <a:stretch>
            <a:fillRect/>
          </a:stretch>
        </p:blipFill>
        <p:spPr bwMode="auto">
          <a:xfrm>
            <a:off x="3059113" y="3357563"/>
            <a:ext cx="1008062" cy="714375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32" descr="c830e8bff43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68638"/>
            <a:ext cx="1682750" cy="1441450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33" descr="df230f70600c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141663"/>
            <a:ext cx="1184275" cy="1439862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0" name="Line 35"/>
          <p:cNvSpPr>
            <a:spLocks noChangeShapeType="1"/>
          </p:cNvSpPr>
          <p:nvPr/>
        </p:nvSpPr>
        <p:spPr bwMode="auto">
          <a:xfrm flipV="1">
            <a:off x="3563938" y="4076700"/>
            <a:ext cx="0" cy="504825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Line 36"/>
          <p:cNvSpPr>
            <a:spLocks noChangeShapeType="1"/>
          </p:cNvSpPr>
          <p:nvPr/>
        </p:nvSpPr>
        <p:spPr bwMode="auto">
          <a:xfrm flipH="1">
            <a:off x="3779838" y="5373688"/>
            <a:ext cx="576262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02" name="Picture 37" descr="kerchief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371600" cy="1460500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3" name="Picture 38" descr="чесалк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005263"/>
            <a:ext cx="8207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30" descr="a4a1d5277651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77"/>
          <a:stretch>
            <a:fillRect/>
          </a:stretch>
        </p:blipFill>
        <p:spPr bwMode="auto">
          <a:xfrm>
            <a:off x="4284663" y="4868863"/>
            <a:ext cx="1751012" cy="1089025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5" name="Picture 4" descr="061bf136a587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08500"/>
            <a:ext cx="1873250" cy="1436688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6" name="Picture 39" descr="80_1_b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863"/>
          <a:stretch>
            <a:fillRect/>
          </a:stretch>
        </p:blipFill>
        <p:spPr bwMode="auto">
          <a:xfrm>
            <a:off x="611188" y="2997200"/>
            <a:ext cx="1042987" cy="1222375"/>
          </a:xfrm>
          <a:prstGeom prst="rect">
            <a:avLst/>
          </a:prstGeom>
          <a:noFill/>
          <a:ln w="25400">
            <a:solidFill>
              <a:srgbClr val="0075B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7" name="Picture 40" descr="62f9d6f67037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04" b="2536"/>
          <a:stretch>
            <a:fillRect/>
          </a:stretch>
        </p:blipFill>
        <p:spPr bwMode="auto">
          <a:xfrm>
            <a:off x="7308850" y="5013325"/>
            <a:ext cx="866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41" descr="yarncomp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157788"/>
            <a:ext cx="1333500" cy="889000"/>
          </a:xfrm>
          <a:prstGeom prst="rect">
            <a:avLst/>
          </a:prstGeom>
          <a:noFill/>
          <a:ln w="25400">
            <a:solidFill>
              <a:srgbClr val="0075B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9" name="Rectangle 43"/>
          <p:cNvSpPr>
            <a:spLocks noChangeArrowheads="1"/>
          </p:cNvSpPr>
          <p:nvPr/>
        </p:nvSpPr>
        <p:spPr bwMode="auto">
          <a:xfrm>
            <a:off x="5867400" y="4505325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200">
                <a:hlinkClick r:id="rId25"/>
              </a:rPr>
              <a:t>http://club.osinka.ru/topic-10205?p=5414962</a:t>
            </a:r>
            <a:r>
              <a:rPr lang="ru-RU"/>
              <a:t> </a:t>
            </a:r>
          </a:p>
        </p:txBody>
      </p:sp>
      <p:sp>
        <p:nvSpPr>
          <p:cNvPr id="20510" name="Text Box 47"/>
          <p:cNvSpPr txBox="1">
            <a:spLocks noChangeArrowheads="1"/>
          </p:cNvSpPr>
          <p:nvPr/>
        </p:nvSpPr>
        <p:spPr bwMode="auto">
          <a:xfrm>
            <a:off x="5076825" y="2420938"/>
            <a:ext cx="1296988" cy="244475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b="1">
                <a:solidFill>
                  <a:schemeClr val="bg1"/>
                </a:solidFill>
              </a:rPr>
              <a:t>Удаление мусора</a:t>
            </a:r>
          </a:p>
        </p:txBody>
      </p:sp>
      <p:sp>
        <p:nvSpPr>
          <p:cNvPr id="20511" name="Text Box 52"/>
          <p:cNvSpPr txBox="1">
            <a:spLocks noChangeArrowheads="1"/>
          </p:cNvSpPr>
          <p:nvPr/>
        </p:nvSpPr>
        <p:spPr bwMode="auto">
          <a:xfrm>
            <a:off x="7740650" y="2781300"/>
            <a:ext cx="931863" cy="244475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b="1">
                <a:solidFill>
                  <a:schemeClr val="bg1"/>
                </a:solidFill>
              </a:rPr>
              <a:t>Ческа  пуха</a:t>
            </a:r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Разведение коз</a:t>
            </a:r>
            <a:endParaRPr lang="ru-RU" dirty="0"/>
          </a:p>
        </p:txBody>
      </p:sp>
      <p:pic>
        <p:nvPicPr>
          <p:cNvPr id="4" name="Picture 14" descr="1614608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2276872"/>
            <a:ext cx="3795383" cy="2952328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9a5472bee8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21"/>
          <a:stretch>
            <a:fillRect/>
          </a:stretch>
        </p:blipFill>
        <p:spPr bwMode="auto">
          <a:xfrm>
            <a:off x="5153482" y="1988840"/>
            <a:ext cx="2853090" cy="3456384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0508_e662_4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0523">
            <a:off x="0" y="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3878795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Ческа коз и стирка пуха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Всероссийский конкурс презентаций «ТопСлайд»</a:t>
            </a:r>
            <a:endParaRPr lang="ru-RU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0348" y="1516522"/>
            <a:ext cx="3719127" cy="3456384"/>
            <a:chOff x="1927" y="845"/>
            <a:chExt cx="1088" cy="898"/>
          </a:xfrm>
        </p:grpSpPr>
        <p:pic>
          <p:nvPicPr>
            <p:cNvPr id="7" name="Picture 18" descr="6a29b314017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448" b="5511"/>
            <a:stretch>
              <a:fillRect/>
            </a:stretch>
          </p:blipFill>
          <p:spPr bwMode="auto">
            <a:xfrm>
              <a:off x="1927" y="845"/>
              <a:ext cx="1088" cy="898"/>
            </a:xfrm>
            <a:prstGeom prst="rect">
              <a:avLst/>
            </a:prstGeom>
            <a:noFill/>
            <a:ln w="25400">
              <a:solidFill>
                <a:srgbClr val="0075B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5" descr="1275615661_ch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7929" b="24799"/>
            <a:stretch>
              <a:fillRect/>
            </a:stretch>
          </p:blipFill>
          <p:spPr bwMode="auto">
            <a:xfrm>
              <a:off x="2608" y="1552"/>
              <a:ext cx="363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3" descr="1b98868be97ctстир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26"/>
          <a:stretch>
            <a:fillRect/>
          </a:stretch>
        </p:blipFill>
        <p:spPr bwMode="auto">
          <a:xfrm>
            <a:off x="5023524" y="1468827"/>
            <a:ext cx="3148876" cy="3688067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0508_e662_4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0523">
            <a:off x="-208148" y="40557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5156894"/>
            <a:ext cx="8532440" cy="783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6698618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Удаление волос и </a:t>
            </a:r>
            <a:r>
              <a:rPr lang="ru-RU" dirty="0" err="1" smtClean="0"/>
              <a:t>распушение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6391275" cy="3990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4733513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Ческа пуха</a:t>
            </a:r>
          </a:p>
        </p:txBody>
      </p:sp>
      <p:pic>
        <p:nvPicPr>
          <p:cNvPr id="4" name="Picture 6" descr="60246c244d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5933"/>
            <a:ext cx="4139050" cy="4695664"/>
          </a:xfrm>
          <a:prstGeom prst="rect">
            <a:avLst/>
          </a:prstGeom>
          <a:noFill/>
          <a:ln w="38100">
            <a:solidFill>
              <a:srgbClr val="0075B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2884236"/>
            <a:ext cx="309634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dirty="0"/>
              <a:t>Затем пух чешут на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dirty="0"/>
              <a:t>треуголке (двойная гребенка). Таким образом удаляются остатки </a:t>
            </a:r>
            <a:r>
              <a:rPr lang="ru-RU" dirty="0" smtClean="0"/>
              <a:t>мусора</a:t>
            </a:r>
            <a:endParaRPr lang="ru-RU" dirty="0"/>
          </a:p>
        </p:txBody>
      </p:sp>
      <p:pic>
        <p:nvPicPr>
          <p:cNvPr id="7" name="Picture 8" descr="0508_e662_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0523">
            <a:off x="152400" y="15240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9334806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Чёска пуха на </a:t>
            </a:r>
            <a:r>
              <a:rPr lang="ru-RU" dirty="0" err="1" smtClean="0"/>
              <a:t>дралках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1898"/>
            <a:ext cx="4038600" cy="3025843"/>
          </a:xfrm>
        </p:spPr>
      </p:pic>
      <p:pic>
        <p:nvPicPr>
          <p:cNvPr id="8" name="Picture 5" descr="df230f70600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1384"/>
            <a:ext cx="3284967" cy="3989839"/>
          </a:xfrm>
          <a:prstGeom prst="rect">
            <a:avLst/>
          </a:prstGeom>
          <a:noFill/>
          <a:ln w="38100">
            <a:solidFill>
              <a:srgbClr val="0075B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8358452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620713"/>
            <a:ext cx="9144000" cy="5778500"/>
            <a:chOff x="0" y="391"/>
            <a:chExt cx="5760" cy="3549"/>
          </a:xfrm>
        </p:grpSpPr>
        <p:pic>
          <p:nvPicPr>
            <p:cNvPr id="3079" name="Picture 13" descr="book2010_1_en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6311"/>
            <a:stretch>
              <a:fillRect/>
            </a:stretch>
          </p:blipFill>
          <p:spPr bwMode="auto">
            <a:xfrm rot="10800000">
              <a:off x="5103" y="391"/>
              <a:ext cx="657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1" descr="book2010_1_en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7250"/>
            <a:stretch>
              <a:fillRect/>
            </a:stretch>
          </p:blipFill>
          <p:spPr bwMode="auto">
            <a:xfrm>
              <a:off x="0" y="391"/>
              <a:ext cx="612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" descr="medium_DSC033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91"/>
              <a:ext cx="4672" cy="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31" name="Picture 15" descr="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2160588" cy="16208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2" name="Picture 16" descr="foto06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652963"/>
            <a:ext cx="2374900" cy="16557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3" name="Picture 17" descr="foto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52963"/>
            <a:ext cx="2447925" cy="16271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5" name="АвхадееваРИ-1-Оренбургский-пуховый платок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3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935038"/>
          </a:xfrm>
        </p:spPr>
        <p:txBody>
          <a:bodyPr/>
          <a:lstStyle/>
          <a:p>
            <a:pPr eaLnBrk="1" hangingPunct="1"/>
            <a:r>
              <a:rPr lang="ru-RU"/>
              <a:t>Прядение веретеном</a:t>
            </a:r>
          </a:p>
        </p:txBody>
      </p:sp>
      <p:sp>
        <p:nvSpPr>
          <p:cNvPr id="23555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000"/>
          </a:p>
        </p:txBody>
      </p:sp>
      <p:sp>
        <p:nvSpPr>
          <p:cNvPr id="2355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1484313"/>
            <a:ext cx="3203575" cy="1296615"/>
          </a:xfrm>
        </p:spPr>
        <p:txBody>
          <a:bodyPr/>
          <a:lstStyle/>
          <a:p>
            <a:pPr marL="177800" indent="0" eaLnBrk="1" hangingPunct="1">
              <a:buFontTx/>
              <a:buNone/>
            </a:pPr>
            <a:r>
              <a:rPr lang="ru-RU" sz="2000" dirty="0"/>
              <a:t>Настало время прядения. Тут только один проверенный способ – веретено.   </a:t>
            </a:r>
          </a:p>
        </p:txBody>
      </p:sp>
      <p:pic>
        <p:nvPicPr>
          <p:cNvPr id="23557" name="Picture 5" descr="c830e8bff4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5140325" cy="4403725"/>
          </a:xfrm>
          <a:prstGeom prst="rect">
            <a:avLst/>
          </a:prstGeom>
          <a:noFill/>
          <a:ln w="38100">
            <a:solidFill>
              <a:srgbClr val="0075B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0508_e662_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0523">
            <a:off x="0" y="-17145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 descr="yarncomp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2" y="4005065"/>
            <a:ext cx="3062587" cy="2041724"/>
          </a:xfrm>
          <a:prstGeom prst="rect">
            <a:avLst/>
          </a:prstGeom>
          <a:noFill/>
          <a:ln w="25400">
            <a:solidFill>
              <a:srgbClr val="0075B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Прядение на прялке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6876256" cy="4584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6164443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1413"/>
          </a:xfrm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26627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82539"/>
            <a:ext cx="8229600" cy="558229"/>
          </a:xfrm>
        </p:spPr>
        <p:txBody>
          <a:bodyPr/>
          <a:lstStyle/>
          <a:p>
            <a:pPr marL="1168400" indent="0" algn="ctr" eaLnBrk="1" hangingPunct="1">
              <a:buFontTx/>
              <a:buNone/>
            </a:pPr>
            <a:r>
              <a:rPr lang="ru-RU" sz="2000" b="1" dirty="0"/>
              <a:t>Думаем, что связать, берем иголки и вяжем</a:t>
            </a:r>
            <a:r>
              <a:rPr lang="ru-RU" sz="2000" dirty="0"/>
              <a:t>. </a:t>
            </a:r>
          </a:p>
        </p:txBody>
      </p:sp>
      <p:pic>
        <p:nvPicPr>
          <p:cNvPr id="26628" name="Picture 3" descr="0508_e662_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0523">
            <a:off x="148061" y="23018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80_1_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863"/>
          <a:stretch>
            <a:fillRect/>
          </a:stretch>
        </p:blipFill>
        <p:spPr bwMode="auto">
          <a:xfrm>
            <a:off x="323528" y="2060848"/>
            <a:ext cx="3457278" cy="4052627"/>
          </a:xfrm>
          <a:prstGeom prst="rect">
            <a:avLst/>
          </a:prstGeom>
          <a:noFill/>
          <a:ln w="25400">
            <a:solidFill>
              <a:srgbClr val="0075B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58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13848"/>
            <a:ext cx="3162300" cy="3036887"/>
          </a:xfrm>
          <a:prstGeom prst="rect">
            <a:avLst/>
          </a:prstGeom>
          <a:noFill/>
          <a:ln w="25400">
            <a:solidFill>
              <a:srgbClr val="0075B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6480175" cy="1439863"/>
          </a:xfrm>
        </p:spPr>
        <p:txBody>
          <a:bodyPr/>
          <a:lstStyle/>
          <a:p>
            <a:pPr eaLnBrk="1" hangingPunct="1"/>
            <a:r>
              <a:rPr lang="ru-RU" sz="2000"/>
              <a:t>Знаменитые оренбургские пуховые платки очень теплые, но чрезвычайно легкие и тонкие — большой платок (паутинку, палантин) можно запросто протащить через обручальное колечко. 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50825" y="3068638"/>
            <a:ext cx="64087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>
                <a:latin typeface="Comic Sans MS" pitchFamily="66" charset="0"/>
              </a:rPr>
              <a:t> </a:t>
            </a:r>
            <a:r>
              <a:rPr lang="ru-RU" sz="2000">
                <a:latin typeface="Comic Sans MS" pitchFamily="66" charset="0"/>
              </a:rPr>
              <a:t>Этот нехитрый фокус когда-то на Руси доставлял особое удовольствие жениху, когда он дарил платок невесте. Протянул пуховой подарок через колечко и накинул любимой на плечи. Пуховый платок — даже сейчас удовольствие не из дешевых, поэтому такой подарок считался дорогим и важным: показывал, как любит невесту жених, какой он щедрый, как заботится и о красоте любимой, и о том, чтобы она не мерзла.  </a:t>
            </a:r>
          </a:p>
        </p:txBody>
      </p:sp>
      <p:pic>
        <p:nvPicPr>
          <p:cNvPr id="28676" name="Picture 6" descr="1c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01" r="16977"/>
          <a:stretch>
            <a:fillRect/>
          </a:stretch>
        </p:blipFill>
        <p:spPr bwMode="auto">
          <a:xfrm>
            <a:off x="6732588" y="2781300"/>
            <a:ext cx="2195512" cy="3319463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6696075" cy="1000125"/>
          </a:xfr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bg1">
                  <a:alpha val="59000"/>
                </a:schemeClr>
              </a:gs>
            </a:gsLst>
            <a:lin ang="5400000" scaled="1"/>
          </a:gradFill>
        </p:spPr>
        <p:txBody>
          <a:bodyPr/>
          <a:lstStyle/>
          <a:p>
            <a:pPr algn="l" eaLnBrk="1" hangingPunct="1"/>
            <a:r>
              <a:rPr lang="ru-RU" sz="3600"/>
              <a:t>Платок – лучший подарок </a:t>
            </a:r>
          </a:p>
        </p:txBody>
      </p:sp>
      <p:pic>
        <p:nvPicPr>
          <p:cNvPr id="28678" name="Picture 8" descr="kol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81075"/>
            <a:ext cx="2249487" cy="1493838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AutoShape 1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211638" y="5661025"/>
            <a:ext cx="287337" cy="287338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935038"/>
          </a:xfrm>
        </p:spPr>
        <p:txBody>
          <a:bodyPr/>
          <a:lstStyle/>
          <a:p>
            <a:pPr eaLnBrk="1" hangingPunct="1"/>
            <a:r>
              <a:rPr lang="ru-RU"/>
              <a:t>Козий пух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1223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/>
              <a:t>В основе настоящего пухового изделия лежит козий пух. За год с взрослой козы можно счесать максимум 350-400 грамм пуха - его хватает лишь на один платок. Поэтому цена на изделия, связанные из этого пуха очень высокая.</a:t>
            </a:r>
          </a:p>
        </p:txBody>
      </p:sp>
      <p:pic>
        <p:nvPicPr>
          <p:cNvPr id="29700" name="Picture 4" descr="Памятник козе в Урюпинс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3100"/>
            <a:ext cx="4240213" cy="2778125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orenbyrgska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2411412" cy="1603375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258888" y="5445125"/>
            <a:ext cx="3165475" cy="423863"/>
          </a:xfrm>
          <a:prstGeom prst="rect">
            <a:avLst/>
          </a:prstGeom>
          <a:solidFill>
            <a:srgbClr val="0075B0"/>
          </a:solidFill>
          <a:ln w="57150" cmpd="thickThin">
            <a:solidFill>
              <a:srgbClr val="006699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Урюпинск. Памятник козе</a:t>
            </a:r>
          </a:p>
        </p:txBody>
      </p:sp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1"/>
          <p:cNvGrpSpPr>
            <a:grpSpLocks/>
          </p:cNvGrpSpPr>
          <p:nvPr/>
        </p:nvGrpSpPr>
        <p:grpSpPr bwMode="auto">
          <a:xfrm>
            <a:off x="0" y="620713"/>
            <a:ext cx="9144000" cy="5572125"/>
            <a:chOff x="0" y="391"/>
            <a:chExt cx="5760" cy="3510"/>
          </a:xfrm>
        </p:grpSpPr>
        <p:pic>
          <p:nvPicPr>
            <p:cNvPr id="30730" name="Picture 12" descr="book2010_1_enlфон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391"/>
              <a:ext cx="1701" cy="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13" descr="book2010_1_enlфон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1"/>
              <a:ext cx="1701" cy="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3" name="Group 10"/>
          <p:cNvGrpSpPr>
            <a:grpSpLocks/>
          </p:cNvGrpSpPr>
          <p:nvPr/>
        </p:nvGrpSpPr>
        <p:grpSpPr bwMode="auto">
          <a:xfrm>
            <a:off x="0" y="620713"/>
            <a:ext cx="9144000" cy="5572125"/>
            <a:chOff x="0" y="391"/>
            <a:chExt cx="5760" cy="3510"/>
          </a:xfrm>
        </p:grpSpPr>
        <p:pic>
          <p:nvPicPr>
            <p:cNvPr id="30728" name="Picture 8" descr="book2010_1_enlфон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391"/>
              <a:ext cx="1701" cy="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6" descr="book2010_1_enlфон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1"/>
              <a:ext cx="1701" cy="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0725" name="Picture 4" descr="1614624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7058025" cy="5440362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WordArt 5"/>
          <p:cNvSpPr>
            <a:spLocks noChangeArrowheads="1" noChangeShapeType="1" noTextEdit="1"/>
          </p:cNvSpPr>
          <p:nvPr/>
        </p:nvSpPr>
        <p:spPr bwMode="auto">
          <a:xfrm>
            <a:off x="250825" y="5445125"/>
            <a:ext cx="78501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  <a:latin typeface="Arial"/>
                <a:cs typeface="Arial"/>
              </a:rPr>
              <a:t>Лечебные свойства пуха</a:t>
            </a:r>
          </a:p>
        </p:txBody>
      </p:sp>
      <p:pic>
        <p:nvPicPr>
          <p:cNvPr id="30727" name="Picture 9" descr="козли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4292600"/>
            <a:ext cx="1233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Лечебные свойства пуха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870825" cy="45370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-</a:t>
            </a:r>
            <a:r>
              <a:rPr lang="ru-RU" sz="2000" dirty="0" smtClean="0"/>
              <a:t>Пух </a:t>
            </a:r>
            <a:r>
              <a:rPr lang="ru-RU" sz="2000" dirty="0"/>
              <a:t>содержит </a:t>
            </a:r>
            <a:r>
              <a:rPr lang="ru-RU" sz="2000" dirty="0" smtClean="0"/>
              <a:t>вещество, которое </a:t>
            </a:r>
            <a:r>
              <a:rPr lang="ru-RU" sz="2000" dirty="0"/>
              <a:t>способствует заживлению ран и переломов.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Козий </a:t>
            </a:r>
            <a:r>
              <a:rPr lang="ru-RU" sz="2000" dirty="0"/>
              <a:t>пух прекрасно испаряет влагу, </a:t>
            </a:r>
            <a:r>
              <a:rPr lang="ru-RU" sz="2000" dirty="0" smtClean="0"/>
              <a:t>но остаётся сухим</a:t>
            </a:r>
            <a:r>
              <a:rPr lang="ru-RU" sz="2000" dirty="0"/>
              <a:t>. Прогревание сухим теплом прекрасно </a:t>
            </a:r>
            <a:r>
              <a:rPr lang="ru-RU" sz="2000" dirty="0" smtClean="0"/>
              <a:t>лечит </a:t>
            </a:r>
            <a:r>
              <a:rPr lang="ru-RU" sz="2000" dirty="0"/>
              <a:t>боли в </a:t>
            </a:r>
            <a:r>
              <a:rPr lang="ru-RU" sz="2000" dirty="0" smtClean="0"/>
              <a:t>суставах и костях.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- При </a:t>
            </a:r>
            <a:r>
              <a:rPr lang="ru-RU" sz="2000" dirty="0"/>
              <a:t>простуде </a:t>
            </a:r>
            <a:r>
              <a:rPr lang="ru-RU" sz="2000" dirty="0" smtClean="0"/>
              <a:t>врачи </a:t>
            </a:r>
            <a:r>
              <a:rPr lang="ru-RU" sz="2000" dirty="0"/>
              <a:t>рекомендуют прогреть ребенка, завернув его в пуховый платок, вместо того, чтобы мучить банками и горчичниками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Пух </a:t>
            </a:r>
            <a:r>
              <a:rPr lang="ru-RU" sz="2000" dirty="0"/>
              <a:t>дает сухое тепло, </a:t>
            </a:r>
            <a:r>
              <a:rPr lang="ru-RU" sz="2000" dirty="0" smtClean="0"/>
              <a:t>но не перегревает, действует на нервные окончания кожи и улучшает кровообращение.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-Платок </a:t>
            </a:r>
            <a:r>
              <a:rPr lang="ru-RU" sz="2000" dirty="0"/>
              <a:t>одаривает нас не только теплом, но и удивительной красотой, сочетая в себе прекрасное и полезное</a:t>
            </a:r>
          </a:p>
        </p:txBody>
      </p:sp>
      <p:pic>
        <p:nvPicPr>
          <p:cNvPr id="31748" name="Picture 4" descr="козл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7667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2" descr="2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099" b="14777"/>
          <a:stretch>
            <a:fillRect/>
          </a:stretch>
        </p:blipFill>
        <p:spPr bwMode="auto">
          <a:xfrm>
            <a:off x="0" y="620713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765175"/>
            <a:ext cx="8229600" cy="719138"/>
          </a:xfrm>
        </p:spPr>
        <p:txBody>
          <a:bodyPr/>
          <a:lstStyle/>
          <a:p>
            <a:pPr eaLnBrk="1" hangingPunct="1"/>
            <a:endParaRPr lang="ru-RU" dirty="0"/>
          </a:p>
        </p:txBody>
      </p:sp>
      <p:pic>
        <p:nvPicPr>
          <p:cNvPr id="35844" name="Picture 10" descr="1c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16" r="17668" b="4532"/>
          <a:stretch>
            <a:fillRect/>
          </a:stretch>
        </p:blipFill>
        <p:spPr>
          <a:xfrm>
            <a:off x="7451725" y="1628775"/>
            <a:ext cx="1490663" cy="2160588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11" descr="1c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40" r="17746"/>
          <a:stretch>
            <a:fillRect/>
          </a:stretch>
        </p:blipFill>
        <p:spPr>
          <a:xfrm>
            <a:off x="179388" y="3933825"/>
            <a:ext cx="1438275" cy="2187575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12" descr="1c14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725" y="3933825"/>
            <a:ext cx="1512888" cy="2187575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7" name="Picture 13" descr="5e63953e0161cdd2723b516222945f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40" b="13322"/>
          <a:stretch>
            <a:fillRect/>
          </a:stretch>
        </p:blipFill>
        <p:spPr bwMode="auto">
          <a:xfrm>
            <a:off x="3348038" y="1628775"/>
            <a:ext cx="2232025" cy="26654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16" descr="1C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1585913" cy="21605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17" descr="1c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1465262" cy="21605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8" descr="8 (2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33825"/>
            <a:ext cx="1439862" cy="2159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9" descr="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232025" cy="16208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20" descr="44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33825"/>
            <a:ext cx="1619250" cy="2159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3" name="Picture 21" descr="80_1_b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964"/>
          <a:stretch>
            <a:fillRect/>
          </a:stretch>
        </p:blipFill>
        <p:spPr bwMode="auto">
          <a:xfrm>
            <a:off x="179388" y="1628775"/>
            <a:ext cx="1439862" cy="21621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4" name="WordArt 23"/>
          <p:cNvSpPr>
            <a:spLocks noChangeArrowheads="1" noChangeShapeType="1" noTextEdit="1"/>
          </p:cNvSpPr>
          <p:nvPr/>
        </p:nvSpPr>
        <p:spPr bwMode="auto">
          <a:xfrm>
            <a:off x="2339975" y="836613"/>
            <a:ext cx="4968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Красота  какая..</a:t>
            </a:r>
            <a:endParaRPr lang="ru-RU" sz="3600" b="1" kern="10" dirty="0">
              <a:ln w="25400">
                <a:solidFill>
                  <a:schemeClr val="tx2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uzor-orenburg-косоряд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3" t="26361" r="10400" b="11111"/>
          <a:stretch>
            <a:fillRect/>
          </a:stretch>
        </p:blipFill>
        <p:spPr bwMode="auto">
          <a:xfrm>
            <a:off x="323850" y="4292600"/>
            <a:ext cx="2447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uzor-orenburg-косоряд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3" t="26361" r="10400" b="11111"/>
          <a:stretch>
            <a:fillRect/>
          </a:stretch>
        </p:blipFill>
        <p:spPr bwMode="auto">
          <a:xfrm>
            <a:off x="2051050" y="1628775"/>
            <a:ext cx="2447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Оберег</a:t>
            </a:r>
            <a:endParaRPr lang="ru-RU" dirty="0"/>
          </a:p>
        </p:txBody>
      </p:sp>
      <p:sp>
        <p:nvSpPr>
          <p:cNvPr id="5125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00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28775"/>
            <a:ext cx="3694113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/>
              <a:t>Платок имеет важное символическое значение для оренбургских женщин. Он является оберегом для них. </a:t>
            </a:r>
          </a:p>
          <a:p>
            <a:pPr marL="0" indent="0" eaLnBrk="1" hangingPunct="1">
              <a:buFontTx/>
              <a:buNone/>
            </a:pPr>
            <a:r>
              <a:rPr lang="ru-RU" sz="2000"/>
              <a:t>Платок значит "плата": женщина получает защиту, находясь под ним. </a:t>
            </a:r>
          </a:p>
          <a:p>
            <a:pPr marL="0" indent="0" eaLnBrk="1" hangingPunct="1">
              <a:buFontTx/>
              <a:buNone/>
            </a:pPr>
            <a:r>
              <a:rPr lang="ru-RU" sz="2000"/>
              <a:t>Острые зубчики — кайма — отметают все плохое, </a:t>
            </a:r>
          </a:p>
          <a:p>
            <a:pPr marL="0" indent="0" eaLnBrk="1" hangingPunct="1">
              <a:buFontTx/>
              <a:buNone/>
            </a:pPr>
            <a:r>
              <a:rPr lang="ru-RU" sz="2000"/>
              <a:t>а центральная часть символизирует солнце.</a:t>
            </a:r>
          </a:p>
          <a:p>
            <a:pPr marL="0" indent="0" eaLnBrk="1" hangingPunct="1"/>
            <a:endParaRPr lang="ru-RU" sz="2000"/>
          </a:p>
        </p:txBody>
      </p:sp>
      <p:pic>
        <p:nvPicPr>
          <p:cNvPr id="21510" name="Picture 6" descr="72_2_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626">
            <a:off x="2555875" y="2636838"/>
            <a:ext cx="2101850" cy="3098800"/>
          </a:xfrm>
          <a:prstGeom prst="rect">
            <a:avLst/>
          </a:prstGeom>
          <a:noFill/>
          <a:ln w="19050">
            <a:solidFill>
              <a:srgbClr val="004D74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1287909557_131530836_1-----12879095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5619">
            <a:off x="539750" y="1484313"/>
            <a:ext cx="2125663" cy="3121025"/>
          </a:xfrm>
          <a:prstGeom prst="rect">
            <a:avLst/>
          </a:prstGeom>
          <a:noFill/>
          <a:ln w="19050">
            <a:solidFill>
              <a:srgbClr val="004D74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720725"/>
          </a:xfrm>
        </p:spPr>
        <p:txBody>
          <a:bodyPr/>
          <a:lstStyle/>
          <a:p>
            <a:pPr algn="l" eaLnBrk="1" hangingPunct="1"/>
            <a:r>
              <a:rPr lang="ru-RU"/>
              <a:t>Легенда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619625" cy="20161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/>
              <a:t>Гуляя как-то по лесу, девушка увидела в воздухе летающую паутину. Она была так тонка, а ее узор так прекрасен, что девушке захотелось дотронуться до нее... Что из этого вышло?</a:t>
            </a:r>
          </a:p>
          <a:p>
            <a:pPr marL="0" indent="0" eaLnBrk="1" hangingPunct="1">
              <a:buFontTx/>
              <a:buNone/>
            </a:pPr>
            <a:endParaRPr lang="ru-RU" sz="2000"/>
          </a:p>
        </p:txBody>
      </p:sp>
      <p:pic>
        <p:nvPicPr>
          <p:cNvPr id="6148" name="Picture 17" descr="01_17_3---Spiders-Web_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13"/>
          <a:stretch>
            <a:fillRect/>
          </a:stretch>
        </p:blipFill>
        <p:spPr bwMode="auto">
          <a:xfrm>
            <a:off x="5867400" y="1341438"/>
            <a:ext cx="29606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12689957154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291623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539750" y="3644900"/>
            <a:ext cx="461962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>
                <a:latin typeface="Comic Sans MS" pitchFamily="66" charset="0"/>
              </a:rPr>
              <a:t>Легенда гласит: паутина, которую увидела девушка, — это вовсе не паутина, а пряжа Богоматери. И тот, кто сумеет поймать ее, наделяется даром плести такую красоту. 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539750" y="5516563"/>
            <a:ext cx="7488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i="1">
                <a:solidFill>
                  <a:srgbClr val="004D74"/>
                </a:solidFill>
              </a:rPr>
              <a:t>И вот уже как три века эти счастливицы из поколения в поколение передают свой талант.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5795963" y="1341438"/>
            <a:ext cx="3025775" cy="3887787"/>
            <a:chOff x="3107" y="1026"/>
            <a:chExt cx="2210" cy="2940"/>
          </a:xfrm>
        </p:grpSpPr>
        <p:pic>
          <p:nvPicPr>
            <p:cNvPr id="6153" name="Picture 33" descr="48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026"/>
              <a:ext cx="2210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34" descr="48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97116"/>
            <a:stretch>
              <a:fillRect/>
            </a:stretch>
          </p:blipFill>
          <p:spPr bwMode="auto">
            <a:xfrm rot="10800000">
              <a:off x="3107" y="3884"/>
              <a:ext cx="2210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12689957154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750" y="1700213"/>
            <a:ext cx="399573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/>
              <a:t>Как становятся мастерицами…</a:t>
            </a:r>
          </a:p>
        </p:txBody>
      </p:sp>
      <p:pic>
        <p:nvPicPr>
          <p:cNvPr id="20488" name="Picture 8" descr="devoch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73238"/>
            <a:ext cx="2447925" cy="1789112"/>
          </a:xfr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628775"/>
            <a:ext cx="3743325" cy="2952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/>
              <a:t>Девочка обучается мастерству с самого детства. В 5—6 лет она перебирает пух. Затем смотрит, как платок плетется. Свой первый платочек девочка вяжет в 12—13 лет, называется он </a:t>
            </a:r>
            <a:r>
              <a:rPr lang="ru-RU" sz="2000" b="1">
                <a:solidFill>
                  <a:srgbClr val="004D74"/>
                </a:solidFill>
              </a:rPr>
              <a:t>катетка</a:t>
            </a:r>
            <a:r>
              <a:rPr lang="ru-RU" sz="2000"/>
              <a:t>. </a:t>
            </a:r>
          </a:p>
        </p:txBody>
      </p:sp>
      <p:pic>
        <p:nvPicPr>
          <p:cNvPr id="20491" name="Picture 11" descr="Orenburgskij-puhovyj-plat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38"/>
          <a:stretch>
            <a:fillRect/>
          </a:stretch>
        </p:blipFill>
        <p:spPr bwMode="auto">
          <a:xfrm>
            <a:off x="1476375" y="3860800"/>
            <a:ext cx="2879725" cy="1990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15" descr="0508_e662_4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0277">
            <a:off x="3851275" y="5157788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Оренбургский пуховый платок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dirty="0"/>
              <a:t>Оренбургский пуховый платок – </a:t>
            </a:r>
            <a:r>
              <a:rPr lang="ru-RU" sz="2000" dirty="0" smtClean="0"/>
              <a:t>красивая </a:t>
            </a:r>
            <a:r>
              <a:rPr lang="ru-RU" sz="2000" dirty="0"/>
              <a:t>вещь </a:t>
            </a:r>
            <a:r>
              <a:rPr lang="ru-RU" sz="2000" dirty="0" smtClean="0"/>
              <a:t>но и собирательный образ. </a:t>
            </a:r>
            <a:br>
              <a:rPr lang="ru-RU" sz="2000" dirty="0" smtClean="0"/>
            </a:br>
            <a:r>
              <a:rPr lang="ru-RU" sz="2000" dirty="0" smtClean="0"/>
              <a:t> Это </a:t>
            </a:r>
            <a:r>
              <a:rPr lang="ru-RU" sz="2000" dirty="0"/>
              <a:t>и теплый тяжелый платок-шаль, и тонкий, легкий, ажурный платок — «паутинка». В удивительном согласии соединились в них уникальные особенности пуха местной породы коз и народное понимание красоты, гармонии и порядка. </a:t>
            </a:r>
          </a:p>
        </p:txBody>
      </p:sp>
      <p:pic>
        <p:nvPicPr>
          <p:cNvPr id="8196" name="Picture 4" descr="0508_e662_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0277">
            <a:off x="0" y="260350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1s114-amir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211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05263"/>
            <a:ext cx="25209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 descr="d63fb16c7e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494"/>
          <a:stretch>
            <a:fillRect/>
          </a:stretch>
        </p:blipFill>
        <p:spPr>
          <a:xfrm>
            <a:off x="468313" y="3933825"/>
            <a:ext cx="2665412" cy="1892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5" descr="0508_e662_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78421">
            <a:off x="7524750" y="5445125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5"/>
          <p:cNvGrpSpPr>
            <a:grpSpLocks/>
          </p:cNvGrpSpPr>
          <p:nvPr/>
        </p:nvGrpSpPr>
        <p:grpSpPr bwMode="auto">
          <a:xfrm>
            <a:off x="0" y="620713"/>
            <a:ext cx="9144000" cy="5572125"/>
            <a:chOff x="0" y="391"/>
            <a:chExt cx="5760" cy="3510"/>
          </a:xfrm>
        </p:grpSpPr>
        <p:pic>
          <p:nvPicPr>
            <p:cNvPr id="9227" name="Picture 16" descr="book2010_1_enlфон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391"/>
              <a:ext cx="1701" cy="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7" descr="book2010_1_enlфон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1"/>
              <a:ext cx="1701" cy="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Picture 4" descr="puhovyazanie_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7172325" cy="5256213"/>
          </a:xfrm>
          <a:prstGeom prst="rect">
            <a:avLst/>
          </a:prstGeom>
          <a:noFill/>
          <a:ln w="19050">
            <a:solidFill>
              <a:srgbClr val="004D7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6" name="Picture 14" descr="63772088_2--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7056438" cy="5184775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9222" name="WordArt 8"/>
          <p:cNvSpPr>
            <a:spLocks noChangeArrowheads="1" noChangeShapeType="1" noTextEdit="1"/>
          </p:cNvSpPr>
          <p:nvPr/>
        </p:nvSpPr>
        <p:spPr bwMode="auto">
          <a:xfrm>
            <a:off x="250825" y="3789363"/>
            <a:ext cx="23034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Платок,</a:t>
            </a:r>
          </a:p>
        </p:txBody>
      </p:sp>
      <p:sp>
        <p:nvSpPr>
          <p:cNvPr id="9223" name="WordArt 9"/>
          <p:cNvSpPr>
            <a:spLocks noChangeArrowheads="1" noChangeShapeType="1" noTextEdit="1"/>
          </p:cNvSpPr>
          <p:nvPr/>
        </p:nvSpPr>
        <p:spPr bwMode="auto">
          <a:xfrm>
            <a:off x="1331913" y="4581525"/>
            <a:ext cx="1871662" cy="401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шаль,</a:t>
            </a:r>
          </a:p>
        </p:txBody>
      </p:sp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2555875" y="5157788"/>
            <a:ext cx="2590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паутинка,</a:t>
            </a:r>
          </a:p>
        </p:txBody>
      </p:sp>
      <p:sp>
        <p:nvSpPr>
          <p:cNvPr id="9225" name="WordArt 12"/>
          <p:cNvSpPr>
            <a:spLocks noChangeArrowheads="1" noChangeShapeType="1" noTextEdit="1"/>
          </p:cNvSpPr>
          <p:nvPr/>
        </p:nvSpPr>
        <p:spPr bwMode="auto">
          <a:xfrm>
            <a:off x="4932363" y="5589588"/>
            <a:ext cx="27352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палантин</a:t>
            </a:r>
          </a:p>
        </p:txBody>
      </p:sp>
      <p:pic>
        <p:nvPicPr>
          <p:cNvPr id="9226" name="Picture 13" descr="0508_e662_4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0277">
            <a:off x="0" y="47625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200" b="0" i="1"/>
              <a:t>Платок, шаль, паутинка и палантин </a:t>
            </a:r>
            <a:r>
              <a:rPr lang="ru-RU" sz="440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000" b="1"/>
          </a:p>
          <a:p>
            <a:pPr eaLnBrk="1" hangingPunct="1"/>
            <a:r>
              <a:rPr lang="ru-RU" sz="2000" b="1"/>
              <a:t>Платок</a:t>
            </a:r>
            <a:r>
              <a:rPr lang="ru-RU" sz="2000"/>
              <a:t> – это большое пуховое изделие, имеющее форму квадрата с узором по кайме. Середина, как правило, гладкой вязки, без рисунка. По красоте уступает паутинке, за счет плотной вязки, но гораздо теплее. В холодную погоду это незаменимая вещь. Можно носить как головной убор и как накидку на плечах. </a:t>
            </a:r>
            <a:br>
              <a:rPr lang="ru-RU" sz="2000"/>
            </a:br>
            <a:endParaRPr lang="ru-RU" sz="18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000"/>
          </a:p>
        </p:txBody>
      </p:sp>
      <p:pic>
        <p:nvPicPr>
          <p:cNvPr id="28678" name="Picture 6" descr="1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2736850" cy="3960812"/>
          </a:xfrm>
          <a:prstGeom prst="rect">
            <a:avLst/>
          </a:prstGeom>
          <a:noFill/>
          <a:ln w="19050">
            <a:solidFill>
              <a:srgbClr val="004D74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_________________4cd7307a717b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2808288" cy="4033837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8" descr="0508_e662_4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0277">
            <a:off x="0" y="1052513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200" b="0" i="1"/>
              <a:t>Платок, шаль, паутинка и палантин </a:t>
            </a:r>
            <a:r>
              <a:rPr lang="ru-RU" sz="44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000"/>
          </a:p>
          <a:p>
            <a:pPr eaLnBrk="1" hangingPunct="1"/>
            <a:r>
              <a:rPr lang="ru-RU" sz="2000" b="1"/>
              <a:t>Шаль</a:t>
            </a:r>
            <a:r>
              <a:rPr lang="ru-RU" sz="2000"/>
              <a:t> - это большое пуховое изделие, имеющее форму квадрата с узором, как по кайме, так и по центру. По толщине чуть уступает платку за счет рисунка. Но такой же теплый. В прохладную погоду это незаменимая вещь. Можно носить как головной убор и как накидку на плечах.</a:t>
            </a:r>
            <a:br>
              <a:rPr lang="ru-RU" sz="2000"/>
            </a:br>
            <a:endParaRPr lang="ru-RU" sz="2000"/>
          </a:p>
          <a:p>
            <a:pPr eaLnBrk="1" hangingPunct="1">
              <a:buFontTx/>
              <a:buNone/>
            </a:pPr>
            <a:endParaRPr lang="ru-RU" sz="18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000"/>
          </a:p>
        </p:txBody>
      </p:sp>
      <p:pic>
        <p:nvPicPr>
          <p:cNvPr id="93193" name="Picture 9" descr="1c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2786062" cy="4175125"/>
          </a:xfrm>
          <a:prstGeom prst="rect">
            <a:avLst/>
          </a:prstGeom>
          <a:noFill/>
          <a:ln w="25400">
            <a:solidFill>
              <a:srgbClr val="004D74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12" descr="0508_e662_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0277">
            <a:off x="0" y="1052513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534</Words>
  <Application>Microsoft Office PowerPoint</Application>
  <PresentationFormat>Экран (4:3)</PresentationFormat>
  <Paragraphs>84</Paragraphs>
  <Slides>27</Slides>
  <Notes>3</Notes>
  <HiddenSlides>3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Слайд 1</vt:lpstr>
      <vt:lpstr>Слайд 2</vt:lpstr>
      <vt:lpstr>Оберег</vt:lpstr>
      <vt:lpstr>Легенда</vt:lpstr>
      <vt:lpstr>Как становятся мастерицами…</vt:lpstr>
      <vt:lpstr>Оренбургский пуховый платок</vt:lpstr>
      <vt:lpstr>Слайд 7</vt:lpstr>
      <vt:lpstr>Платок, шаль, паутинка и палантин  </vt:lpstr>
      <vt:lpstr>Платок, шаль, паутинка и палантин  </vt:lpstr>
      <vt:lpstr>Платок, шаль, паутинка и палантин  </vt:lpstr>
      <vt:lpstr>Платок, шаль, паутинка и палантин  </vt:lpstr>
      <vt:lpstr>Цветной пуховый платок</vt:lpstr>
      <vt:lpstr>Слайд 13</vt:lpstr>
      <vt:lpstr>Процесс изготовления платка</vt:lpstr>
      <vt:lpstr>Разведение коз</vt:lpstr>
      <vt:lpstr>Ческа коз и стирка пуха</vt:lpstr>
      <vt:lpstr>Удаление волос и распушение</vt:lpstr>
      <vt:lpstr>Ческа пуха</vt:lpstr>
      <vt:lpstr>Чёска пуха на дралках</vt:lpstr>
      <vt:lpstr>Прядение веретеном</vt:lpstr>
      <vt:lpstr>Прядение на прялке</vt:lpstr>
      <vt:lpstr>Слайд 22</vt:lpstr>
      <vt:lpstr>Платок – лучший подарок </vt:lpstr>
      <vt:lpstr>Козий пух</vt:lpstr>
      <vt:lpstr>Слайд 25</vt:lpstr>
      <vt:lpstr>Лечебные свойства пуха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Авхадеева Р.И.</dc:creator>
  <cp:lastModifiedBy>User</cp:lastModifiedBy>
  <cp:revision>76</cp:revision>
  <dcterms:created xsi:type="dcterms:W3CDTF">2011-05-22T08:57:00Z</dcterms:created>
  <dcterms:modified xsi:type="dcterms:W3CDTF">2022-02-18T07:54:46Z</dcterms:modified>
</cp:coreProperties>
</file>