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8" r:id="rId3"/>
    <p:sldId id="259" r:id="rId4"/>
    <p:sldId id="264" r:id="rId5"/>
    <p:sldId id="276" r:id="rId6"/>
    <p:sldId id="275" r:id="rId7"/>
    <p:sldId id="284" r:id="rId8"/>
    <p:sldId id="285" r:id="rId9"/>
    <p:sldId id="279" r:id="rId10"/>
    <p:sldId id="274" r:id="rId11"/>
    <p:sldId id="288" r:id="rId12"/>
    <p:sldId id="265" r:id="rId13"/>
    <p:sldId id="266" r:id="rId14"/>
    <p:sldId id="281" r:id="rId15"/>
    <p:sldId id="277" r:id="rId16"/>
    <p:sldId id="271" r:id="rId17"/>
    <p:sldId id="280" r:id="rId18"/>
    <p:sldId id="272" r:id="rId19"/>
    <p:sldId id="289" r:id="rId20"/>
    <p:sldId id="290" r:id="rId21"/>
    <p:sldId id="291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00080"/>
    <a:srgbClr val="CC0066"/>
    <a:srgbClr val="0000FF"/>
    <a:srgbClr val="CC6600"/>
    <a:srgbClr val="FF3300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552" autoAdjust="0"/>
  </p:normalViewPr>
  <p:slideViewPr>
    <p:cSldViewPr>
      <p:cViewPr>
        <p:scale>
          <a:sx n="66" d="100"/>
          <a:sy n="66" d="100"/>
        </p:scale>
        <p:origin x="-1930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81E5-B08A-47E3-B066-440C2B85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2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DD53-DFBF-40C5-9243-9A9A07D4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1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41DE-730F-41E9-B631-AB3B59F5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7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1E53-13E4-4A8F-8A70-199102D65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BA93-1C70-4EA1-9E80-63E6896BF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7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7768-46AB-480B-A33D-8A8EB571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AC5A-0354-4F4E-A99E-E200BBFF2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2F4B-AD06-4222-83B6-43C7A354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9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629B-FCDE-4EB4-A58B-514240346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E188-D996-480A-A10E-90F65204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8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D26A-57A2-4986-99FB-D18D6E8E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FF50-EF34-4527-8B99-573BEED0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7EF81-9962-4EE8-9926-A60EFB36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333375"/>
            <a:ext cx="3960812" cy="8493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5940425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008000"/>
                </a:solidFill>
              </a:rPr>
              <a:t>	</a:t>
            </a:r>
            <a:r>
              <a:rPr lang="ru-RU" altLang="ru-RU" sz="1600" smtClean="0">
                <a:solidFill>
                  <a:schemeClr val="hlink"/>
                </a:solidFill>
              </a:rPr>
              <a:t>Праздник Наурыз всегда сопровождался массовым весельем. Молодежь собиралась у качелей - алтыбакан. Все пели, танцевали, играли в национальные игры. Также на Наурыз устраивались айтысы, где в своем мастерстве соревновались акыны - поэты-певцы-импровизаторы.</a:t>
            </a:r>
          </a:p>
        </p:txBody>
      </p:sp>
      <p:pic>
        <p:nvPicPr>
          <p:cNvPr id="10244" name="Picture 8" descr="kaz3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2663" y="404813"/>
            <a:ext cx="3081337" cy="2540000"/>
          </a:xfrm>
          <a:noFill/>
        </p:spPr>
      </p:pic>
      <p:pic>
        <p:nvPicPr>
          <p:cNvPr id="10245" name="Picture 9" descr="aitis6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068638"/>
            <a:ext cx="5688013" cy="3600450"/>
          </a:xfrm>
          <a:noFill/>
        </p:spPr>
      </p:pic>
      <p:pic>
        <p:nvPicPr>
          <p:cNvPr id="10246" name="Picture 8" descr="C:\Users\админ\Desktop\орнамен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291623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333375"/>
            <a:ext cx="3960812" cy="8493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Состязания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5940425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008000"/>
                </a:solidFill>
              </a:rPr>
              <a:t>	</a:t>
            </a:r>
            <a:r>
              <a:rPr lang="ru-RU" altLang="ru-RU" sz="1600" smtClean="0">
                <a:solidFill>
                  <a:schemeClr val="hlink"/>
                </a:solidFill>
              </a:rPr>
              <a:t>Праздник Наурыз всегда сопровождался массовым весельем. Все пели, танцевали, играли в национальные игры. Часто устраивались соревнования между юношами в борьбе, или скачках. Иногда юноши соревновались в умении держаться в седле с девушками. </a:t>
            </a:r>
          </a:p>
        </p:txBody>
      </p:sp>
      <p:pic>
        <p:nvPicPr>
          <p:cNvPr id="11268" name="Picture 7" descr="C:\Users\админ\Desktop\ска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51482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Содержимое 6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9194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70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71" name="Picture 2" descr="C:\Users\админ\Desktop\кан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9481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Users\админ\Desktop\казахи поволж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7574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1700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chemeClr val="accent2"/>
                </a:solidFill>
              </a:rPr>
              <a:t>	Безусловно, современные очертания праздника существенно отличаются от их прежнего содержания. Это не только театрализованные представления и богато убранные юрты, вкусно приготовленный наурыз-коже, но и проведение благотворительных акций, народно-спортивных игр, уход за зелеными насаждениями, посадка деревьев, очистка парковых и других зон отдыха, улиц и площадей.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93175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3300"/>
                </a:solidFill>
              </a:rPr>
              <a:t>	</a:t>
            </a:r>
            <a:r>
              <a:rPr lang="ru-RU" altLang="ru-RU" sz="1800" b="1" smtClean="0">
                <a:solidFill>
                  <a:srgbClr val="FF0000"/>
                </a:solidFill>
              </a:rPr>
              <a:t>В наши дни "Наурыз мейрамы" стал общенародным праздником весны, труда и единства. Древний праздник Наурыз гармонично трансформировался в современную жизнь, сохранив преемственность традиций древности.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356100" y="260350"/>
            <a:ext cx="4537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b="1">
                <a:solidFill>
                  <a:srgbClr val="FF3300"/>
                </a:solidFill>
              </a:rPr>
              <a:t>Теперь весна уж точно!</a:t>
            </a:r>
            <a:br>
              <a:rPr lang="ru-RU" altLang="ru-RU" sz="2800" b="1">
                <a:solidFill>
                  <a:srgbClr val="FF3300"/>
                </a:solidFill>
              </a:rPr>
            </a:br>
            <a:r>
              <a:rPr lang="ru-RU" altLang="ru-RU" sz="2800" b="1">
                <a:solidFill>
                  <a:srgbClr val="FF3300"/>
                </a:solidFill>
              </a:rPr>
              <a:t> Теперь равны и день,</a:t>
            </a:r>
          </a:p>
          <a:p>
            <a:r>
              <a:rPr lang="ru-RU" altLang="ru-RU" sz="2800" b="1">
                <a:solidFill>
                  <a:srgbClr val="FF3300"/>
                </a:solidFill>
              </a:rPr>
              <a:t> и ночь,</a:t>
            </a:r>
            <a:br>
              <a:rPr lang="ru-RU" altLang="ru-RU" sz="2800" b="1">
                <a:solidFill>
                  <a:srgbClr val="FF3300"/>
                </a:solidFill>
              </a:rPr>
            </a:br>
            <a:r>
              <a:rPr lang="ru-RU" altLang="ru-RU" sz="2800" b="1">
                <a:solidFill>
                  <a:srgbClr val="FF3300"/>
                </a:solidFill>
              </a:rPr>
              <a:t>И все невзгоды наши ушли прочь…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620713"/>
            <a:ext cx="5905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 этот день Весну с почётом встретить надо.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Пусть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Наурыз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принесёт нам света, тепла,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Надежды, счастья, веры и много добра!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админ\Desktop\танец народ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74993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835150" y="260350"/>
            <a:ext cx="5473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00FF"/>
                </a:solidFill>
              </a:rPr>
              <a:t>Возьмемся за руки, друзья, 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 b="1">
                <a:solidFill>
                  <a:srgbClr val="0000FF"/>
                </a:solidFill>
              </a:rPr>
              <a:t>Ведь мы – единая семья: 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 b="1">
                <a:solidFill>
                  <a:srgbClr val="0000FF"/>
                </a:solidFill>
              </a:rPr>
              <a:t>Татарин, русский и казах, 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 b="1">
                <a:solidFill>
                  <a:srgbClr val="0000FF"/>
                </a:solidFill>
              </a:rPr>
              <a:t>Литовец, немец и поляк. 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 b="1">
                <a:solidFill>
                  <a:srgbClr val="0000FF"/>
                </a:solidFill>
              </a:rPr>
              <a:t>За нашим праздничным столом 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 b="1">
                <a:solidFill>
                  <a:srgbClr val="0000FF"/>
                </a:solidFill>
              </a:rPr>
              <a:t>Мы вместе песни запоем! </a:t>
            </a:r>
            <a:r>
              <a:rPr lang="ru-RU" altLang="ru-RU" sz="1800">
                <a:solidFill>
                  <a:srgbClr val="CC6600"/>
                </a:solidFill>
              </a:rPr>
              <a:t/>
            </a:r>
            <a:br>
              <a:rPr lang="ru-RU" altLang="ru-RU" sz="1800">
                <a:solidFill>
                  <a:srgbClr val="CC6600"/>
                </a:solidFill>
              </a:rPr>
            </a:br>
            <a:endParaRPr lang="ru-RU" altLang="ru-RU" sz="18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87338"/>
            <a:ext cx="4175125" cy="649287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chemeClr val="accent2"/>
                </a:solidFill>
                <a:latin typeface="Gungsuh" pitchFamily="18" charset="-127"/>
              </a:rPr>
              <a:t>Общая информация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56515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008000"/>
                </a:solidFill>
              </a:rPr>
              <a:t>	</a:t>
            </a:r>
            <a:r>
              <a:rPr lang="ru-RU" altLang="ru-RU" sz="2400" smtClean="0">
                <a:solidFill>
                  <a:srgbClr val="008000"/>
                </a:solidFill>
              </a:rPr>
              <a:t>Наурыз - это главный праздник в году  у казахов,  отмечаемый уже более пяти тысяч лет.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008000"/>
                </a:solidFill>
              </a:rPr>
              <a:t>     Наурыз - это праздник весны, обновления природы, начала нового года, новой жизни.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008000"/>
                </a:solidFill>
              </a:rPr>
              <a:t>     Наурыз отмечается 22 марта в день весеннего равноденствия.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008000"/>
                </a:solidFill>
              </a:rPr>
              <a:t>	 Название праздника "Наурыз" состоит из двух древнеиранских слов "ноу" (новый) и "роуз" (день).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админ\Desktop\ю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80676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55650" y="692150"/>
            <a:ext cx="71294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rgbClr val="CC0066"/>
                </a:solidFill>
              </a:rPr>
              <a:t>Национальный казахский обычай гостей праздника угощать баурсаками и конфетами.</a:t>
            </a:r>
          </a:p>
          <a:p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админ\Desktop\тюльп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76605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979613" y="0"/>
            <a:ext cx="4968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Наурыз – это праздник равноденствия,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А еще плюс и приветствия!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В этот день не обижай,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А с улыбкой приглашай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Всех людей и всех детей.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Не стесняйтесь, приходите!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/>
            <a:r>
              <a:rPr lang="ru-RU" altLang="ru-RU" sz="2000" b="1" i="1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И на праздник поглядите!</a:t>
            </a:r>
            <a:endParaRPr lang="ru-RU" altLang="ru-RU" sz="2000" b="1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0756">
            <a:off x="373133" y="1750412"/>
            <a:ext cx="428625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655" y="3517891"/>
            <a:ext cx="3809999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6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333399"/>
                </a:solidFill>
              </a:rPr>
              <a:t>Наурыз кутты болсын!</a:t>
            </a:r>
            <a:endParaRPr lang="ru-RU" altLang="ru-RU" smtClean="0">
              <a:solidFill>
                <a:srgbClr val="333399"/>
              </a:solidFill>
            </a:endParaRP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1557338"/>
            <a:ext cx="434975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hlink"/>
                </a:solidFill>
              </a:rPr>
              <a:t>В переводе с казахского «Будет счастливым Наурыз!». Традиционное поздравление с  Наурызом.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716463" y="6308725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800"/>
              <a:t>К празднику «Наурыз» от </a:t>
            </a:r>
            <a:r>
              <a:rPr lang="en-US" altLang="ru-RU" sz="1800"/>
              <a:t>testent.ru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5184775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dirty="0" smtClean="0"/>
              <a:t>Открыта дверь для всех гостей - для пожилых и для детей. </a:t>
            </a:r>
            <a:br>
              <a:rPr lang="ru-RU" dirty="0" smtClean="0"/>
            </a:br>
            <a:r>
              <a:rPr lang="ru-RU" dirty="0" smtClean="0"/>
              <a:t>Весна навстречу нам идет, весна на праздник всех зовет!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333300"/>
                </a:solidFill>
              </a:rPr>
              <a:t>	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История праздника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имеет непростую судьбу,</a:t>
            </a:r>
            <a:r>
              <a:rPr lang="ru-RU" sz="2400" dirty="0" smtClean="0"/>
              <a:t> который берёт свои истоки из глубин древности.  С него начинается новый год у многих среднеазиатских народов. А суть этого праздника заключается в единении человека и природы.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4813"/>
            <a:ext cx="835342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Празднование Наурыза начиналось традиционной встречей рассвета,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 связанного со старинным ритуалом - "Если увидишь родник - расчищай его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 исток". Встречая рассвет, все взрослое население, молодежь и дети, взяв 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руки лопаты, кетмени, собирались в условленном месте у родника или арыка 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 производили его расчистку. Затем все вместе под руководством почтенных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 стариков производили посадку деревьев. При этом по установившейся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 традиции произносились слова: "Пусть останется в памяти от человека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дерево, нежели стадо", "Срубил одно дерево - посади десять!".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После исполнения ритуальных мероприятий три человека в образе жыршы –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зазывалы (глашатая) обходили все улицы, площади, дворы и звали всех на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праздник. Они одевались в яркие, праздничные костюмы. Ими могли быть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smtClean="0">
                <a:solidFill>
                  <a:srgbClr val="002060"/>
                </a:solidFill>
              </a:rPr>
              <a:t>персонажи казахских сказок - Алдар Косе, Жиренше и красавица Карашаш.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4968875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 smtClean="0">
                <a:solidFill>
                  <a:srgbClr val="FF9933"/>
                </a:solidFill>
              </a:rPr>
              <a:t>	</a:t>
            </a:r>
            <a:r>
              <a:rPr lang="ru-RU" altLang="ru-RU" sz="2000" smtClean="0">
                <a:solidFill>
                  <a:srgbClr val="FF9933"/>
                </a:solidFill>
              </a:rPr>
              <a:t>К встрече Нового года казахи относились очень ответственно, начинали готовиться к нему заранее, приводили в порядок хозяйство, расчищали арыки, убирали жилище, одевали чистую нарядную одежду, готовили богатый стол, а в знак пожелания урожая, изобилия, дождя, молока, все емкости в жилище наполняли молоком, ключевой водой, айраном и зерном. Ведь согласно приметам , как встретишь год, так его и проведешь. Как говорили старики, когда Наурыз входит в дом, все болезни и неудачи должны обходить его стороной. В день празднования Наурыза все старались быть в добром расположении духа, при встрече заключали друг друга в объятья, высказывали самые добрые пожелания, чтобы все беды и несчастья обходили их стороной.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63563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0000"/>
                </a:solidFill>
              </a:rPr>
              <a:t>Символ праздника Наурыз- тюльпан 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981075"/>
            <a:ext cx="8569325" cy="5543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endParaRPr lang="ru-RU" altLang="ru-RU" sz="6600" smtClean="0"/>
          </a:p>
        </p:txBody>
      </p:sp>
      <p:pic>
        <p:nvPicPr>
          <p:cNvPr id="128009" name="Picture 9" descr="тюльп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1196753"/>
            <a:ext cx="4110117" cy="5472336"/>
          </a:xfrm>
          <a:prstGeom prst="roundRect">
            <a:avLst>
              <a:gd name="adj" fmla="val 11111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174625" y="519113"/>
            <a:ext cx="9067800" cy="133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smtClean="0"/>
              <a:t>	</a:t>
            </a:r>
            <a:endParaRPr lang="ru-RU" altLang="ru-RU" sz="2200" smtClean="0"/>
          </a:p>
        </p:txBody>
      </p:sp>
      <p:sp>
        <p:nvSpPr>
          <p:cNvPr id="177157" name="Rectangle 5"/>
          <p:cNvSpPr>
            <a:spLocks noRot="1" noChangeArrowheads="1"/>
          </p:cNvSpPr>
          <p:nvPr/>
        </p:nvSpPr>
        <p:spPr bwMode="auto">
          <a:xfrm>
            <a:off x="250825" y="0"/>
            <a:ext cx="838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Кыдыр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7158" name="Rectangle 6"/>
          <p:cNvSpPr>
            <a:spLocks noRot="1" noChangeArrowheads="1"/>
          </p:cNvSpPr>
          <p:nvPr/>
        </p:nvSpPr>
        <p:spPr bwMode="auto">
          <a:xfrm>
            <a:off x="-22225" y="908050"/>
            <a:ext cx="48815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святой старец, традиционный персонаж театрализованного праздника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Наурыз-мейрамы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Именно в мартовскую ночь, согласно казахской мифологии, землю обходит святой старец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Кыдыр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Ата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полубожество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мудрый волшебник, способный взглядом растопить камень и превратить его в поляну, усеянную тюльпанами или подснежниками.    От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Кыдыр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Ата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ждут подарков, чего-то доброго и хорошего, с ним связывают надежды</a:t>
            </a:r>
          </a:p>
        </p:txBody>
      </p:sp>
      <p:pic>
        <p:nvPicPr>
          <p:cNvPr id="8197" name="Picture 9" descr="C:\Users\админ\Desktop\кадыр а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781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7" grpId="0"/>
      <p:bldP spid="17715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850900"/>
          </a:xfrm>
        </p:spPr>
        <p:txBody>
          <a:bodyPr/>
          <a:lstStyle/>
          <a:p>
            <a:pPr algn="l" eaLnBrk="1" hangingPunct="1"/>
            <a:r>
              <a:rPr lang="ru-RU" altLang="ru-RU" sz="3600" smtClean="0">
                <a:solidFill>
                  <a:srgbClr val="008000"/>
                </a:solidFill>
              </a:rPr>
              <a:t>Наурыз көже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4211638" cy="309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smtClean="0"/>
              <a:t>	</a:t>
            </a:r>
            <a:r>
              <a:rPr lang="ru-RU" altLang="ru-RU" sz="1800" smtClean="0"/>
              <a:t>Главным угощением на праздничном дастархане было блюдо "Наурыз коже". Наурыз коже - это ритуальное блюдо, похлебка, включающая в себя семь компонентов: воду, мясо, соль жир, муку, злаки и молоко. Цифра семь сама по себе имеет сакральный характер у казахов. Семь компонентов наурыз коже означали семь элементов жизни. Огромный котел для наурыз коже символизировал единство.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4663" y="4437063"/>
            <a:ext cx="4391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Обязательными ингредиентами являются: мясо, молочные продукты, несколько видов круп,бульон, лапша, соль.</a:t>
            </a:r>
          </a:p>
        </p:txBody>
      </p:sp>
      <p:pic>
        <p:nvPicPr>
          <p:cNvPr id="9221" name="Picture 5" descr="bf69a431ecadbed9163be06b51a46eac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062412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Содержимое 3" descr="image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867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268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Gungsuh</vt:lpstr>
      <vt:lpstr>Wingdings</vt:lpstr>
      <vt:lpstr>Arial Black</vt:lpstr>
      <vt:lpstr>Times New Roman</vt:lpstr>
      <vt:lpstr>Оформление по умолчанию</vt:lpstr>
      <vt:lpstr>Презентация PowerPoint</vt:lpstr>
      <vt:lpstr>Общая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праздника Наурыз- тюльпан </vt:lpstr>
      <vt:lpstr>Презентация PowerPoint</vt:lpstr>
      <vt:lpstr>Наурыз көже</vt:lpstr>
      <vt:lpstr>Традиции</vt:lpstr>
      <vt:lpstr>Состязания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Наурыз кутты болсын!</vt:lpstr>
    </vt:vector>
  </TitlesOfParts>
  <Company>testent.ru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Наурыз мейрамы</dc:title>
  <dc:creator>testent.ru</dc:creator>
  <cp:lastModifiedBy>Admin</cp:lastModifiedBy>
  <cp:revision>32</cp:revision>
  <dcterms:created xsi:type="dcterms:W3CDTF">2014-03-16T10:56:02Z</dcterms:created>
  <dcterms:modified xsi:type="dcterms:W3CDTF">2020-05-04T07:58:20Z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1691593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